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7" r:id="rId2"/>
    <p:sldId id="303" r:id="rId3"/>
    <p:sldId id="258" r:id="rId4"/>
    <p:sldId id="256" r:id="rId5"/>
    <p:sldId id="259" r:id="rId6"/>
    <p:sldId id="260" r:id="rId7"/>
    <p:sldId id="304" r:id="rId8"/>
    <p:sldId id="262" r:id="rId9"/>
    <p:sldId id="263" r:id="rId10"/>
    <p:sldId id="264" r:id="rId11"/>
    <p:sldId id="266" r:id="rId12"/>
    <p:sldId id="302" r:id="rId13"/>
    <p:sldId id="268" r:id="rId14"/>
    <p:sldId id="265" r:id="rId15"/>
    <p:sldId id="275" r:id="rId16"/>
    <p:sldId id="274" r:id="rId17"/>
    <p:sldId id="300" r:id="rId18"/>
    <p:sldId id="301" r:id="rId19"/>
    <p:sldId id="277" r:id="rId20"/>
    <p:sldId id="278" r:id="rId21"/>
    <p:sldId id="279" r:id="rId22"/>
    <p:sldId id="280" r:id="rId23"/>
    <p:sldId id="281" r:id="rId24"/>
    <p:sldId id="282" r:id="rId25"/>
    <p:sldId id="283" r:id="rId26"/>
    <p:sldId id="287" r:id="rId27"/>
    <p:sldId id="294" r:id="rId28"/>
    <p:sldId id="295" r:id="rId29"/>
    <p:sldId id="296" r:id="rId30"/>
    <p:sldId id="297" r:id="rId31"/>
    <p:sldId id="289" r:id="rId32"/>
    <p:sldId id="290" r:id="rId33"/>
    <p:sldId id="291" r:id="rId34"/>
    <p:sldId id="292" r:id="rId35"/>
    <p:sldId id="305" r:id="rId36"/>
  </p:sldIdLst>
  <p:sldSz cx="9144000" cy="6858000" type="screen4x3"/>
  <p:notesSz cx="6858000" cy="9144000"/>
  <p:defaultTextStyle>
    <a:defPPr>
      <a:defRPr lang="zh-CN"/>
    </a:defPPr>
    <a:lvl1pPr algn="l"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Clr>
        <a:srgbClr val="000000"/>
      </a:buClr>
      <a:buSzPct val="100000"/>
      <a:buFont typeface="Times New Roman" pitchFamily="18"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582" autoAdjust="0"/>
    <p:restoredTop sz="97774" autoAdjust="0"/>
  </p:normalViewPr>
  <p:slideViewPr>
    <p:cSldViewPr>
      <p:cViewPr varScale="1">
        <p:scale>
          <a:sx n="87" d="100"/>
          <a:sy n="87" d="100"/>
        </p:scale>
        <p:origin x="-11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0" d="100"/>
          <a:sy n="100" d="100"/>
        </p:scale>
        <p:origin x="-840"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533E3-8E99-41A2-B649-8389C0A91B8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zh-CN" altLang="en-US"/>
        </a:p>
      </dgm:t>
    </dgm:pt>
    <dgm:pt modelId="{FB2F2AD6-051B-44E4-AEF6-D91D3FA83F60}">
      <dgm:prSet phldrT="[文本]" custT="1"/>
      <dgm:spPr>
        <a:solidFill>
          <a:schemeClr val="accent2">
            <a:lumMod val="40000"/>
            <a:lumOff val="60000"/>
          </a:schemeClr>
        </a:solidFill>
      </dgm:spPr>
      <dgm:t>
        <a:bodyPr/>
        <a:lstStyle/>
        <a:p>
          <a:r>
            <a:rPr lang="zh-CN" altLang="en-US" sz="1600" dirty="0" smtClean="0">
              <a:solidFill>
                <a:srgbClr val="FF0000"/>
              </a:solidFill>
              <a:latin typeface="黑体" pitchFamily="49" charset="-122"/>
              <a:ea typeface="黑体" pitchFamily="49" charset="-122"/>
            </a:rPr>
            <a:t>农村基层法律服务</a:t>
          </a:r>
          <a:endParaRPr lang="zh-CN" altLang="en-US" sz="1600" dirty="0">
            <a:solidFill>
              <a:srgbClr val="FF0000"/>
            </a:solidFill>
            <a:latin typeface="黑体" pitchFamily="49" charset="-122"/>
            <a:ea typeface="黑体" pitchFamily="49" charset="-122"/>
          </a:endParaRPr>
        </a:p>
      </dgm:t>
    </dgm:pt>
    <dgm:pt modelId="{0F3B7327-DFB9-4143-BB92-8787094C53B5}" type="parTrans" cxnId="{2C0760B3-22D6-4F41-A567-CD5D979E3722}">
      <dgm:prSet/>
      <dgm:spPr/>
      <dgm:t>
        <a:bodyPr/>
        <a:lstStyle/>
        <a:p>
          <a:endParaRPr lang="zh-CN" altLang="en-US"/>
        </a:p>
      </dgm:t>
    </dgm:pt>
    <dgm:pt modelId="{89600829-8CC1-46A5-8F28-DBCB6076F43D}" type="sibTrans" cxnId="{2C0760B3-22D6-4F41-A567-CD5D979E3722}">
      <dgm:prSet/>
      <dgm:spPr/>
      <dgm:t>
        <a:bodyPr/>
        <a:lstStyle/>
        <a:p>
          <a:endParaRPr lang="zh-CN" altLang="en-US"/>
        </a:p>
      </dgm:t>
    </dgm:pt>
    <dgm:pt modelId="{3CCB8A80-5382-499D-9B28-BEE14B131AD4}">
      <dgm:prSet phldrT="[文本]" custT="1"/>
      <dgm:spPr>
        <a:solidFill>
          <a:schemeClr val="accent2">
            <a:lumMod val="40000"/>
            <a:lumOff val="60000"/>
          </a:schemeClr>
        </a:solidFill>
      </dgm:spPr>
      <dgm:t>
        <a:bodyPr/>
        <a:lstStyle/>
        <a:p>
          <a:r>
            <a:rPr lang="zh-CN" altLang="en-US" sz="1600" dirty="0" smtClean="0">
              <a:solidFill>
                <a:schemeClr val="tx1"/>
              </a:solidFill>
              <a:latin typeface="黑体" pitchFamily="49" charset="-122"/>
              <a:ea typeface="黑体" pitchFamily="49" charset="-122"/>
            </a:rPr>
            <a:t>政府职能部门</a:t>
          </a:r>
          <a:endParaRPr lang="zh-CN" altLang="en-US" sz="1600" dirty="0">
            <a:solidFill>
              <a:schemeClr val="tx1"/>
            </a:solidFill>
            <a:latin typeface="黑体" pitchFamily="49" charset="-122"/>
            <a:ea typeface="黑体" pitchFamily="49" charset="-122"/>
          </a:endParaRPr>
        </a:p>
      </dgm:t>
    </dgm:pt>
    <dgm:pt modelId="{93602FA3-F8EE-4576-BA38-7841A047814A}" type="parTrans" cxnId="{A83162A3-008C-45E8-8072-6336C7A0B7E3}">
      <dgm:prSet/>
      <dgm:spPr/>
      <dgm:t>
        <a:bodyPr/>
        <a:lstStyle/>
        <a:p>
          <a:endParaRPr lang="zh-CN" altLang="en-US"/>
        </a:p>
      </dgm:t>
    </dgm:pt>
    <dgm:pt modelId="{03B5500D-0BE2-49E8-B764-583884D616BC}" type="sibTrans" cxnId="{A83162A3-008C-45E8-8072-6336C7A0B7E3}">
      <dgm:prSet/>
      <dgm:spPr/>
      <dgm:t>
        <a:bodyPr/>
        <a:lstStyle/>
        <a:p>
          <a:endParaRPr lang="zh-CN" altLang="en-US"/>
        </a:p>
      </dgm:t>
    </dgm:pt>
    <dgm:pt modelId="{3316F46E-6511-49EB-9B1D-234684012902}">
      <dgm:prSet phldrT="[文本]" custT="1"/>
      <dgm:spPr>
        <a:solidFill>
          <a:schemeClr val="accent2">
            <a:lumMod val="40000"/>
            <a:lumOff val="60000"/>
          </a:schemeClr>
        </a:solidFill>
      </dgm:spPr>
      <dgm:t>
        <a:bodyPr/>
        <a:lstStyle/>
        <a:p>
          <a:r>
            <a:rPr lang="zh-CN" altLang="en-US" sz="1600" dirty="0" smtClean="0">
              <a:solidFill>
                <a:schemeClr val="tx1"/>
              </a:solidFill>
              <a:latin typeface="黑体" pitchFamily="49" charset="-122"/>
              <a:ea typeface="黑体" pitchFamily="49" charset="-122"/>
            </a:rPr>
            <a:t>农企</a:t>
          </a:r>
          <a:endParaRPr lang="zh-CN" altLang="en-US" sz="1600" dirty="0">
            <a:solidFill>
              <a:schemeClr val="tx1"/>
            </a:solidFill>
            <a:latin typeface="黑体" pitchFamily="49" charset="-122"/>
            <a:ea typeface="黑体" pitchFamily="49" charset="-122"/>
          </a:endParaRPr>
        </a:p>
      </dgm:t>
    </dgm:pt>
    <dgm:pt modelId="{76217598-1488-489A-A6C4-388206DC4D32}" type="parTrans" cxnId="{F699AFCF-23F6-413A-A53C-3E24FEFDAEB7}">
      <dgm:prSet/>
      <dgm:spPr/>
      <dgm:t>
        <a:bodyPr/>
        <a:lstStyle/>
        <a:p>
          <a:endParaRPr lang="zh-CN" altLang="en-US"/>
        </a:p>
      </dgm:t>
    </dgm:pt>
    <dgm:pt modelId="{353E32C4-69E5-41C5-A018-3F2DED512AFD}" type="sibTrans" cxnId="{F699AFCF-23F6-413A-A53C-3E24FEFDAEB7}">
      <dgm:prSet/>
      <dgm:spPr/>
      <dgm:t>
        <a:bodyPr/>
        <a:lstStyle/>
        <a:p>
          <a:endParaRPr lang="zh-CN" altLang="en-US"/>
        </a:p>
      </dgm:t>
    </dgm:pt>
    <dgm:pt modelId="{F5837813-F6CA-4BB7-B80C-67044FA32C8E}">
      <dgm:prSet phldrT="[文本]" custT="1"/>
      <dgm:spPr>
        <a:solidFill>
          <a:schemeClr val="accent2">
            <a:lumMod val="40000"/>
            <a:lumOff val="60000"/>
          </a:schemeClr>
        </a:solidFill>
      </dgm:spPr>
      <dgm:t>
        <a:bodyPr/>
        <a:lstStyle/>
        <a:p>
          <a:r>
            <a:rPr lang="zh-CN" altLang="en-US" sz="1600" dirty="0" smtClean="0">
              <a:solidFill>
                <a:schemeClr val="tx1"/>
              </a:solidFill>
              <a:latin typeface="黑体" pitchFamily="49" charset="-122"/>
              <a:ea typeface="黑体" pitchFamily="49" charset="-122"/>
            </a:rPr>
            <a:t>社会组织</a:t>
          </a:r>
          <a:endParaRPr lang="zh-CN" altLang="en-US" sz="1600" dirty="0">
            <a:solidFill>
              <a:schemeClr val="tx1"/>
            </a:solidFill>
            <a:latin typeface="黑体" pitchFamily="49" charset="-122"/>
            <a:ea typeface="黑体" pitchFamily="49" charset="-122"/>
          </a:endParaRPr>
        </a:p>
      </dgm:t>
    </dgm:pt>
    <dgm:pt modelId="{639D0950-DABC-4DA1-8D5D-1A9D7B28E844}" type="parTrans" cxnId="{40D33CD2-3083-4861-98FA-D8C44BD13623}">
      <dgm:prSet/>
      <dgm:spPr/>
      <dgm:t>
        <a:bodyPr/>
        <a:lstStyle/>
        <a:p>
          <a:endParaRPr lang="zh-CN" altLang="en-US"/>
        </a:p>
      </dgm:t>
    </dgm:pt>
    <dgm:pt modelId="{EB303050-F00E-4EFE-928A-E1138D66AB87}" type="sibTrans" cxnId="{40D33CD2-3083-4861-98FA-D8C44BD13623}">
      <dgm:prSet/>
      <dgm:spPr/>
      <dgm:t>
        <a:bodyPr/>
        <a:lstStyle/>
        <a:p>
          <a:endParaRPr lang="zh-CN" altLang="en-US"/>
        </a:p>
      </dgm:t>
    </dgm:pt>
    <dgm:pt modelId="{72E4FBEA-DD72-43DF-8145-E93528DD0746}">
      <dgm:prSet phldrT="[文本]" custT="1"/>
      <dgm:spPr>
        <a:solidFill>
          <a:schemeClr val="accent2">
            <a:lumMod val="40000"/>
            <a:lumOff val="60000"/>
          </a:schemeClr>
        </a:solidFill>
      </dgm:spPr>
      <dgm:t>
        <a:bodyPr/>
        <a:lstStyle/>
        <a:p>
          <a:r>
            <a:rPr lang="zh-CN" altLang="en-US" sz="1600" dirty="0" smtClean="0">
              <a:solidFill>
                <a:schemeClr val="tx1"/>
              </a:solidFill>
              <a:latin typeface="黑体" pitchFamily="49" charset="-122"/>
              <a:ea typeface="黑体" pitchFamily="49" charset="-122"/>
            </a:rPr>
            <a:t>高校</a:t>
          </a:r>
          <a:endParaRPr lang="zh-CN" altLang="en-US" sz="1600" dirty="0">
            <a:solidFill>
              <a:schemeClr val="tx1"/>
            </a:solidFill>
            <a:latin typeface="黑体" pitchFamily="49" charset="-122"/>
            <a:ea typeface="黑体" pitchFamily="49" charset="-122"/>
          </a:endParaRPr>
        </a:p>
      </dgm:t>
    </dgm:pt>
    <dgm:pt modelId="{3AAD33B6-BB10-4F89-82AC-B4996D927750}" type="parTrans" cxnId="{627E6EFA-081B-490D-BE69-AF646F231081}">
      <dgm:prSet/>
      <dgm:spPr/>
      <dgm:t>
        <a:bodyPr/>
        <a:lstStyle/>
        <a:p>
          <a:endParaRPr lang="zh-CN" altLang="en-US"/>
        </a:p>
      </dgm:t>
    </dgm:pt>
    <dgm:pt modelId="{98753878-26E9-44E0-A88D-6D544FECBA45}" type="sibTrans" cxnId="{627E6EFA-081B-490D-BE69-AF646F231081}">
      <dgm:prSet/>
      <dgm:spPr/>
      <dgm:t>
        <a:bodyPr/>
        <a:lstStyle/>
        <a:p>
          <a:endParaRPr lang="zh-CN" altLang="en-US"/>
        </a:p>
      </dgm:t>
    </dgm:pt>
    <dgm:pt modelId="{6742D447-C571-4CA4-9793-F61BD90CCFF9}" type="pres">
      <dgm:prSet presAssocID="{F26533E3-8E99-41A2-B649-8389C0A91B87}" presName="cycle" presStyleCnt="0">
        <dgm:presLayoutVars>
          <dgm:chMax val="1"/>
          <dgm:dir/>
          <dgm:animLvl val="ctr"/>
          <dgm:resizeHandles val="exact"/>
        </dgm:presLayoutVars>
      </dgm:prSet>
      <dgm:spPr/>
      <dgm:t>
        <a:bodyPr/>
        <a:lstStyle/>
        <a:p>
          <a:endParaRPr lang="zh-CN" altLang="en-US"/>
        </a:p>
      </dgm:t>
    </dgm:pt>
    <dgm:pt modelId="{6E8BC1AA-9A04-4CB7-A517-5A4AE176207C}" type="pres">
      <dgm:prSet presAssocID="{FB2F2AD6-051B-44E4-AEF6-D91D3FA83F60}" presName="centerShape" presStyleLbl="node0" presStyleIdx="0" presStyleCnt="1" custScaleX="183277" custLinFactNeighborX="-11952" custLinFactNeighborY="24003"/>
      <dgm:spPr/>
      <dgm:t>
        <a:bodyPr/>
        <a:lstStyle/>
        <a:p>
          <a:endParaRPr lang="zh-CN" altLang="en-US"/>
        </a:p>
      </dgm:t>
    </dgm:pt>
    <dgm:pt modelId="{76FEF03C-1232-4540-97D4-4FF240DF5B84}" type="pres">
      <dgm:prSet presAssocID="{93602FA3-F8EE-4576-BA38-7841A047814A}" presName="Name9" presStyleLbl="parChTrans1D2" presStyleIdx="0" presStyleCnt="4"/>
      <dgm:spPr/>
      <dgm:t>
        <a:bodyPr/>
        <a:lstStyle/>
        <a:p>
          <a:endParaRPr lang="zh-CN" altLang="en-US"/>
        </a:p>
      </dgm:t>
    </dgm:pt>
    <dgm:pt modelId="{BEDF7748-0CC8-426D-84CF-F70ED1494000}" type="pres">
      <dgm:prSet presAssocID="{93602FA3-F8EE-4576-BA38-7841A047814A}" presName="connTx" presStyleLbl="parChTrans1D2" presStyleIdx="0" presStyleCnt="4"/>
      <dgm:spPr/>
      <dgm:t>
        <a:bodyPr/>
        <a:lstStyle/>
        <a:p>
          <a:endParaRPr lang="zh-CN" altLang="en-US"/>
        </a:p>
      </dgm:t>
    </dgm:pt>
    <dgm:pt modelId="{9238DE48-C580-4F9B-877B-FDEA18A2F382}" type="pres">
      <dgm:prSet presAssocID="{3CCB8A80-5382-499D-9B28-BEE14B131AD4}" presName="node" presStyleLbl="node1" presStyleIdx="0" presStyleCnt="4" custScaleX="168622" custScaleY="94861" custRadScaleRad="53558" custRadScaleInc="5862">
        <dgm:presLayoutVars>
          <dgm:bulletEnabled val="1"/>
        </dgm:presLayoutVars>
      </dgm:prSet>
      <dgm:spPr/>
      <dgm:t>
        <a:bodyPr/>
        <a:lstStyle/>
        <a:p>
          <a:endParaRPr lang="zh-CN" altLang="en-US"/>
        </a:p>
      </dgm:t>
    </dgm:pt>
    <dgm:pt modelId="{4278BBDC-E02F-427B-863A-AE826CBE8014}" type="pres">
      <dgm:prSet presAssocID="{76217598-1488-489A-A6C4-388206DC4D32}" presName="Name9" presStyleLbl="parChTrans1D2" presStyleIdx="1" presStyleCnt="4"/>
      <dgm:spPr/>
      <dgm:t>
        <a:bodyPr/>
        <a:lstStyle/>
        <a:p>
          <a:endParaRPr lang="zh-CN" altLang="en-US"/>
        </a:p>
      </dgm:t>
    </dgm:pt>
    <dgm:pt modelId="{D2B73886-F33B-4282-A455-73EB1B2D163A}" type="pres">
      <dgm:prSet presAssocID="{76217598-1488-489A-A6C4-388206DC4D32}" presName="connTx" presStyleLbl="parChTrans1D2" presStyleIdx="1" presStyleCnt="4"/>
      <dgm:spPr/>
      <dgm:t>
        <a:bodyPr/>
        <a:lstStyle/>
        <a:p>
          <a:endParaRPr lang="zh-CN" altLang="en-US"/>
        </a:p>
      </dgm:t>
    </dgm:pt>
    <dgm:pt modelId="{920A378E-3CF0-45F8-B60B-877C3040F9AE}" type="pres">
      <dgm:prSet presAssocID="{3316F46E-6511-49EB-9B1D-234684012902}" presName="node" presStyleLbl="node1" presStyleIdx="1" presStyleCnt="4" custScaleX="154512" custRadScaleRad="168693" custRadScaleInc="-14393">
        <dgm:presLayoutVars>
          <dgm:bulletEnabled val="1"/>
        </dgm:presLayoutVars>
      </dgm:prSet>
      <dgm:spPr/>
      <dgm:t>
        <a:bodyPr/>
        <a:lstStyle/>
        <a:p>
          <a:endParaRPr lang="zh-CN" altLang="en-US"/>
        </a:p>
      </dgm:t>
    </dgm:pt>
    <dgm:pt modelId="{93D148D8-1845-40B6-8B95-4051FB4C39D1}" type="pres">
      <dgm:prSet presAssocID="{639D0950-DABC-4DA1-8D5D-1A9D7B28E844}" presName="Name9" presStyleLbl="parChTrans1D2" presStyleIdx="2" presStyleCnt="4"/>
      <dgm:spPr/>
      <dgm:t>
        <a:bodyPr/>
        <a:lstStyle/>
        <a:p>
          <a:endParaRPr lang="zh-CN" altLang="en-US"/>
        </a:p>
      </dgm:t>
    </dgm:pt>
    <dgm:pt modelId="{E3F84CB1-E48B-4CA5-B93B-26898B80882F}" type="pres">
      <dgm:prSet presAssocID="{639D0950-DABC-4DA1-8D5D-1A9D7B28E844}" presName="connTx" presStyleLbl="parChTrans1D2" presStyleIdx="2" presStyleCnt="4"/>
      <dgm:spPr/>
      <dgm:t>
        <a:bodyPr/>
        <a:lstStyle/>
        <a:p>
          <a:endParaRPr lang="zh-CN" altLang="en-US"/>
        </a:p>
      </dgm:t>
    </dgm:pt>
    <dgm:pt modelId="{B03CB74A-2C5A-44F1-A40D-F7D5897362D8}" type="pres">
      <dgm:prSet presAssocID="{F5837813-F6CA-4BB7-B80C-67044FA32C8E}" presName="node" presStyleLbl="node1" presStyleIdx="2" presStyleCnt="4" custScaleX="159585" custScaleY="126066" custRadScaleRad="148890" custRadScaleInc="-119074">
        <dgm:presLayoutVars>
          <dgm:bulletEnabled val="1"/>
        </dgm:presLayoutVars>
      </dgm:prSet>
      <dgm:spPr/>
      <dgm:t>
        <a:bodyPr/>
        <a:lstStyle/>
        <a:p>
          <a:endParaRPr lang="zh-CN" altLang="en-US"/>
        </a:p>
      </dgm:t>
    </dgm:pt>
    <dgm:pt modelId="{A181EC2E-32EA-4D4C-9725-B188295E416E}" type="pres">
      <dgm:prSet presAssocID="{3AAD33B6-BB10-4F89-82AC-B4996D927750}" presName="Name9" presStyleLbl="parChTrans1D2" presStyleIdx="3" presStyleCnt="4"/>
      <dgm:spPr/>
      <dgm:t>
        <a:bodyPr/>
        <a:lstStyle/>
        <a:p>
          <a:endParaRPr lang="zh-CN" altLang="en-US"/>
        </a:p>
      </dgm:t>
    </dgm:pt>
    <dgm:pt modelId="{3CD384B3-354B-4574-8CB3-50F5F5E6956C}" type="pres">
      <dgm:prSet presAssocID="{3AAD33B6-BB10-4F89-82AC-B4996D927750}" presName="connTx" presStyleLbl="parChTrans1D2" presStyleIdx="3" presStyleCnt="4"/>
      <dgm:spPr/>
      <dgm:t>
        <a:bodyPr/>
        <a:lstStyle/>
        <a:p>
          <a:endParaRPr lang="zh-CN" altLang="en-US"/>
        </a:p>
      </dgm:t>
    </dgm:pt>
    <dgm:pt modelId="{88CF9266-FCDF-4C5A-8B3C-B4B5EE323A51}" type="pres">
      <dgm:prSet presAssocID="{72E4FBEA-DD72-43DF-8145-E93528DD0746}" presName="node" presStyleLbl="node1" presStyleIdx="3" presStyleCnt="4" custScaleX="115171" custRadScaleRad="178542" custRadScaleInc="-8883">
        <dgm:presLayoutVars>
          <dgm:bulletEnabled val="1"/>
        </dgm:presLayoutVars>
      </dgm:prSet>
      <dgm:spPr/>
      <dgm:t>
        <a:bodyPr/>
        <a:lstStyle/>
        <a:p>
          <a:endParaRPr lang="zh-CN" altLang="en-US"/>
        </a:p>
      </dgm:t>
    </dgm:pt>
  </dgm:ptLst>
  <dgm:cxnLst>
    <dgm:cxn modelId="{2C0760B3-22D6-4F41-A567-CD5D979E3722}" srcId="{F26533E3-8E99-41A2-B649-8389C0A91B87}" destId="{FB2F2AD6-051B-44E4-AEF6-D91D3FA83F60}" srcOrd="0" destOrd="0" parTransId="{0F3B7327-DFB9-4143-BB92-8787094C53B5}" sibTransId="{89600829-8CC1-46A5-8F28-DBCB6076F43D}"/>
    <dgm:cxn modelId="{1BB541FF-79F4-4BB9-9210-36361E76BB66}" type="presOf" srcId="{FB2F2AD6-051B-44E4-AEF6-D91D3FA83F60}" destId="{6E8BC1AA-9A04-4CB7-A517-5A4AE176207C}" srcOrd="0" destOrd="0" presId="urn:microsoft.com/office/officeart/2005/8/layout/radial1"/>
    <dgm:cxn modelId="{4BD99398-766D-4531-851D-77CD37E67244}" type="presOf" srcId="{F26533E3-8E99-41A2-B649-8389C0A91B87}" destId="{6742D447-C571-4CA4-9793-F61BD90CCFF9}" srcOrd="0" destOrd="0" presId="urn:microsoft.com/office/officeart/2005/8/layout/radial1"/>
    <dgm:cxn modelId="{02FC21E8-4740-4892-9457-1F59568E9D4D}" type="presOf" srcId="{639D0950-DABC-4DA1-8D5D-1A9D7B28E844}" destId="{93D148D8-1845-40B6-8B95-4051FB4C39D1}" srcOrd="0" destOrd="0" presId="urn:microsoft.com/office/officeart/2005/8/layout/radial1"/>
    <dgm:cxn modelId="{29DAF7D6-CDC3-46CB-A8FF-BB68AB259BE5}" type="presOf" srcId="{3316F46E-6511-49EB-9B1D-234684012902}" destId="{920A378E-3CF0-45F8-B60B-877C3040F9AE}" srcOrd="0" destOrd="0" presId="urn:microsoft.com/office/officeart/2005/8/layout/radial1"/>
    <dgm:cxn modelId="{4B940B87-6ADE-4BFD-B64C-3F3D85E37023}" type="presOf" srcId="{93602FA3-F8EE-4576-BA38-7841A047814A}" destId="{BEDF7748-0CC8-426D-84CF-F70ED1494000}" srcOrd="1" destOrd="0" presId="urn:microsoft.com/office/officeart/2005/8/layout/radial1"/>
    <dgm:cxn modelId="{A75060BD-AC5E-43CE-B80C-7E49A5B7ED4C}" type="presOf" srcId="{3CCB8A80-5382-499D-9B28-BEE14B131AD4}" destId="{9238DE48-C580-4F9B-877B-FDEA18A2F382}" srcOrd="0" destOrd="0" presId="urn:microsoft.com/office/officeart/2005/8/layout/radial1"/>
    <dgm:cxn modelId="{483DF1C0-1733-4899-A764-98BAB346E26B}" type="presOf" srcId="{639D0950-DABC-4DA1-8D5D-1A9D7B28E844}" destId="{E3F84CB1-E48B-4CA5-B93B-26898B80882F}" srcOrd="1" destOrd="0" presId="urn:microsoft.com/office/officeart/2005/8/layout/radial1"/>
    <dgm:cxn modelId="{40D33CD2-3083-4861-98FA-D8C44BD13623}" srcId="{FB2F2AD6-051B-44E4-AEF6-D91D3FA83F60}" destId="{F5837813-F6CA-4BB7-B80C-67044FA32C8E}" srcOrd="2" destOrd="0" parTransId="{639D0950-DABC-4DA1-8D5D-1A9D7B28E844}" sibTransId="{EB303050-F00E-4EFE-928A-E1138D66AB87}"/>
    <dgm:cxn modelId="{F32911B8-3EAE-4883-9D7C-E3CF990BA8BA}" type="presOf" srcId="{76217598-1488-489A-A6C4-388206DC4D32}" destId="{D2B73886-F33B-4282-A455-73EB1B2D163A}" srcOrd="1" destOrd="0" presId="urn:microsoft.com/office/officeart/2005/8/layout/radial1"/>
    <dgm:cxn modelId="{27D38E28-AA0A-41A1-9597-464A8D5A028A}" type="presOf" srcId="{93602FA3-F8EE-4576-BA38-7841A047814A}" destId="{76FEF03C-1232-4540-97D4-4FF240DF5B84}" srcOrd="0" destOrd="0" presId="urn:microsoft.com/office/officeart/2005/8/layout/radial1"/>
    <dgm:cxn modelId="{627E6EFA-081B-490D-BE69-AF646F231081}" srcId="{FB2F2AD6-051B-44E4-AEF6-D91D3FA83F60}" destId="{72E4FBEA-DD72-43DF-8145-E93528DD0746}" srcOrd="3" destOrd="0" parTransId="{3AAD33B6-BB10-4F89-82AC-B4996D927750}" sibTransId="{98753878-26E9-44E0-A88D-6D544FECBA45}"/>
    <dgm:cxn modelId="{791AD081-C705-4454-82C5-2D1E3B59B1CE}" type="presOf" srcId="{3AAD33B6-BB10-4F89-82AC-B4996D927750}" destId="{A181EC2E-32EA-4D4C-9725-B188295E416E}" srcOrd="0" destOrd="0" presId="urn:microsoft.com/office/officeart/2005/8/layout/radial1"/>
    <dgm:cxn modelId="{1DEAC022-C4C2-4F75-96E8-8E71EBB156E8}" type="presOf" srcId="{72E4FBEA-DD72-43DF-8145-E93528DD0746}" destId="{88CF9266-FCDF-4C5A-8B3C-B4B5EE323A51}" srcOrd="0" destOrd="0" presId="urn:microsoft.com/office/officeart/2005/8/layout/radial1"/>
    <dgm:cxn modelId="{0351FA2A-CC47-4382-A8E4-D2E9CA491092}" type="presOf" srcId="{76217598-1488-489A-A6C4-388206DC4D32}" destId="{4278BBDC-E02F-427B-863A-AE826CBE8014}" srcOrd="0" destOrd="0" presId="urn:microsoft.com/office/officeart/2005/8/layout/radial1"/>
    <dgm:cxn modelId="{6908334F-EF00-4206-B4F3-1D3AA79FCC66}" type="presOf" srcId="{F5837813-F6CA-4BB7-B80C-67044FA32C8E}" destId="{B03CB74A-2C5A-44F1-A40D-F7D5897362D8}" srcOrd="0" destOrd="0" presId="urn:microsoft.com/office/officeart/2005/8/layout/radial1"/>
    <dgm:cxn modelId="{F699AFCF-23F6-413A-A53C-3E24FEFDAEB7}" srcId="{FB2F2AD6-051B-44E4-AEF6-D91D3FA83F60}" destId="{3316F46E-6511-49EB-9B1D-234684012902}" srcOrd="1" destOrd="0" parTransId="{76217598-1488-489A-A6C4-388206DC4D32}" sibTransId="{353E32C4-69E5-41C5-A018-3F2DED512AFD}"/>
    <dgm:cxn modelId="{A83162A3-008C-45E8-8072-6336C7A0B7E3}" srcId="{FB2F2AD6-051B-44E4-AEF6-D91D3FA83F60}" destId="{3CCB8A80-5382-499D-9B28-BEE14B131AD4}" srcOrd="0" destOrd="0" parTransId="{93602FA3-F8EE-4576-BA38-7841A047814A}" sibTransId="{03B5500D-0BE2-49E8-B764-583884D616BC}"/>
    <dgm:cxn modelId="{DAEBB7F9-765E-41B7-A16A-B0F1BBBCC485}" type="presOf" srcId="{3AAD33B6-BB10-4F89-82AC-B4996D927750}" destId="{3CD384B3-354B-4574-8CB3-50F5F5E6956C}" srcOrd="1" destOrd="0" presId="urn:microsoft.com/office/officeart/2005/8/layout/radial1"/>
    <dgm:cxn modelId="{505786FE-FDEC-4978-BC9D-54A989A24DD4}" type="presParOf" srcId="{6742D447-C571-4CA4-9793-F61BD90CCFF9}" destId="{6E8BC1AA-9A04-4CB7-A517-5A4AE176207C}" srcOrd="0" destOrd="0" presId="urn:microsoft.com/office/officeart/2005/8/layout/radial1"/>
    <dgm:cxn modelId="{9E311330-1165-4B30-9029-3A6B2651B09D}" type="presParOf" srcId="{6742D447-C571-4CA4-9793-F61BD90CCFF9}" destId="{76FEF03C-1232-4540-97D4-4FF240DF5B84}" srcOrd="1" destOrd="0" presId="urn:microsoft.com/office/officeart/2005/8/layout/radial1"/>
    <dgm:cxn modelId="{6B5DA763-72EC-4DF6-96AF-5B92063B6FCE}" type="presParOf" srcId="{76FEF03C-1232-4540-97D4-4FF240DF5B84}" destId="{BEDF7748-0CC8-426D-84CF-F70ED1494000}" srcOrd="0" destOrd="0" presId="urn:microsoft.com/office/officeart/2005/8/layout/radial1"/>
    <dgm:cxn modelId="{C83E1F46-C9D6-4CBB-9912-36E6051E25DE}" type="presParOf" srcId="{6742D447-C571-4CA4-9793-F61BD90CCFF9}" destId="{9238DE48-C580-4F9B-877B-FDEA18A2F382}" srcOrd="2" destOrd="0" presId="urn:microsoft.com/office/officeart/2005/8/layout/radial1"/>
    <dgm:cxn modelId="{273E86C0-7005-4855-B762-D9F0D2DDCD1B}" type="presParOf" srcId="{6742D447-C571-4CA4-9793-F61BD90CCFF9}" destId="{4278BBDC-E02F-427B-863A-AE826CBE8014}" srcOrd="3" destOrd="0" presId="urn:microsoft.com/office/officeart/2005/8/layout/radial1"/>
    <dgm:cxn modelId="{D98FC2AA-85C8-494A-8DF5-A1E49684D440}" type="presParOf" srcId="{4278BBDC-E02F-427B-863A-AE826CBE8014}" destId="{D2B73886-F33B-4282-A455-73EB1B2D163A}" srcOrd="0" destOrd="0" presId="urn:microsoft.com/office/officeart/2005/8/layout/radial1"/>
    <dgm:cxn modelId="{E964BF6D-36FC-43A4-8194-FCAB18A8B532}" type="presParOf" srcId="{6742D447-C571-4CA4-9793-F61BD90CCFF9}" destId="{920A378E-3CF0-45F8-B60B-877C3040F9AE}" srcOrd="4" destOrd="0" presId="urn:microsoft.com/office/officeart/2005/8/layout/radial1"/>
    <dgm:cxn modelId="{DF308B52-A9A0-4C87-8AB9-4A8526D668C1}" type="presParOf" srcId="{6742D447-C571-4CA4-9793-F61BD90CCFF9}" destId="{93D148D8-1845-40B6-8B95-4051FB4C39D1}" srcOrd="5" destOrd="0" presId="urn:microsoft.com/office/officeart/2005/8/layout/radial1"/>
    <dgm:cxn modelId="{31FEE2DB-BB99-4BD8-B52E-0C8F1E6CD651}" type="presParOf" srcId="{93D148D8-1845-40B6-8B95-4051FB4C39D1}" destId="{E3F84CB1-E48B-4CA5-B93B-26898B80882F}" srcOrd="0" destOrd="0" presId="urn:microsoft.com/office/officeart/2005/8/layout/radial1"/>
    <dgm:cxn modelId="{DCC821F1-4678-4119-90EA-45996511DF83}" type="presParOf" srcId="{6742D447-C571-4CA4-9793-F61BD90CCFF9}" destId="{B03CB74A-2C5A-44F1-A40D-F7D5897362D8}" srcOrd="6" destOrd="0" presId="urn:microsoft.com/office/officeart/2005/8/layout/radial1"/>
    <dgm:cxn modelId="{5574E017-A7C8-451A-82B5-B7D920544148}" type="presParOf" srcId="{6742D447-C571-4CA4-9793-F61BD90CCFF9}" destId="{A181EC2E-32EA-4D4C-9725-B188295E416E}" srcOrd="7" destOrd="0" presId="urn:microsoft.com/office/officeart/2005/8/layout/radial1"/>
    <dgm:cxn modelId="{D1B98669-AABF-4A9B-854B-0F257BB223E0}" type="presParOf" srcId="{A181EC2E-32EA-4D4C-9725-B188295E416E}" destId="{3CD384B3-354B-4574-8CB3-50F5F5E6956C}" srcOrd="0" destOrd="0" presId="urn:microsoft.com/office/officeart/2005/8/layout/radial1"/>
    <dgm:cxn modelId="{241CDFA6-F941-401B-A8C6-9D72479F4480}" type="presParOf" srcId="{6742D447-C571-4CA4-9793-F61BD90CCFF9}" destId="{88CF9266-FCDF-4C5A-8B3C-B4B5EE323A51}" srcOrd="8" destOrd="0" presId="urn:microsoft.com/office/officeart/2005/8/layout/radial1"/>
  </dgm:cxnLst>
  <dgm:bg/>
  <dgm:whole/>
</dgm:dataModel>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zh-CN" altLang="zh-CN"/>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2A928BB-834F-43D4-9666-4A4A57E81A80}" type="datetime1">
              <a:rPr lang="zh-CN" altLang="en-US"/>
              <a:pPr/>
              <a:t>2016/11/1</a:t>
            </a:fld>
            <a:endParaRPr lang="zh-CN" altLang="zh-CN"/>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zh-CN" altLang="zh-CN"/>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FAB9340-6D16-4537-9F92-6219EBA897B5}" type="slidenum">
              <a:rPr lang="en-US" altLang="zh-CN"/>
              <a:pPr/>
              <a:t>‹#›</a:t>
            </a:fld>
            <a:endParaRPr lang="zh-CN"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zh-CN" altLang="zh-CN"/>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3B5F565-3278-4BB4-9897-81236E78F6F8}" type="datetime1">
              <a:rPr lang="zh-CN" altLang="en-US"/>
              <a:pPr/>
              <a:t>2016/11/1</a:t>
            </a:fld>
            <a:endParaRPr lang="zh-CN" altLang="zh-CN"/>
          </a:p>
        </p:txBody>
      </p:sp>
      <p:sp>
        <p:nvSpPr>
          <p:cNvPr id="2052" name="Rectangle 4"/>
          <p:cNvSpPr>
            <a:spLocks noGrp="1" noRot="1" noChangeAspect="1" noChangeArrowheads="1"/>
          </p:cNvSpPr>
          <p:nvPr>
            <p:ph type="sldImg" idx="2"/>
          </p:nvPr>
        </p:nvSpPr>
        <p:spPr bwMode="auto">
          <a:xfrm>
            <a:off x="1143000" y="685800"/>
            <a:ext cx="4572000" cy="3429000"/>
          </a:xfrm>
          <a:prstGeom prst="rect">
            <a:avLst/>
          </a:prstGeom>
          <a:noFill/>
          <a:ln w="12700" cmpd="sng">
            <a:solidFill>
              <a:srgbClr val="000000"/>
            </a:solidFill>
            <a:prstDash val="solid"/>
            <a:miter lim="800000"/>
            <a:headEnd/>
            <a:tailEnd/>
          </a:ln>
          <a:effec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zh-CN" altLang="zh-CN"/>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2E918F1F-29E6-4DBA-8004-01C852A2FE6E}" type="slidenum">
              <a:rPr lang="en-US" altLang="zh-CN"/>
              <a:pPr/>
              <a:t>‹#›</a:t>
            </a:fld>
            <a:endParaRPr lang="zh-CN"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buFont typeface="Times New Roman" pitchFamily="18" charset="0"/>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buSzPct val="100000"/>
      <a:buFont typeface="Times New Roman" pitchFamily="18" charset="0"/>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buSzPct val="100000"/>
      <a:buFont typeface="Times New Roman" pitchFamily="18" charset="0"/>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buSzPct val="100000"/>
      <a:buFont typeface="Times New Roman" pitchFamily="18" charset="0"/>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buSzPct val="100000"/>
      <a:buFont typeface="Times New Roman" pitchFamily="18" charset="0"/>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备注占位符 2"/>
          <p:cNvSpPr>
            <a:spLocks noGrp="1"/>
          </p:cNvSpPr>
          <p:nvPr>
            <p:ph type="body" idx="1"/>
          </p:nvPr>
        </p:nvSpPr>
        <p:spPr>
          <a:noFill/>
        </p:spPr>
        <p:txBody>
          <a:bodyPr/>
          <a:lstStyle/>
          <a:p>
            <a:pPr eaLnBrk="1" hangingPunct="1"/>
            <a:endParaRPr lang="zh-CN" altLang="en-US" smtClean="0">
              <a:latin typeface="Arial" charset="0"/>
            </a:endParaRPr>
          </a:p>
        </p:txBody>
      </p:sp>
      <p:sp>
        <p:nvSpPr>
          <p:cNvPr id="16388" name="灯片编号占位符 3"/>
          <p:cNvSpPr>
            <a:spLocks noGrp="1"/>
          </p:cNvSpPr>
          <p:nvPr>
            <p:ph type="sldNum" sz="quarter" idx="5"/>
          </p:nvPr>
        </p:nvSpPr>
        <p:spPr>
          <a:noFill/>
          <a:ln>
            <a:miter lim="800000"/>
            <a:headEnd/>
            <a:tailEnd/>
          </a:ln>
        </p:spPr>
        <p:txBody>
          <a:bodyPr/>
          <a:lstStyle/>
          <a:p>
            <a:fld id="{41D04BB7-0103-44C7-B076-8A9A2CBF7EC2}" type="slidenum">
              <a:rPr lang="zh-CN" altLang="en-US" smtClean="0">
                <a:latin typeface="Arial" charset="0"/>
                <a:ea typeface="宋体" charset="-122"/>
              </a:rPr>
              <a:pPr/>
              <a:t>12</a:t>
            </a:fld>
            <a:endParaRPr lang="en-US" altLang="zh-CN" smtClean="0">
              <a:latin typeface="Arial" charset="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idx="2"/>
          </p:nvPr>
        </p:nvSpPr>
        <p:spPr bwMode="auto">
          <a:noFill/>
          <a:ln>
            <a:solidFill>
              <a:srgbClr val="000000"/>
            </a:solidFill>
            <a:miter lim="800000"/>
            <a:headEnd/>
            <a:tailEnd/>
          </a:ln>
        </p:spPr>
      </p:sp>
      <p:sp>
        <p:nvSpPr>
          <p:cNvPr id="15362"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E964CB6-921E-4AA1-9945-B871CF12F806}" type="slidenum">
              <a:rPr lang="zh-CN" altLang="en-US" smtClean="0"/>
              <a:pPr/>
              <a:t>27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p:spPr>
      </p:sp>
      <p:sp>
        <p:nvSpPr>
          <p:cNvPr id="1126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126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55B5A0-DA48-4DC6-A743-ACDB1126F306}" type="slidenum">
              <a:rPr lang="zh-CN" altLang="en-US"/>
              <a:pPr/>
              <a:t>33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098C779-ED7E-48D5-90EE-4BC36670C690}" type="slidenum">
              <a:rPr lang="en-US" altLang="zh-CN" smtClean="0">
                <a:latin typeface="Arial" pitchFamily="34" charset="0"/>
              </a:rPr>
              <a:pPr/>
              <a:t>34</a:t>
            </a:fld>
            <a:endParaRPr lang="en-US" altLang="zh-CN" smtClean="0">
              <a:latin typeface="Arial" pitchFamily="34" charset="0"/>
            </a:endParaRPr>
          </a:p>
        </p:txBody>
      </p:sp>
      <p:sp>
        <p:nvSpPr>
          <p:cNvPr id="34819" name="Rectangle 2"/>
          <p:cNvSpPr>
            <a:spLocks noGrp="1" noRot="1" noChangeAspect="1" noChangeArrowheads="1" noTextEdit="1"/>
          </p:cNvSpPr>
          <p:nvPr>
            <p:ph type="sldImg"/>
          </p:nvPr>
        </p:nvSpPr>
        <p:spPr>
          <a:xfrm>
            <a:off x="1144588" y="685800"/>
            <a:ext cx="4572000" cy="3429000"/>
          </a:xfrm>
          <a:ln/>
        </p:spPr>
      </p:sp>
      <p:sp>
        <p:nvSpPr>
          <p:cNvPr id="34820" name="Rectangle 3"/>
          <p:cNvSpPr>
            <a:spLocks noGrp="1" noChangeArrowheads="1"/>
          </p:cNvSpPr>
          <p:nvPr>
            <p:ph type="body" idx="1"/>
          </p:nvPr>
        </p:nvSpPr>
        <p:spPr>
          <a:noFill/>
          <a:ln/>
        </p:spPr>
        <p:txBody>
          <a:bodyPr/>
          <a:lstStyle/>
          <a:p>
            <a:pPr eaLnBrk="1" hangingPunct="1"/>
            <a:r>
              <a:rPr lang="en-US" altLang="zh-CN" smtClean="0">
                <a:latin typeface="Arial" pitchFamily="34" charset="0"/>
              </a:rPr>
              <a:t>Content Layouts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1BB64683-79EB-4582-8E48-3F3D703C7F97}" type="datetime1">
              <a:rPr lang="zh-CN" altLang="en-US"/>
              <a:pPr/>
              <a:t>2016/11/1</a:t>
            </a:fld>
            <a:endParaRPr lang="zh-CN" altLang="zh-CN"/>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F64C0916-17CE-4D72-A224-3F11D8E05CBA}" type="slidenum">
              <a:rPr lang="en-US" altLang="zh-CN"/>
              <a:pPr/>
              <a:t>‹#›</a:t>
            </a:fld>
            <a:endParaRPr lang="zh-CN"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C3EB08B-AF2A-4FE4-9076-9672C4C6F440}" type="datetime1">
              <a:rPr lang="zh-CN" altLang="en-US"/>
              <a:pPr/>
              <a:t>2016/11/1</a:t>
            </a:fld>
            <a:endParaRPr lang="zh-CN" altLang="zh-CN"/>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17DB1E66-57B1-46AF-AB25-DF925FAA6BCB}" type="slidenum">
              <a:rPr lang="en-US" altLang="zh-CN"/>
              <a:pPr/>
              <a:t>‹#›</a:t>
            </a:fld>
            <a:endParaRPr lang="zh-CN"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487B6BF-2BE5-42A9-8518-7A20AF92CD3D}" type="datetime1">
              <a:rPr lang="zh-CN" altLang="en-US"/>
              <a:pPr/>
              <a:t>2016/11/1</a:t>
            </a:fld>
            <a:endParaRPr lang="zh-CN" altLang="zh-CN"/>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45AFCF5D-B759-45B3-ABCE-F4DD63090708}" type="slidenum">
              <a:rPr lang="en-US" altLang="zh-CN"/>
              <a:pPr/>
              <a:t>‹#›</a:t>
            </a:fld>
            <a:endParaRPr lang="zh-CN"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SmartArt 占位符 2"/>
          <p:cNvSpPr>
            <a:spLocks noGrp="1"/>
          </p:cNvSpPr>
          <p:nvPr>
            <p:ph type="dgm" idx="1"/>
          </p:nvPr>
        </p:nvSpPr>
        <p:spPr>
          <a:xfrm>
            <a:off x="685800" y="1981200"/>
            <a:ext cx="7772400" cy="4114800"/>
          </a:xfrm>
        </p:spPr>
        <p:txBody>
          <a:bodyPr/>
          <a:lstStyle/>
          <a:p>
            <a:endParaRPr lang="zh-CN" altLang="en-US"/>
          </a:p>
        </p:txBody>
      </p:sp>
      <p:sp>
        <p:nvSpPr>
          <p:cNvPr id="4" name="日期占位符 3"/>
          <p:cNvSpPr>
            <a:spLocks noGrp="1"/>
          </p:cNvSpPr>
          <p:nvPr>
            <p:ph type="dt" sz="half" idx="10"/>
          </p:nvPr>
        </p:nvSpPr>
        <p:spPr>
          <a:xfrm>
            <a:off x="685800" y="6172200"/>
            <a:ext cx="1905000" cy="457200"/>
          </a:xfrm>
        </p:spPr>
        <p:txBody>
          <a:bodyPr/>
          <a:lstStyle>
            <a:lvl1pPr>
              <a:defRPr/>
            </a:lvl1pPr>
          </a:lstStyle>
          <a:p>
            <a:endParaRPr lang="zh-CN" altLang="en-US"/>
          </a:p>
        </p:txBody>
      </p:sp>
      <p:sp>
        <p:nvSpPr>
          <p:cNvPr id="5" name="页脚占位符 4"/>
          <p:cNvSpPr>
            <a:spLocks noGrp="1"/>
          </p:cNvSpPr>
          <p:nvPr>
            <p:ph type="ftr" sz="quarter" idx="11"/>
          </p:nvPr>
        </p:nvSpPr>
        <p:spPr>
          <a:xfrm>
            <a:off x="3124200" y="6172200"/>
            <a:ext cx="2895600" cy="457200"/>
          </a:xfrm>
        </p:spPr>
        <p:txBody>
          <a:bodyPr/>
          <a:lstStyle>
            <a:lvl1pPr>
              <a:defRPr/>
            </a:lvl1pPr>
          </a:lstStyle>
          <a:p>
            <a:endParaRPr lang="zh-CN" altLang="en-US"/>
          </a:p>
        </p:txBody>
      </p:sp>
      <p:sp>
        <p:nvSpPr>
          <p:cNvPr id="6" name="灯片编号占位符 5"/>
          <p:cNvSpPr>
            <a:spLocks noGrp="1"/>
          </p:cNvSpPr>
          <p:nvPr>
            <p:ph type="sldNum" sz="quarter" idx="12"/>
          </p:nvPr>
        </p:nvSpPr>
        <p:spPr>
          <a:xfrm>
            <a:off x="6553200" y="6172200"/>
            <a:ext cx="1905000" cy="457200"/>
          </a:xfrm>
        </p:spPr>
        <p:txBody>
          <a:bodyPr/>
          <a:lstStyle>
            <a:lvl1pPr>
              <a:defRPr/>
            </a:lvl1pPr>
          </a:lstStyle>
          <a:p>
            <a:fld id="{B5E28EDA-4B6E-49DF-BE2B-55D4BED680CD}" type="slidenum">
              <a:rPr lang="zh-CN" altLang="en-US"/>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6477000" y="6416676"/>
            <a:ext cx="2133600" cy="365125"/>
          </a:xfrm>
        </p:spPr>
        <p:txBody>
          <a:bodyPr/>
          <a:lstStyle>
            <a:extLst/>
          </a:lstStyle>
          <a:p>
            <a:fld id="{743653DA-8BF4-4869-96FE-9BCF43372D46}" type="datetimeFigureOut">
              <a:rPr/>
              <a:pPr/>
              <a:t>2006-6-30</a:t>
            </a:fld>
            <a:endParaRPr kumimoji="0" lang="zh-CN"/>
          </a:p>
        </p:txBody>
      </p:sp>
      <p:sp>
        <p:nvSpPr>
          <p:cNvPr id="17" name="Footer Placeholder 16"/>
          <p:cNvSpPr>
            <a:spLocks noGrp="1"/>
          </p:cNvSpPr>
          <p:nvPr>
            <p:ph type="ftr" sz="quarter" idx="11"/>
          </p:nvPr>
        </p:nvSpPr>
        <p:spPr>
          <a:xfrm>
            <a:off x="914400" y="6416676"/>
            <a:ext cx="5562600" cy="365125"/>
          </a:xfrm>
        </p:spPr>
        <p:txBody>
          <a:bodyPr/>
          <a:lstStyle>
            <a:extLst/>
          </a:lstStyle>
          <a:p>
            <a:endParaRPr kumimoji="0" lang="zh-CN"/>
          </a:p>
        </p:txBody>
      </p:sp>
      <p:sp>
        <p:nvSpPr>
          <p:cNvPr id="29" name="Slide Number Placeholder 28"/>
          <p:cNvSpPr>
            <a:spLocks noGrp="1"/>
          </p:cNvSpPr>
          <p:nvPr>
            <p:ph type="sldNum" sz="quarter" idx="12"/>
          </p:nvPr>
        </p:nvSpPr>
        <p:spPr>
          <a:xfrm>
            <a:off x="8610600" y="6416676"/>
            <a:ext cx="457200" cy="365125"/>
          </a:xfrm>
        </p:spPr>
        <p:txBody>
          <a:bodyPr/>
          <a:lstStyle>
            <a:extLst/>
          </a:lstStyle>
          <a:p>
            <a:fld id="{72AC53DF-4216-466D-99A7-94400E6C2A25}" type="slidenum">
              <a:rPr/>
              <a:pPr/>
              <a:t>‹#›</a:t>
            </a:fld>
            <a:endParaRPr kumimoji="0" lang="zh-CN"/>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C29BB7CE-13E0-4B02-84D0-79A4EA19BC97}" type="datetime1">
              <a:rPr lang="zh-CN" altLang="en-US"/>
              <a:pPr/>
              <a:t>2016/11/1</a:t>
            </a:fld>
            <a:endParaRPr lang="zh-CN" altLang="zh-CN"/>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2012C5DB-5E86-4D63-853A-F09A0BD951BE}" type="slidenum">
              <a:rPr lang="en-US" altLang="zh-CN"/>
              <a:pPr/>
              <a:t>‹#›</a:t>
            </a:fld>
            <a:endParaRPr lang="zh-CN"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343A6B56-B3B1-4397-8BFA-B6CFBEADC0AE}" type="datetime1">
              <a:rPr lang="zh-CN" altLang="en-US"/>
              <a:pPr/>
              <a:t>2016/11/1</a:t>
            </a:fld>
            <a:endParaRPr lang="zh-CN" altLang="zh-CN"/>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8700E401-0D8C-44CB-AA41-D0DF87729F5C}" type="slidenum">
              <a:rPr lang="en-US" altLang="zh-CN"/>
              <a:pPr/>
              <a:t>‹#›</a:t>
            </a:fld>
            <a:endParaRPr lang="zh-CN"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57F1B5FB-3978-402B-BE22-932908A62353}" type="datetime1">
              <a:rPr lang="zh-CN" altLang="en-US"/>
              <a:pPr/>
              <a:t>2016/11/1</a:t>
            </a:fld>
            <a:endParaRPr lang="zh-CN" altLang="zh-CN"/>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E640FD07-55E7-474E-8C0C-96C32C97B848}" type="slidenum">
              <a:rPr lang="en-US" altLang="zh-CN"/>
              <a:pPr/>
              <a:t>‹#›</a:t>
            </a:fld>
            <a:endParaRPr lang="zh-CN"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CE0AE02C-1F72-462F-89AC-1ED79A836851}" type="datetime1">
              <a:rPr lang="zh-CN" altLang="en-US"/>
              <a:pPr/>
              <a:t>2016/11/1</a:t>
            </a:fld>
            <a:endParaRPr lang="zh-CN" altLang="zh-CN"/>
          </a:p>
        </p:txBody>
      </p:sp>
      <p:sp>
        <p:nvSpPr>
          <p:cNvPr id="8" name="页脚占位符 7"/>
          <p:cNvSpPr>
            <a:spLocks noGrp="1"/>
          </p:cNvSpPr>
          <p:nvPr>
            <p:ph type="ftr" sz="quarter" idx="11"/>
          </p:nvPr>
        </p:nvSpPr>
        <p:spPr/>
        <p:txBody>
          <a:bodyPr/>
          <a:lstStyle>
            <a:lvl1pPr>
              <a:defRPr/>
            </a:lvl1pPr>
          </a:lstStyle>
          <a:p>
            <a:endParaRPr lang="zh-CN" altLang="zh-CN"/>
          </a:p>
        </p:txBody>
      </p:sp>
      <p:sp>
        <p:nvSpPr>
          <p:cNvPr id="9" name="灯片编号占位符 8"/>
          <p:cNvSpPr>
            <a:spLocks noGrp="1"/>
          </p:cNvSpPr>
          <p:nvPr>
            <p:ph type="sldNum" sz="quarter" idx="12"/>
          </p:nvPr>
        </p:nvSpPr>
        <p:spPr/>
        <p:txBody>
          <a:bodyPr/>
          <a:lstStyle>
            <a:lvl1pPr>
              <a:defRPr/>
            </a:lvl1pPr>
          </a:lstStyle>
          <a:p>
            <a:fld id="{8676484C-3619-48E6-AE3B-08224DC0F1E0}" type="slidenum">
              <a:rPr lang="en-US" altLang="zh-CN"/>
              <a:pPr/>
              <a:t>‹#›</a:t>
            </a:fld>
            <a:endParaRPr lang="zh-CN"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600C523A-F022-46DF-8B5B-39F84084CD8D}" type="datetime1">
              <a:rPr lang="zh-CN" altLang="en-US"/>
              <a:pPr/>
              <a:t>2016/11/1</a:t>
            </a:fld>
            <a:endParaRPr lang="zh-CN" altLang="zh-CN"/>
          </a:p>
        </p:txBody>
      </p:sp>
      <p:sp>
        <p:nvSpPr>
          <p:cNvPr id="4" name="页脚占位符 3"/>
          <p:cNvSpPr>
            <a:spLocks noGrp="1"/>
          </p:cNvSpPr>
          <p:nvPr>
            <p:ph type="ftr" sz="quarter" idx="11"/>
          </p:nvPr>
        </p:nvSpPr>
        <p:spPr/>
        <p:txBody>
          <a:bodyPr/>
          <a:lstStyle>
            <a:lvl1pPr>
              <a:defRPr/>
            </a:lvl1pPr>
          </a:lstStyle>
          <a:p>
            <a:endParaRPr lang="zh-CN" altLang="zh-CN"/>
          </a:p>
        </p:txBody>
      </p:sp>
      <p:sp>
        <p:nvSpPr>
          <p:cNvPr id="5" name="灯片编号占位符 4"/>
          <p:cNvSpPr>
            <a:spLocks noGrp="1"/>
          </p:cNvSpPr>
          <p:nvPr>
            <p:ph type="sldNum" sz="quarter" idx="12"/>
          </p:nvPr>
        </p:nvSpPr>
        <p:spPr/>
        <p:txBody>
          <a:bodyPr/>
          <a:lstStyle>
            <a:lvl1pPr>
              <a:defRPr/>
            </a:lvl1pPr>
          </a:lstStyle>
          <a:p>
            <a:fld id="{D57DEC85-E293-45EF-B8CA-20FD6EAB8455}" type="slidenum">
              <a:rPr lang="en-US" altLang="zh-CN"/>
              <a:pPr/>
              <a:t>‹#›</a:t>
            </a:fld>
            <a:endParaRPr lang="zh-CN"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A06BED8B-897A-4138-9426-F4F334F8D5B4}" type="datetime1">
              <a:rPr lang="zh-CN" altLang="en-US"/>
              <a:pPr/>
              <a:t>2016/11/1</a:t>
            </a:fld>
            <a:endParaRPr lang="zh-CN" altLang="zh-CN"/>
          </a:p>
        </p:txBody>
      </p:sp>
      <p:sp>
        <p:nvSpPr>
          <p:cNvPr id="3" name="页脚占位符 2"/>
          <p:cNvSpPr>
            <a:spLocks noGrp="1"/>
          </p:cNvSpPr>
          <p:nvPr>
            <p:ph type="ftr" sz="quarter" idx="11"/>
          </p:nvPr>
        </p:nvSpPr>
        <p:spPr/>
        <p:txBody>
          <a:bodyPr/>
          <a:lstStyle>
            <a:lvl1pPr>
              <a:defRPr/>
            </a:lvl1pPr>
          </a:lstStyle>
          <a:p>
            <a:endParaRPr lang="zh-CN" altLang="zh-CN"/>
          </a:p>
        </p:txBody>
      </p:sp>
      <p:sp>
        <p:nvSpPr>
          <p:cNvPr id="4" name="灯片编号占位符 3"/>
          <p:cNvSpPr>
            <a:spLocks noGrp="1"/>
          </p:cNvSpPr>
          <p:nvPr>
            <p:ph type="sldNum" sz="quarter" idx="12"/>
          </p:nvPr>
        </p:nvSpPr>
        <p:spPr/>
        <p:txBody>
          <a:bodyPr/>
          <a:lstStyle>
            <a:lvl1pPr>
              <a:defRPr/>
            </a:lvl1pPr>
          </a:lstStyle>
          <a:p>
            <a:fld id="{7A4BF143-F6C1-4C2B-B594-4141285F4BD5}" type="slidenum">
              <a:rPr lang="en-US" altLang="zh-CN"/>
              <a:pPr/>
              <a:t>‹#›</a:t>
            </a:fld>
            <a:endParaRPr lang="zh-CN"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C9C26A86-4422-4599-B202-707CBD828858}" type="datetime1">
              <a:rPr lang="zh-CN" altLang="en-US"/>
              <a:pPr/>
              <a:t>2016/11/1</a:t>
            </a:fld>
            <a:endParaRPr lang="zh-CN" altLang="zh-CN"/>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01F61F88-A88C-40D4-B597-F753CF7B24A0}" type="slidenum">
              <a:rPr lang="en-US" altLang="zh-CN"/>
              <a:pPr/>
              <a:t>‹#›</a:t>
            </a:fld>
            <a:endParaRPr lang="zh-CN"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19AFE7C8-FFDF-483F-BC28-2F834E30AC24}" type="datetime1">
              <a:rPr lang="zh-CN" altLang="en-US"/>
              <a:pPr/>
              <a:t>2016/11/1</a:t>
            </a:fld>
            <a:endParaRPr lang="zh-CN" altLang="zh-CN"/>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609A1703-D208-4A5E-9A31-434B94003DDA}" type="slidenum">
              <a:rPr lang="en-US" altLang="zh-CN"/>
              <a:pPr/>
              <a:t>‹#›</a:t>
            </a:fld>
            <a:endParaRPr lang="zh-CN"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356350"/>
            <a:ext cx="213360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fld id="{6C5C6781-022F-46BF-A523-CBD8F6582936}" type="datetime1">
              <a:rPr lang="zh-CN" altLang="en-US"/>
              <a:pPr/>
              <a:t>2016/11/1</a:t>
            </a:fld>
            <a:endParaRPr lang="zh-CN" altLang="zh-CN"/>
          </a:p>
        </p:txBody>
      </p:sp>
      <p:sp>
        <p:nvSpPr>
          <p:cNvPr id="1029" name="Rectangle 5"/>
          <p:cNvSpPr>
            <a:spLocks noGrp="1" noChangeArrowheads="1"/>
          </p:cNvSpPr>
          <p:nvPr>
            <p:ph type="ftr" sz="quarter" idx="3"/>
          </p:nvPr>
        </p:nvSpPr>
        <p:spPr bwMode="auto">
          <a:xfrm>
            <a:off x="3124200" y="6356350"/>
            <a:ext cx="289560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endParaRPr lang="zh-CN" altLang="zh-CN"/>
          </a:p>
        </p:txBody>
      </p:sp>
      <p:sp>
        <p:nvSpPr>
          <p:cNvPr id="1030" name="Rectangle 6"/>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fld id="{22E7A3D8-3DD5-410C-AB70-47709786C7B1}" type="slidenum">
              <a:rPr lang="en-US" altLang="zh-CN"/>
              <a:pPr/>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eaLnBrk="0" fontAlgn="base" hangingPunct="0">
        <a:spcBef>
          <a:spcPct val="0"/>
        </a:spcBef>
        <a:spcAft>
          <a:spcPct val="0"/>
        </a:spcAft>
        <a:buSzPct val="100000"/>
        <a:buFont typeface="Times New Roman" pitchFamily="18" charset="0"/>
        <a:defRPr sz="4400">
          <a:solidFill>
            <a:schemeClr val="tx1"/>
          </a:solidFill>
          <a:latin typeface="+mj-lt"/>
          <a:ea typeface="+mj-ea"/>
          <a:cs typeface="+mj-cs"/>
        </a:defRPr>
      </a:lvl1pPr>
      <a:lvl2pPr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2pPr>
      <a:lvl3pPr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3pPr>
      <a:lvl4pPr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4pPr>
      <a:lvl5pPr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buSzPct val="100000"/>
        <a:buFont typeface="Times New Roman" pitchFamily="18" charset="0"/>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SzPct val="100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100000"/>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c:/users/administrator/appdata/roaming/360se6/User%20Data/temp/20094239215.jpg"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c:/users/administrator/appdata/roaming/360se6/User%20Data/temp/9697233_170845594181_2.jpg" TargetMode="Externa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52.jpeg"/><Relationship Id="rId16" Type="http://schemas.openxmlformats.org/officeDocument/2006/relationships/image" Target="../media/image66.jpeg"/><Relationship Id="rId20"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285852" y="4500570"/>
            <a:ext cx="6400800" cy="1752600"/>
          </a:xfrm>
        </p:spPr>
        <p:txBody>
          <a:bodyPr/>
          <a:lstStyle/>
          <a:p>
            <a:r>
              <a:rPr lang="zh-CN" altLang="en-US" sz="2800" b="1" dirty="0" smtClean="0">
                <a:latin typeface="楷体_GB2312" pitchFamily="49" charset="-122"/>
                <a:ea typeface="楷体_GB2312" pitchFamily="49" charset="-122"/>
              </a:rPr>
              <a:t>江苏省司法厅</a:t>
            </a:r>
            <a:endParaRPr lang="zh-CN" altLang="en-US" sz="2800" b="1" dirty="0">
              <a:latin typeface="楷体_GB2312" pitchFamily="49" charset="-122"/>
              <a:ea typeface="楷体_GB2312" pitchFamily="49" charset="-122"/>
            </a:endParaRPr>
          </a:p>
        </p:txBody>
      </p:sp>
      <p:pic>
        <p:nvPicPr>
          <p:cNvPr id="12289"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1036821"/>
          </a:xfrm>
          <a:prstGeom prst="rect">
            <a:avLst/>
          </a:prstGeom>
          <a:noFill/>
        </p:spPr>
      </p:pic>
      <p:sp>
        <p:nvSpPr>
          <p:cNvPr id="6" name="标题 5"/>
          <p:cNvSpPr>
            <a:spLocks noGrp="1"/>
          </p:cNvSpPr>
          <p:nvPr>
            <p:ph type="ctrTitle"/>
          </p:nvPr>
        </p:nvSpPr>
        <p:spPr>
          <a:xfrm>
            <a:off x="714348" y="2071678"/>
            <a:ext cx="7772400" cy="2028838"/>
          </a:xfrm>
        </p:spPr>
        <p:txBody>
          <a:bodyPr/>
          <a:lstStyle/>
          <a:p>
            <a:r>
              <a:rPr lang="zh-CN" altLang="en-US" b="1" spc="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第二届全省司法行政青年</a:t>
            </a:r>
            <a:r>
              <a:rPr lang="en-US" altLang="zh-CN" b="1" spc="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
            </a:r>
            <a:br>
              <a:rPr lang="en-US" altLang="zh-CN" b="1" spc="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br>
            <a:r>
              <a:rPr lang="zh-CN" altLang="en-US" b="1" spc="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创客优秀成果展</a:t>
            </a:r>
            <a:r>
              <a:rPr lang="zh-CN" alt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zh-CN" alt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图片 5" descr="1"/>
          <p:cNvPicPr>
            <a:picLocks noChangeAspect="1" noChangeArrowheads="1"/>
          </p:cNvPicPr>
          <p:nvPr/>
        </p:nvPicPr>
        <p:blipFill>
          <a:blip r:embed="rId2" cstate="print"/>
          <a:srcRect t="49690"/>
          <a:stretch>
            <a:fillRect/>
          </a:stretch>
        </p:blipFill>
        <p:spPr bwMode="auto">
          <a:xfrm>
            <a:off x="-33338" y="-31750"/>
            <a:ext cx="9169004" cy="5529263"/>
          </a:xfrm>
          <a:prstGeom prst="rect">
            <a:avLst/>
          </a:prstGeom>
          <a:noFill/>
          <a:ln w="9525">
            <a:noFill/>
            <a:miter lim="800000"/>
            <a:headEnd/>
            <a:tailEnd/>
          </a:ln>
        </p:spPr>
      </p:pic>
      <p:pic>
        <p:nvPicPr>
          <p:cNvPr id="2050" name="图片 8" descr="诚信银行-图标"/>
          <p:cNvPicPr>
            <a:picLocks noChangeAspect="1" noChangeArrowheads="1"/>
          </p:cNvPicPr>
          <p:nvPr/>
        </p:nvPicPr>
        <p:blipFill>
          <a:blip r:embed="rId3" cstate="print"/>
          <a:srcRect/>
          <a:stretch>
            <a:fillRect/>
          </a:stretch>
        </p:blipFill>
        <p:spPr bwMode="auto">
          <a:xfrm>
            <a:off x="7215206" y="3000372"/>
            <a:ext cx="1785950" cy="2112448"/>
          </a:xfrm>
          <a:prstGeom prst="rect">
            <a:avLst/>
          </a:prstGeom>
          <a:noFill/>
          <a:ln w="9525">
            <a:noFill/>
            <a:miter lim="800000"/>
            <a:headEnd/>
            <a:tailEnd/>
          </a:ln>
        </p:spPr>
      </p:pic>
      <p:sp>
        <p:nvSpPr>
          <p:cNvPr id="2" name="标题 1"/>
          <p:cNvSpPr>
            <a:spLocks noGrp="1"/>
          </p:cNvSpPr>
          <p:nvPr>
            <p:ph type="ctrTitle"/>
          </p:nvPr>
        </p:nvSpPr>
        <p:spPr>
          <a:xfrm>
            <a:off x="142844" y="587375"/>
            <a:ext cx="9001156" cy="2387600"/>
          </a:xfrm>
        </p:spPr>
        <p:txBody>
          <a:bodyPr rtlCol="0">
            <a:normAutofit/>
          </a:bodyPr>
          <a:lstStyle/>
          <a:p>
            <a:pPr fontAlgn="auto">
              <a:lnSpc>
                <a:spcPct val="110000"/>
              </a:lnSpc>
            </a:pPr>
            <a:r>
              <a:rPr lang="zh-CN" altLang="en-US" sz="3600" noProof="1" smtClean="0">
                <a:latin typeface="方正小标宋简体" pitchFamily="65" charset="-122"/>
                <a:ea typeface="方正小标宋简体" pitchFamily="65" charset="-122"/>
              </a:rPr>
              <a:t>成果九</a:t>
            </a:r>
            <a:r>
              <a:rPr lang="en-US" altLang="zh-CN" sz="4000" noProof="1" smtClean="0">
                <a:latin typeface="方正小标宋简体" pitchFamily="65" charset="-122"/>
                <a:ea typeface="方正小标宋简体" pitchFamily="65" charset="-122"/>
              </a:rPr>
              <a:t/>
            </a:r>
            <a:br>
              <a:rPr lang="en-US" altLang="zh-CN" sz="4000" noProof="1" smtClean="0">
                <a:latin typeface="方正小标宋简体" pitchFamily="65" charset="-122"/>
                <a:ea typeface="方正小标宋简体" pitchFamily="65" charset="-122"/>
              </a:rPr>
            </a:br>
            <a:r>
              <a:rPr lang="zh-CN" altLang="en-US" sz="4000" noProof="1" smtClean="0">
                <a:latin typeface="方正小标宋简体" pitchFamily="65" charset="-122"/>
                <a:ea typeface="方正小标宋简体" pitchFamily="65" charset="-122"/>
              </a:rPr>
              <a:t>通过</a:t>
            </a:r>
            <a:r>
              <a:rPr lang="zh-CN" altLang="en-US" sz="4000" noProof="1">
                <a:latin typeface="方正小标宋简体" pitchFamily="65" charset="-122"/>
                <a:ea typeface="方正小标宋简体" pitchFamily="65" charset="-122"/>
              </a:rPr>
              <a:t>“诚信银行”微储蓄激励罪犯</a:t>
            </a:r>
            <a:r>
              <a:rPr lang="zh-CN" altLang="en-US" sz="4000" noProof="1" smtClean="0">
                <a:latin typeface="方正小标宋简体" pitchFamily="65" charset="-122"/>
                <a:ea typeface="方正小标宋简体" pitchFamily="65" charset="-122"/>
              </a:rPr>
              <a:t>改造</a:t>
            </a:r>
            <a:r>
              <a:rPr lang="en-US" altLang="zh-CN" sz="4000" noProof="1" smtClean="0">
                <a:latin typeface="方正小标宋简体" pitchFamily="65" charset="-122"/>
                <a:ea typeface="方正小标宋简体" pitchFamily="65" charset="-122"/>
              </a:rPr>
              <a:t/>
            </a:r>
            <a:br>
              <a:rPr lang="en-US" altLang="zh-CN" sz="4000" noProof="1" smtClean="0">
                <a:latin typeface="方正小标宋简体" pitchFamily="65" charset="-122"/>
                <a:ea typeface="方正小标宋简体" pitchFamily="65" charset="-122"/>
              </a:rPr>
            </a:br>
            <a:r>
              <a:rPr lang="zh-CN" altLang="en-US" sz="2400" noProof="1" smtClean="0">
                <a:latin typeface="楷体_GB2312" pitchFamily="49" charset="-122"/>
                <a:ea typeface="楷体_GB2312" pitchFamily="49" charset="-122"/>
              </a:rPr>
              <a:t>南京女子监狱    秦迎 曾诚</a:t>
            </a:r>
            <a:endParaRPr lang="zh-CN" altLang="en-US" sz="2400" noProof="1">
              <a:latin typeface="楷体_GB2312" pitchFamily="49" charset="-122"/>
              <a:ea typeface="楷体_GB2312" pitchFamily="49" charset="-122"/>
            </a:endParaRPr>
          </a:p>
        </p:txBody>
      </p:sp>
      <p:sp>
        <p:nvSpPr>
          <p:cNvPr id="3" name="副标题 2"/>
          <p:cNvSpPr>
            <a:spLocks noGrp="1"/>
          </p:cNvSpPr>
          <p:nvPr>
            <p:ph type="subTitle" idx="1"/>
          </p:nvPr>
        </p:nvSpPr>
        <p:spPr>
          <a:xfrm>
            <a:off x="778669" y="4740275"/>
            <a:ext cx="7604522" cy="2876550"/>
          </a:xfrm>
        </p:spPr>
        <p:txBody>
          <a:bodyPr rtlCol="0">
            <a:normAutofit/>
          </a:bodyPr>
          <a:lstStyle/>
          <a:p>
            <a:pPr algn="l" fontAlgn="auto">
              <a:lnSpc>
                <a:spcPct val="150000"/>
              </a:lnSpc>
            </a:pPr>
            <a:r>
              <a:rPr lang="zh-CN" altLang="en-US" sz="2000" noProof="1">
                <a:ea typeface="黑体" charset="0"/>
              </a:rPr>
              <a:t>简介： 本成果通过设置罪犯改造“诚信银行”，激励罪犯自我改造积极性，将传统的法治道德教育与现代的生活方式相结合，引导罪犯践行社会主义核心价值观，自我教育、自我约束、自我提升，促进良好人格的养成，是全面提升罪犯改造质量的重要方式探索。 </a:t>
            </a:r>
          </a:p>
        </p:txBody>
      </p:sp>
      <p:sp>
        <p:nvSpPr>
          <p:cNvPr id="8" name="副标题 2"/>
          <p:cNvSpPr>
            <a:spLocks noGrp="1"/>
          </p:cNvSpPr>
          <p:nvPr/>
        </p:nvSpPr>
        <p:spPr>
          <a:xfrm>
            <a:off x="1714480" y="2714620"/>
            <a:ext cx="5614035" cy="1023620"/>
          </a:xfrm>
          <a:prstGeom prst="rect">
            <a:avLst/>
          </a:prstGeom>
        </p:spPr>
        <p:txBody>
          <a:bodyPr>
            <a:normAutofit/>
          </a:bodyPr>
          <a:lstStyle>
            <a:lvl1pPr marL="0" indent="0" algn="ctr" defTabSz="914400" rtl="0" eaLnBrk="1" latinLnBrk="0" hangingPunct="1">
              <a:lnSpc>
                <a:spcPct val="90000"/>
              </a:lnSpc>
              <a:spcBef>
                <a:spcPts val="100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9pPr>
          </a:lstStyle>
          <a:p>
            <a:pPr fontAlgn="auto">
              <a:lnSpc>
                <a:spcPts val="2900"/>
              </a:lnSpc>
            </a:pPr>
            <a:endParaRPr lang="zh-CN" altLang="en-US" sz="11200" noProof="1">
              <a:ln w="9525" cmpd="sng">
                <a:solidFill>
                  <a:schemeClr val="accent6">
                    <a:lumMod val="50000"/>
                  </a:schemeClr>
                </a:solidFill>
                <a:prstDash val="solid"/>
              </a:ln>
              <a:effectLst>
                <a:glow rad="38100">
                  <a:schemeClr val="accent1">
                    <a:alpha val="40000"/>
                  </a:schemeClr>
                </a:glow>
              </a:effectLst>
              <a:latin typeface="楷体_GB2312" pitchFamily="49" charset="-122"/>
              <a:ea typeface="楷体_GB2312" pitchFamily="49" charset="-122"/>
            </a:endParaRPr>
          </a:p>
          <a:p>
            <a:pPr algn="l" fontAlgn="auto">
              <a:lnSpc>
                <a:spcPts val="2900"/>
              </a:lnSpc>
            </a:pPr>
            <a:r>
              <a:rPr lang="zh-CN" altLang="en-US" sz="2000" noProof="1">
                <a:ln w="9525" cmpd="sng">
                  <a:solidFill>
                    <a:schemeClr val="accent6">
                      <a:lumMod val="50000"/>
                    </a:schemeClr>
                  </a:solidFill>
                  <a:prstDash val="solid"/>
                </a:ln>
                <a:solidFill>
                  <a:schemeClr val="bg1"/>
                </a:solidFill>
                <a:effectLst>
                  <a:glow rad="38100">
                    <a:schemeClr val="accent1">
                      <a:alpha val="40000"/>
                    </a:schemeClr>
                  </a:glow>
                </a:effectLst>
                <a:ea typeface="黑体" charset="0"/>
              </a:rPr>
              <a:t>            </a:t>
            </a:r>
          </a:p>
        </p:txBody>
      </p:sp>
      <p:pic>
        <p:nvPicPr>
          <p:cNvPr id="7" name="Picture 1" descr="C:\Documents and Settings\Administrator\桌面\工作用图\青年创客-d.jpg"/>
          <p:cNvPicPr>
            <a:picLocks noChangeAspect="1" noChangeArrowheads="1"/>
          </p:cNvPicPr>
          <p:nvPr/>
        </p:nvPicPr>
        <p:blipFill>
          <a:blip r:embed="rId4"/>
          <a:srcRect/>
          <a:stretch>
            <a:fillRect/>
          </a:stretch>
        </p:blipFill>
        <p:spPr bwMode="auto">
          <a:xfrm>
            <a:off x="6000728" y="0"/>
            <a:ext cx="3143272" cy="10368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ox(in)">
                                      <p:cBhvr>
                                        <p:cTn id="7" dur="2000"/>
                                        <p:tgtEl>
                                          <p:spTgt spid="2049"/>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amond(in)">
                                      <p:cBhvr>
                                        <p:cTn id="11" dur="3000"/>
                                        <p:tgtEl>
                                          <p:spTgt spid="2050"/>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noChangeArrowheads="1"/>
          </p:cNvPicPr>
          <p:nvPr/>
        </p:nvPicPr>
        <p:blipFill>
          <a:blip r:embed="rId2"/>
          <a:srcRect/>
          <a:stretch>
            <a:fillRect/>
          </a:stretch>
        </p:blipFill>
        <p:spPr bwMode="auto">
          <a:xfrm>
            <a:off x="0" y="785794"/>
            <a:ext cx="1649016" cy="4662488"/>
          </a:xfrm>
          <a:prstGeom prst="rect">
            <a:avLst/>
          </a:prstGeom>
          <a:noFill/>
          <a:ln w="9525">
            <a:noFill/>
            <a:miter lim="800000"/>
            <a:headEnd/>
            <a:tailEnd/>
          </a:ln>
        </p:spPr>
      </p:pic>
      <p:sp>
        <p:nvSpPr>
          <p:cNvPr id="30722" name="灯片编号占位符 24"/>
          <p:cNvSpPr txBox="1"/>
          <p:nvPr/>
        </p:nvSpPr>
        <p:spPr>
          <a:xfrm>
            <a:off x="6580585" y="6280151"/>
            <a:ext cx="1920478" cy="365125"/>
          </a:xfrm>
          <a:prstGeom prst="rect">
            <a:avLst/>
          </a:prstGeom>
          <a:noFill/>
          <a:ln w="9525">
            <a:noFill/>
          </a:ln>
        </p:spPr>
        <p:txBody>
          <a:bodyPr anchor="ctr"/>
          <a:lstStyle/>
          <a:p>
            <a:pPr algn="r" fontAlgn="auto"/>
            <a:endParaRPr lang="zh-CN" altLang="en-US" sz="1680" noProof="1">
              <a:solidFill>
                <a:srgbClr val="000000"/>
              </a:solidFill>
              <a:latin typeface="Times New Roman" panose="02020603050405020304" pitchFamily="18" charset="0"/>
              <a:ea typeface="Times New Roman" panose="02020603050405020304" pitchFamily="18" charset="0"/>
            </a:endParaRPr>
          </a:p>
        </p:txBody>
      </p:sp>
      <p:grpSp>
        <p:nvGrpSpPr>
          <p:cNvPr id="2" name="组合 3"/>
          <p:cNvGrpSpPr>
            <a:grpSpLocks/>
          </p:cNvGrpSpPr>
          <p:nvPr/>
        </p:nvGrpSpPr>
        <p:grpSpPr bwMode="auto">
          <a:xfrm>
            <a:off x="477441" y="576264"/>
            <a:ext cx="8229600" cy="504825"/>
            <a:chOff x="0" y="133158"/>
            <a:chExt cx="9144000" cy="420086"/>
          </a:xfrm>
        </p:grpSpPr>
        <p:cxnSp>
          <p:nvCxnSpPr>
            <p:cNvPr id="5" name="直接连接符 4"/>
            <p:cNvCxnSpPr/>
            <p:nvPr/>
          </p:nvCxnSpPr>
          <p:spPr>
            <a:xfrm>
              <a:off x="4859073" y="344522"/>
              <a:ext cx="4284928" cy="0"/>
            </a:xfrm>
            <a:prstGeom prst="line">
              <a:avLst/>
            </a:prstGeom>
            <a:ln>
              <a:solidFill>
                <a:srgbClr val="A71F13"/>
              </a:solidFill>
            </a:ln>
          </p:spPr>
          <p:style>
            <a:lnRef idx="1">
              <a:schemeClr val="accent1"/>
            </a:lnRef>
            <a:fillRef idx="0">
              <a:schemeClr val="accent1"/>
            </a:fillRef>
            <a:effectRef idx="0">
              <a:schemeClr val="accent1"/>
            </a:effectRef>
            <a:fontRef idx="minor">
              <a:schemeClr val="tx1"/>
            </a:fontRef>
          </p:style>
        </p:cxnSp>
        <p:pic>
          <p:nvPicPr>
            <p:cNvPr id="3077" name="Picture 5" descr="G:\360data\重要数据\桌面\东京国际朝日学院\素材\kiri-kiku0156498982.png"/>
            <p:cNvPicPr>
              <a:picLocks noChangeAspect="1" noChangeArrowheads="1"/>
            </p:cNvPicPr>
            <p:nvPr/>
          </p:nvPicPr>
          <p:blipFill>
            <a:blip r:embed="rId3"/>
            <a:srcRect/>
            <a:stretch>
              <a:fillRect/>
            </a:stretch>
          </p:blipFill>
          <p:spPr bwMode="auto">
            <a:xfrm>
              <a:off x="4361957" y="133158"/>
              <a:ext cx="420086" cy="420086"/>
            </a:xfrm>
            <a:prstGeom prst="rect">
              <a:avLst/>
            </a:prstGeom>
            <a:noFill/>
            <a:ln w="9525">
              <a:noFill/>
              <a:miter lim="800000"/>
              <a:headEnd/>
              <a:tailEnd/>
            </a:ln>
          </p:spPr>
        </p:pic>
        <p:cxnSp>
          <p:nvCxnSpPr>
            <p:cNvPr id="7" name="直接连接符 6"/>
            <p:cNvCxnSpPr/>
            <p:nvPr/>
          </p:nvCxnSpPr>
          <p:spPr>
            <a:xfrm>
              <a:off x="0" y="344522"/>
              <a:ext cx="4284927" cy="0"/>
            </a:xfrm>
            <a:prstGeom prst="line">
              <a:avLst/>
            </a:prstGeom>
            <a:ln>
              <a:solidFill>
                <a:srgbClr val="A71F13"/>
              </a:solidFill>
            </a:ln>
          </p:spPr>
          <p:style>
            <a:lnRef idx="1">
              <a:schemeClr val="accent1"/>
            </a:lnRef>
            <a:fillRef idx="0">
              <a:schemeClr val="accent1"/>
            </a:fillRef>
            <a:effectRef idx="0">
              <a:schemeClr val="accent1"/>
            </a:effectRef>
            <a:fontRef idx="minor">
              <a:schemeClr val="tx1"/>
            </a:fontRef>
          </p:style>
        </p:cxnSp>
      </p:grpSp>
      <p:sp>
        <p:nvSpPr>
          <p:cNvPr id="30724" name="TextBox 7"/>
          <p:cNvSpPr txBox="1"/>
          <p:nvPr/>
        </p:nvSpPr>
        <p:spPr>
          <a:xfrm>
            <a:off x="357158" y="714356"/>
            <a:ext cx="8443337" cy="1052596"/>
          </a:xfrm>
          <a:prstGeom prst="rect">
            <a:avLst/>
          </a:prstGeom>
          <a:noFill/>
          <a:ln w="9525">
            <a:noFill/>
          </a:ln>
        </p:spPr>
        <p:txBody>
          <a:bodyPr wrap="none">
            <a:spAutoFit/>
          </a:bodyPr>
          <a:lstStyle/>
          <a:p>
            <a:pPr algn="ctr" defTabSz="878205" fontAlgn="auto">
              <a:lnSpc>
                <a:spcPct val="120000"/>
              </a:lnSpc>
            </a:pPr>
            <a:r>
              <a:rPr lang="zh-CN" altLang="en-US" sz="2800" noProof="1" smtClean="0">
                <a:latin typeface="方正小标宋简体" pitchFamily="65" charset="-122"/>
                <a:ea typeface="方正小标宋简体" pitchFamily="65" charset="-122"/>
              </a:rPr>
              <a:t>成果十    监狱</a:t>
            </a:r>
            <a:r>
              <a:rPr lang="zh-CN" altLang="en-US" sz="2800" noProof="1">
                <a:latin typeface="方正小标宋简体" pitchFamily="65" charset="-122"/>
                <a:ea typeface="方正小标宋简体" pitchFamily="65" charset="-122"/>
              </a:rPr>
              <a:t>警务运行新机制和人才梯队培养新</a:t>
            </a:r>
            <a:r>
              <a:rPr lang="zh-CN" altLang="en-US" sz="2800" noProof="1" smtClean="0">
                <a:latin typeface="方正小标宋简体" pitchFamily="65" charset="-122"/>
                <a:ea typeface="方正小标宋简体" pitchFamily="65" charset="-122"/>
              </a:rPr>
              <a:t>思路</a:t>
            </a:r>
            <a:endParaRPr lang="en-US" altLang="zh-CN" sz="2800" noProof="1" smtClean="0">
              <a:latin typeface="方正小标宋简体" pitchFamily="65" charset="-122"/>
              <a:ea typeface="方正小标宋简体" pitchFamily="65" charset="-122"/>
            </a:endParaRPr>
          </a:p>
          <a:p>
            <a:pPr algn="ctr" defTabSz="878205" fontAlgn="auto">
              <a:lnSpc>
                <a:spcPct val="120000"/>
              </a:lnSpc>
            </a:pPr>
            <a:r>
              <a:rPr lang="zh-CN" altLang="en-US" sz="2400" noProof="1" smtClean="0">
                <a:latin typeface="楷体_GB2312" pitchFamily="49" charset="-122"/>
                <a:ea typeface="楷体_GB2312" pitchFamily="49" charset="-122"/>
              </a:rPr>
              <a:t>镇江监狱     潘霖</a:t>
            </a:r>
            <a:endParaRPr lang="zh-CN" altLang="en-US" sz="2400" noProof="1">
              <a:latin typeface="楷体_GB2312" pitchFamily="49" charset="-122"/>
              <a:ea typeface="楷体_GB2312" pitchFamily="49" charset="-122"/>
            </a:endParaRPr>
          </a:p>
        </p:txBody>
      </p:sp>
      <p:sp>
        <p:nvSpPr>
          <p:cNvPr id="3080" name="TextBox 7"/>
          <p:cNvSpPr txBox="1">
            <a:spLocks noChangeArrowheads="1"/>
          </p:cNvSpPr>
          <p:nvPr/>
        </p:nvSpPr>
        <p:spPr bwMode="auto">
          <a:xfrm>
            <a:off x="4929190" y="1214422"/>
            <a:ext cx="184731" cy="412613"/>
          </a:xfrm>
          <a:prstGeom prst="rect">
            <a:avLst/>
          </a:prstGeom>
          <a:noFill/>
          <a:ln w="9525">
            <a:noFill/>
            <a:miter lim="800000"/>
            <a:headEnd/>
            <a:tailEnd/>
          </a:ln>
        </p:spPr>
        <p:txBody>
          <a:bodyPr wrap="none">
            <a:spAutoFit/>
          </a:bodyPr>
          <a:lstStyle/>
          <a:p>
            <a:pPr algn="ctr" defTabSz="877888">
              <a:lnSpc>
                <a:spcPct val="120000"/>
              </a:lnSpc>
            </a:pPr>
            <a:endParaRPr lang="zh-CN" altLang="en-US" sz="2000" b="1" dirty="0">
              <a:solidFill>
                <a:srgbClr val="772C03"/>
              </a:solidFill>
              <a:latin typeface="楷体_GB2312" pitchFamily="49" charset="-122"/>
              <a:ea typeface="楷体_GB2312" pitchFamily="49" charset="-122"/>
            </a:endParaRPr>
          </a:p>
        </p:txBody>
      </p:sp>
      <p:sp>
        <p:nvSpPr>
          <p:cNvPr id="3081" name="TextBox 7"/>
          <p:cNvSpPr txBox="1">
            <a:spLocks noChangeArrowheads="1"/>
          </p:cNvSpPr>
          <p:nvPr/>
        </p:nvSpPr>
        <p:spPr bwMode="auto">
          <a:xfrm>
            <a:off x="1866900" y="1468438"/>
            <a:ext cx="7015163" cy="2456057"/>
          </a:xfrm>
          <a:prstGeom prst="rect">
            <a:avLst/>
          </a:prstGeom>
          <a:noFill/>
          <a:ln w="9525">
            <a:noFill/>
            <a:miter lim="800000"/>
            <a:headEnd/>
            <a:tailEnd/>
          </a:ln>
        </p:spPr>
        <p:txBody>
          <a:bodyPr>
            <a:spAutoFit/>
          </a:bodyPr>
          <a:lstStyle/>
          <a:p>
            <a:pPr defTabSz="877888">
              <a:lnSpc>
                <a:spcPct val="120000"/>
              </a:lnSpc>
            </a:pPr>
            <a:r>
              <a:rPr lang="zh-CN" altLang="en-US" sz="2400" b="1" dirty="0">
                <a:solidFill>
                  <a:srgbClr val="772C03"/>
                </a:solidFill>
                <a:latin typeface="华文仿宋" pitchFamily="2" charset="-122"/>
                <a:ea typeface="华文仿宋" pitchFamily="2" charset="-122"/>
              </a:rPr>
              <a:t>一、背景及意义：</a:t>
            </a:r>
          </a:p>
          <a:p>
            <a:pPr defTabSz="877888">
              <a:lnSpc>
                <a:spcPct val="120000"/>
              </a:lnSpc>
            </a:pPr>
            <a:r>
              <a:rPr lang="zh-CN" altLang="en-US" sz="2400" b="1" dirty="0">
                <a:solidFill>
                  <a:srgbClr val="772C03"/>
                </a:solidFill>
                <a:latin typeface="华文仿宋" pitchFamily="2" charset="-122"/>
                <a:ea typeface="华文仿宋" pitchFamily="2" charset="-122"/>
              </a:rPr>
              <a:t>       </a:t>
            </a:r>
            <a:r>
              <a:rPr lang="zh-CN" altLang="en-US" sz="2000" b="1" dirty="0">
                <a:solidFill>
                  <a:srgbClr val="772C03"/>
                </a:solidFill>
                <a:latin typeface="华文仿宋" pitchFamily="2" charset="-122"/>
                <a:ea typeface="华文仿宋" pitchFamily="2" charset="-122"/>
              </a:rPr>
              <a:t>随着社会环境变迁，政府职能不断转变，新时期赋予监狱更为多元的价值诉求和公共品性，而对于监狱的本质认识仍较为滞后，民警自我定位不高，监狱人才培养的计划性、系统性不强，人才评价标准不够科学完善。在现代监狱建设的改革浪潮中探索警务运行新机制和人才培养新思路。</a:t>
            </a:r>
          </a:p>
        </p:txBody>
      </p:sp>
      <p:sp>
        <p:nvSpPr>
          <p:cNvPr id="3082" name="TextBox 7"/>
          <p:cNvSpPr txBox="1">
            <a:spLocks noChangeArrowheads="1"/>
          </p:cNvSpPr>
          <p:nvPr/>
        </p:nvSpPr>
        <p:spPr bwMode="auto">
          <a:xfrm>
            <a:off x="928662" y="4000504"/>
            <a:ext cx="3727846" cy="535531"/>
          </a:xfrm>
          <a:prstGeom prst="rect">
            <a:avLst/>
          </a:prstGeom>
          <a:noFill/>
          <a:ln w="9525">
            <a:noFill/>
            <a:miter lim="800000"/>
            <a:headEnd/>
            <a:tailEnd/>
          </a:ln>
        </p:spPr>
        <p:txBody>
          <a:bodyPr wrap="square">
            <a:spAutoFit/>
          </a:bodyPr>
          <a:lstStyle/>
          <a:p>
            <a:pPr defTabSz="877888">
              <a:lnSpc>
                <a:spcPct val="120000"/>
              </a:lnSpc>
            </a:pPr>
            <a:r>
              <a:rPr lang="zh-CN" altLang="en-US" sz="2400" b="1" dirty="0">
                <a:solidFill>
                  <a:srgbClr val="772C03"/>
                </a:solidFill>
                <a:latin typeface="华文仿宋" pitchFamily="2" charset="-122"/>
                <a:ea typeface="华文仿宋" pitchFamily="2" charset="-122"/>
              </a:rPr>
              <a:t>二、新机制探索：</a:t>
            </a:r>
          </a:p>
        </p:txBody>
      </p:sp>
      <p:sp>
        <p:nvSpPr>
          <p:cNvPr id="3083" name="TextBox 7"/>
          <p:cNvSpPr txBox="1">
            <a:spLocks noChangeArrowheads="1"/>
          </p:cNvSpPr>
          <p:nvPr/>
        </p:nvSpPr>
        <p:spPr bwMode="auto">
          <a:xfrm>
            <a:off x="500034" y="4500570"/>
            <a:ext cx="5588806" cy="978729"/>
          </a:xfrm>
          <a:prstGeom prst="rect">
            <a:avLst/>
          </a:prstGeom>
          <a:noFill/>
          <a:ln w="9525">
            <a:noFill/>
            <a:miter lim="800000"/>
            <a:headEnd/>
            <a:tailEnd/>
          </a:ln>
        </p:spPr>
        <p:txBody>
          <a:bodyPr wrap="square">
            <a:spAutoFit/>
          </a:bodyPr>
          <a:lstStyle/>
          <a:p>
            <a:pPr marL="342900" indent="-342900" defTabSz="877888">
              <a:lnSpc>
                <a:spcPct val="120000"/>
              </a:lnSpc>
              <a:buFont typeface="Wingdings" pitchFamily="2" charset="2"/>
              <a:buChar char="Ø"/>
            </a:pPr>
            <a:r>
              <a:rPr lang="zh-CN" altLang="en-US" sz="2400" b="1" dirty="0">
                <a:solidFill>
                  <a:srgbClr val="772C03"/>
                </a:solidFill>
                <a:latin typeface="华文仿宋" pitchFamily="2" charset="-122"/>
                <a:ea typeface="华文仿宋" pitchFamily="2" charset="-122"/>
              </a:rPr>
              <a:t>警务运行机制上：科学合理配备警力；细化岗位分类；探索高效勤务模式。</a:t>
            </a:r>
          </a:p>
        </p:txBody>
      </p:sp>
      <p:sp>
        <p:nvSpPr>
          <p:cNvPr id="20" name="TextBox 7"/>
          <p:cNvSpPr txBox="1"/>
          <p:nvPr/>
        </p:nvSpPr>
        <p:spPr>
          <a:xfrm>
            <a:off x="428596" y="5429264"/>
            <a:ext cx="7715304" cy="978729"/>
          </a:xfrm>
          <a:prstGeom prst="rect">
            <a:avLst/>
          </a:prstGeom>
          <a:noFill/>
          <a:ln w="9525">
            <a:noFill/>
          </a:ln>
        </p:spPr>
        <p:txBody>
          <a:bodyPr wrap="square">
            <a:spAutoFit/>
          </a:bodyPr>
          <a:lstStyle/>
          <a:p>
            <a:pPr marL="342900" indent="-342900" defTabSz="878205" fontAlgn="auto">
              <a:lnSpc>
                <a:spcPct val="120000"/>
              </a:lnSpc>
              <a:buFont typeface="Wingdings" panose="05000000000000000000" charset="0"/>
              <a:buChar char="Ø"/>
            </a:pPr>
            <a:r>
              <a:rPr lang="zh-CN" altLang="en-US" sz="2400" b="1" noProof="1">
                <a:solidFill>
                  <a:srgbClr val="772C03"/>
                </a:solidFill>
                <a:latin typeface="华文仿宋" panose="02010600040101010101" charset="-122"/>
                <a:ea typeface="华文仿宋" panose="02010600040101010101" charset="-122"/>
              </a:rPr>
              <a:t>人才梯队培养上：梯队培养，从新警抓起；</a:t>
            </a:r>
          </a:p>
          <a:p>
            <a:pPr defTabSz="878205" fontAlgn="auto">
              <a:lnSpc>
                <a:spcPct val="120000"/>
              </a:lnSpc>
              <a:buFont typeface="Wingdings" panose="05000000000000000000" charset="0"/>
              <a:buNone/>
            </a:pPr>
            <a:r>
              <a:rPr lang="zh-CN" altLang="en-US" sz="2400" b="1" noProof="1">
                <a:solidFill>
                  <a:srgbClr val="772C03"/>
                </a:solidFill>
                <a:latin typeface="华文仿宋" panose="02010600040101010101" charset="-122"/>
                <a:ea typeface="华文仿宋" panose="02010600040101010101" charset="-122"/>
              </a:rPr>
              <a:t>    定向培养专业人才；科学考评，激励人才创新。</a:t>
            </a:r>
          </a:p>
        </p:txBody>
      </p:sp>
      <p:pic>
        <p:nvPicPr>
          <p:cNvPr id="3085" name="图片 24" descr="5"/>
          <p:cNvPicPr>
            <a:picLocks noChangeAspect="1" noChangeArrowheads="1"/>
          </p:cNvPicPr>
          <p:nvPr/>
        </p:nvPicPr>
        <p:blipFill>
          <a:blip r:embed="rId4"/>
          <a:srcRect/>
          <a:stretch>
            <a:fillRect/>
          </a:stretch>
        </p:blipFill>
        <p:spPr bwMode="auto">
          <a:xfrm>
            <a:off x="285720" y="1714488"/>
            <a:ext cx="8572560" cy="4759414"/>
          </a:xfrm>
          <a:prstGeom prst="rect">
            <a:avLst/>
          </a:prstGeom>
          <a:noFill/>
          <a:ln w="9525">
            <a:noFill/>
            <a:miter lim="800000"/>
            <a:headEnd/>
            <a:tailEnd/>
          </a:ln>
        </p:spPr>
      </p:pic>
      <p:pic>
        <p:nvPicPr>
          <p:cNvPr id="15" name="Picture 1" descr="C:\Documents and Settings\Administrator\桌面\工作用图\青年创客-d.jpg"/>
          <p:cNvPicPr>
            <a:picLocks noChangeAspect="1" noChangeArrowheads="1"/>
          </p:cNvPicPr>
          <p:nvPr/>
        </p:nvPicPr>
        <p:blipFill>
          <a:blip r:embed="rId5"/>
          <a:srcRect/>
          <a:stretch>
            <a:fillRect/>
          </a:stretch>
        </p:blipFill>
        <p:spPr bwMode="auto">
          <a:xfrm>
            <a:off x="6000728" y="0"/>
            <a:ext cx="3143272" cy="7857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blinds(horizontal)">
                                      <p:cBhvr>
                                        <p:cTn id="7" dur="1000"/>
                                        <p:tgtEl>
                                          <p:spTgt spid="3081"/>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diamond(in)">
                                      <p:cBhvr>
                                        <p:cTn id="11" dur="2000"/>
                                        <p:tgtEl>
                                          <p:spTgt spid="3082"/>
                                        </p:tgtEl>
                                      </p:cBhvr>
                                    </p:animEffect>
                                  </p:childTnLst>
                                </p:cTn>
                              </p:par>
                            </p:childTnLst>
                          </p:cTn>
                        </p:par>
                        <p:par>
                          <p:cTn id="12" fill="hold">
                            <p:stCondLst>
                              <p:cond delay="3000"/>
                            </p:stCondLst>
                            <p:childTnLst>
                              <p:par>
                                <p:cTn id="13" presetID="8" presetClass="entr" presetSubtype="16" fill="hold" grpId="0" nodeType="after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diamond(in)">
                                      <p:cBhvr>
                                        <p:cTn id="15" dur="2000"/>
                                        <p:tgtEl>
                                          <p:spTgt spid="3083"/>
                                        </p:tgtEl>
                                      </p:cBhvr>
                                    </p:animEffect>
                                  </p:childTnLst>
                                </p:cTn>
                              </p:par>
                            </p:childTnLst>
                          </p:cTn>
                        </p:par>
                        <p:par>
                          <p:cTn id="16" fill="hold">
                            <p:stCondLst>
                              <p:cond delay="5000"/>
                            </p:stCondLst>
                            <p:childTnLst>
                              <p:par>
                                <p:cTn id="17" presetID="8"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2000"/>
                                        <p:tgtEl>
                                          <p:spTgt spid="20"/>
                                        </p:tgtEl>
                                      </p:cBhvr>
                                    </p:animEffect>
                                  </p:childTnLst>
                                </p:cTn>
                              </p:par>
                            </p:childTnLst>
                          </p:cTn>
                        </p:par>
                        <p:par>
                          <p:cTn id="20" fill="hold">
                            <p:stCondLst>
                              <p:cond delay="7000"/>
                            </p:stCondLst>
                            <p:childTnLst>
                              <p:par>
                                <p:cTn id="21" presetID="2" presetClass="entr" presetSubtype="4" fill="hold" nodeType="afterEffect">
                                  <p:stCondLst>
                                    <p:cond delay="0"/>
                                  </p:stCondLst>
                                  <p:childTnLst>
                                    <p:set>
                                      <p:cBhvr>
                                        <p:cTn id="22" dur="1" fill="hold">
                                          <p:stCondLst>
                                            <p:cond delay="0"/>
                                          </p:stCondLst>
                                        </p:cTn>
                                        <p:tgtEl>
                                          <p:spTgt spid="3085"/>
                                        </p:tgtEl>
                                        <p:attrNameLst>
                                          <p:attrName>style.visibility</p:attrName>
                                        </p:attrNameLst>
                                      </p:cBhvr>
                                      <p:to>
                                        <p:strVal val="visible"/>
                                      </p:to>
                                    </p:set>
                                    <p:anim calcmode="lin" valueType="num">
                                      <p:cBhvr additive="base">
                                        <p:cTn id="23" dur="3000" fill="hold"/>
                                        <p:tgtEl>
                                          <p:spTgt spid="3085"/>
                                        </p:tgtEl>
                                        <p:attrNameLst>
                                          <p:attrName>ppt_x</p:attrName>
                                        </p:attrNameLst>
                                      </p:cBhvr>
                                      <p:tavLst>
                                        <p:tav tm="0">
                                          <p:val>
                                            <p:strVal val="#ppt_x"/>
                                          </p:val>
                                        </p:tav>
                                        <p:tav tm="100000">
                                          <p:val>
                                            <p:strVal val="#ppt_x"/>
                                          </p:val>
                                        </p:tav>
                                      </p:tavLst>
                                    </p:anim>
                                    <p:anim calcmode="lin" valueType="num">
                                      <p:cBhvr additive="base">
                                        <p:cTn id="24" dur="30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P spid="3082" grpId="0"/>
      <p:bldP spid="308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a:grpSpLocks/>
          </p:cNvGrpSpPr>
          <p:nvPr/>
        </p:nvGrpSpPr>
        <p:grpSpPr bwMode="auto">
          <a:xfrm>
            <a:off x="611082" y="992411"/>
            <a:ext cx="7313930" cy="5687844"/>
            <a:chOff x="610394" y="831692"/>
            <a:chExt cx="7315200" cy="4179252"/>
          </a:xfrm>
        </p:grpSpPr>
        <p:pic>
          <p:nvPicPr>
            <p:cNvPr id="1031" name="Picture 7" descr="06现场大屏"/>
            <p:cNvPicPr>
              <a:picLocks noChangeAspect="1" noChangeArrowheads="1"/>
            </p:cNvPicPr>
            <p:nvPr/>
          </p:nvPicPr>
          <p:blipFill>
            <a:blip r:embed="rId3" cstate="print"/>
            <a:srcRect/>
            <a:stretch>
              <a:fillRect/>
            </a:stretch>
          </p:blipFill>
          <p:spPr bwMode="auto">
            <a:xfrm>
              <a:off x="610394" y="831692"/>
              <a:ext cx="7315200" cy="4140430"/>
            </a:xfrm>
            <a:prstGeom prst="rect">
              <a:avLst/>
            </a:prstGeom>
            <a:ln>
              <a:noFill/>
            </a:ln>
            <a:effectLst>
              <a:softEdge rad="112500"/>
            </a:effectLst>
          </p:spPr>
        </p:pic>
        <p:pic>
          <p:nvPicPr>
            <p:cNvPr id="1032" name="Picture 8" descr="07现场遥控"/>
            <p:cNvPicPr>
              <a:picLocks noChangeAspect="1" noChangeArrowheads="1"/>
            </p:cNvPicPr>
            <p:nvPr/>
          </p:nvPicPr>
          <p:blipFill>
            <a:blip r:embed="rId4" cstate="print"/>
            <a:srcRect l="14467" t="15584" r="36347" b="1299"/>
            <a:stretch>
              <a:fillRect/>
            </a:stretch>
          </p:blipFill>
          <p:spPr bwMode="auto">
            <a:xfrm>
              <a:off x="5258594" y="2572544"/>
              <a:ext cx="2590800" cy="2438400"/>
            </a:xfrm>
            <a:prstGeom prst="rect">
              <a:avLst/>
            </a:prstGeom>
            <a:ln>
              <a:noFill/>
            </a:ln>
            <a:effectLst>
              <a:softEdge rad="112500"/>
            </a:effectLst>
          </p:spPr>
        </p:pic>
      </p:grpSp>
      <p:sp>
        <p:nvSpPr>
          <p:cNvPr id="14339" name="矩形 28"/>
          <p:cNvSpPr>
            <a:spLocks noChangeArrowheads="1"/>
          </p:cNvSpPr>
          <p:nvPr/>
        </p:nvSpPr>
        <p:spPr bwMode="auto">
          <a:xfrm>
            <a:off x="0" y="6680255"/>
            <a:ext cx="9144000" cy="203137"/>
          </a:xfrm>
          <a:prstGeom prst="rect">
            <a:avLst/>
          </a:prstGeom>
          <a:solidFill>
            <a:srgbClr val="0067B4"/>
          </a:solidFill>
          <a:ln w="9525">
            <a:noFill/>
            <a:miter lim="800000"/>
            <a:headEnd/>
            <a:tailEnd/>
          </a:ln>
        </p:spPr>
        <p:txBody>
          <a:bodyPr lIns="91432" tIns="45716" rIns="91432" bIns="45716" anchor="ctr"/>
          <a:lstStyle/>
          <a:p>
            <a:pPr algn="ctr"/>
            <a:endParaRPr lang="zh-CN" altLang="zh-CN" b="0"/>
          </a:p>
        </p:txBody>
      </p:sp>
      <p:sp>
        <p:nvSpPr>
          <p:cNvPr id="87" name="矩形 3"/>
          <p:cNvSpPr>
            <a:spLocks noChangeArrowheads="1"/>
          </p:cNvSpPr>
          <p:nvPr/>
        </p:nvSpPr>
        <p:spPr bwMode="auto">
          <a:xfrm>
            <a:off x="2146590" y="0"/>
            <a:ext cx="6997410" cy="861766"/>
          </a:xfrm>
          <a:prstGeom prst="rect">
            <a:avLst/>
          </a:prstGeom>
          <a:noFill/>
          <a:ln w="9525">
            <a:noFill/>
            <a:miter lim="800000"/>
            <a:headEnd/>
            <a:tailEnd/>
          </a:ln>
        </p:spPr>
        <p:txBody>
          <a:bodyPr wrap="none" lIns="91431" tIns="45716" rIns="91431" bIns="45716">
            <a:spAutoFit/>
          </a:bodyPr>
          <a:lstStyle/>
          <a:p>
            <a:pPr>
              <a:buFont typeface="Arial" charset="0"/>
              <a:buNone/>
            </a:pPr>
            <a:r>
              <a:rPr lang="zh-CN" altLang="en-US" sz="2500" dirty="0" smtClean="0">
                <a:solidFill>
                  <a:srgbClr val="FFFF00"/>
                </a:solidFill>
                <a:latin typeface="方正小标宋简体" pitchFamily="65" charset="-122"/>
                <a:ea typeface="方正小标宋简体" pitchFamily="65" charset="-122"/>
                <a:sym typeface="Calibri" charset="0"/>
              </a:rPr>
              <a:t>成果十一     针对</a:t>
            </a:r>
            <a:r>
              <a:rPr lang="zh-CN" altLang="en-US" sz="2500" dirty="0">
                <a:solidFill>
                  <a:srgbClr val="FFFF00"/>
                </a:solidFill>
                <a:latin typeface="方正小标宋简体" pitchFamily="65" charset="-122"/>
                <a:ea typeface="方正小标宋简体" pitchFamily="65" charset="-122"/>
                <a:sym typeface="Calibri" charset="0"/>
              </a:rPr>
              <a:t>突发事件的空中侦察和空中</a:t>
            </a:r>
            <a:r>
              <a:rPr lang="zh-CN" altLang="en-US" sz="2500" dirty="0" smtClean="0">
                <a:solidFill>
                  <a:srgbClr val="FFFF00"/>
                </a:solidFill>
                <a:latin typeface="方正小标宋简体" pitchFamily="65" charset="-122"/>
                <a:ea typeface="方正小标宋简体" pitchFamily="65" charset="-122"/>
                <a:sym typeface="Calibri" charset="0"/>
              </a:rPr>
              <a:t>巡查</a:t>
            </a:r>
            <a:endParaRPr lang="en-US" altLang="zh-CN" sz="2500" dirty="0" smtClean="0">
              <a:solidFill>
                <a:srgbClr val="FFFF00"/>
              </a:solidFill>
              <a:latin typeface="方正小标宋简体" pitchFamily="65" charset="-122"/>
              <a:ea typeface="方正小标宋简体" pitchFamily="65" charset="-122"/>
              <a:sym typeface="Calibri" charset="0"/>
            </a:endParaRPr>
          </a:p>
          <a:p>
            <a:pPr algn="ctr">
              <a:buFont typeface="Arial" charset="0"/>
              <a:buNone/>
            </a:pPr>
            <a:r>
              <a:rPr lang="zh-CN" altLang="en-US" sz="2400" b="1" dirty="0" smtClean="0">
                <a:solidFill>
                  <a:srgbClr val="FF0000"/>
                </a:solidFill>
                <a:latin typeface="楷体_GB2312" pitchFamily="49" charset="-122"/>
                <a:ea typeface="楷体_GB2312" pitchFamily="49" charset="-122"/>
                <a:sym typeface="Calibri" charset="0"/>
              </a:rPr>
              <a:t>洪泽湖监狱    张堃</a:t>
            </a:r>
            <a:endParaRPr lang="zh-CN" altLang="en-US" sz="2400" b="1" dirty="0">
              <a:solidFill>
                <a:srgbClr val="FF0000"/>
              </a:solidFill>
              <a:latin typeface="楷体_GB2312" pitchFamily="49" charset="-122"/>
              <a:ea typeface="楷体_GB2312" pitchFamily="49" charset="-122"/>
              <a:sym typeface="Calibri" charset="0"/>
            </a:endParaRPr>
          </a:p>
        </p:txBody>
      </p:sp>
      <p:grpSp>
        <p:nvGrpSpPr>
          <p:cNvPr id="3" name="组合 87"/>
          <p:cNvGrpSpPr>
            <a:grpSpLocks/>
          </p:cNvGrpSpPr>
          <p:nvPr/>
        </p:nvGrpSpPr>
        <p:grpSpPr bwMode="auto">
          <a:xfrm>
            <a:off x="576164" y="340679"/>
            <a:ext cx="263479" cy="524771"/>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0900" y="992411"/>
            <a:ext cx="8063100"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sp>
        <p:nvSpPr>
          <p:cNvPr id="66" name="Freeform 42"/>
          <p:cNvSpPr>
            <a:spLocks/>
          </p:cNvSpPr>
          <p:nvPr/>
        </p:nvSpPr>
        <p:spPr bwMode="auto">
          <a:xfrm>
            <a:off x="992016" y="1500255"/>
            <a:ext cx="3276031" cy="960670"/>
          </a:xfrm>
          <a:custGeom>
            <a:avLst/>
            <a:gdLst>
              <a:gd name="T0" fmla="*/ 0 w 4673"/>
              <a:gd name="T1" fmla="*/ 345128716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p:spPr>
        <p:txBody>
          <a:bodyPr lIns="68562" tIns="34281" rIns="68562" bIns="34281"/>
          <a:lstStyle/>
          <a:p>
            <a:endParaRPr lang="zh-CN" altLang="en-US"/>
          </a:p>
        </p:txBody>
      </p:sp>
      <p:sp>
        <p:nvSpPr>
          <p:cNvPr id="67" name="Freeform 42"/>
          <p:cNvSpPr>
            <a:spLocks/>
          </p:cNvSpPr>
          <p:nvPr/>
        </p:nvSpPr>
        <p:spPr bwMode="auto">
          <a:xfrm flipH="1">
            <a:off x="4837860" y="1500255"/>
            <a:ext cx="3544272" cy="960670"/>
          </a:xfrm>
          <a:custGeom>
            <a:avLst/>
            <a:gdLst>
              <a:gd name="T0" fmla="*/ 0 w 4673"/>
              <a:gd name="T1" fmla="*/ 345128716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p:spPr>
        <p:txBody>
          <a:bodyPr lIns="68562" tIns="34281" rIns="68562" bIns="34281"/>
          <a:lstStyle/>
          <a:p>
            <a:endParaRPr lang="zh-CN" altLang="en-US"/>
          </a:p>
        </p:txBody>
      </p:sp>
      <p:sp>
        <p:nvSpPr>
          <p:cNvPr id="68" name="Freeform 42"/>
          <p:cNvSpPr>
            <a:spLocks/>
          </p:cNvSpPr>
          <p:nvPr/>
        </p:nvSpPr>
        <p:spPr bwMode="auto">
          <a:xfrm flipV="1">
            <a:off x="992016" y="4822396"/>
            <a:ext cx="3276031" cy="1144763"/>
          </a:xfrm>
          <a:custGeom>
            <a:avLst/>
            <a:gdLst>
              <a:gd name="T0" fmla="*/ 0 w 4673"/>
              <a:gd name="T1" fmla="*/ 410163810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p:spPr>
        <p:txBody>
          <a:bodyPr lIns="68562" tIns="34281" rIns="68562" bIns="34281"/>
          <a:lstStyle/>
          <a:p>
            <a:endParaRPr lang="zh-CN" altLang="en-US"/>
          </a:p>
        </p:txBody>
      </p:sp>
      <p:sp>
        <p:nvSpPr>
          <p:cNvPr id="69" name="Freeform 42"/>
          <p:cNvSpPr>
            <a:spLocks/>
          </p:cNvSpPr>
          <p:nvPr/>
        </p:nvSpPr>
        <p:spPr bwMode="auto">
          <a:xfrm flipH="1" flipV="1">
            <a:off x="5487035" y="4822396"/>
            <a:ext cx="2895097" cy="1144763"/>
          </a:xfrm>
          <a:custGeom>
            <a:avLst/>
            <a:gdLst>
              <a:gd name="T0" fmla="*/ 0 w 4673"/>
              <a:gd name="T1" fmla="*/ 410163333 h 1547"/>
              <a:gd name="T2" fmla="*/ 0 w 4673"/>
              <a:gd name="T3" fmla="*/ 0 h 1547"/>
              <a:gd name="T4" fmla="*/ 2011638100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p:spPr>
        <p:txBody>
          <a:bodyPr lIns="68562" tIns="34281" rIns="68562" bIns="34281"/>
          <a:lstStyle/>
          <a:p>
            <a:endParaRPr lang="zh-CN" altLang="en-US"/>
          </a:p>
        </p:txBody>
      </p:sp>
      <p:grpSp>
        <p:nvGrpSpPr>
          <p:cNvPr id="5" name="组合 34"/>
          <p:cNvGrpSpPr>
            <a:grpSpLocks/>
          </p:cNvGrpSpPr>
          <p:nvPr/>
        </p:nvGrpSpPr>
        <p:grpSpPr bwMode="auto">
          <a:xfrm>
            <a:off x="534101" y="2210176"/>
            <a:ext cx="865134" cy="1155433"/>
            <a:chOff x="0" y="0"/>
            <a:chExt cx="1154113" cy="1155699"/>
          </a:xfrm>
          <a:solidFill>
            <a:schemeClr val="bg1">
              <a:lumMod val="65000"/>
            </a:schemeClr>
          </a:solidFill>
        </p:grpSpPr>
        <p:sp>
          <p:nvSpPr>
            <p:cNvPr id="73" name="Oval 30"/>
            <p:cNvSpPr>
              <a:spLocks noChangeArrowheads="1"/>
            </p:cNvSpPr>
            <p:nvPr/>
          </p:nvSpPr>
          <p:spPr bwMode="auto">
            <a:xfrm>
              <a:off x="0" y="0"/>
              <a:ext cx="1154113" cy="1155699"/>
            </a:xfrm>
            <a:prstGeom prst="ellipse">
              <a:avLst/>
            </a:prstGeom>
            <a:solidFill>
              <a:srgbClr val="0282D0"/>
            </a:solidFill>
            <a:ln>
              <a:noFill/>
            </a:ln>
            <a:extLst>
              <a:ext uri="{91240B29-F687-4F45-9708-019B960494DF}"/>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defRPr/>
              </a:pPr>
              <a:endParaRPr lang="zh-CN" altLang="en-US" sz="1300">
                <a:solidFill>
                  <a:schemeClr val="tx1"/>
                </a:solidFill>
                <a:ea typeface="宋体" pitchFamily="2" charset="-122"/>
              </a:endParaRPr>
            </a:p>
          </p:txBody>
        </p:sp>
        <p:sp>
          <p:nvSpPr>
            <p:cNvPr id="74"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extLst>
          </p:spPr>
          <p:txBody>
            <a:bodyPr/>
            <a:lstStyle/>
            <a:p>
              <a:pPr algn="ctr">
                <a:defRPr/>
              </a:pPr>
              <a:endParaRPr lang="zh-CN" altLang="en-US">
                <a:latin typeface="Arial" pitchFamily="34" charset="0"/>
                <a:ea typeface="黑体" pitchFamily="49" charset="-122"/>
              </a:endParaRPr>
            </a:p>
          </p:txBody>
        </p:sp>
      </p:grpSp>
      <p:grpSp>
        <p:nvGrpSpPr>
          <p:cNvPr id="6" name="组合 37"/>
          <p:cNvGrpSpPr>
            <a:grpSpLocks/>
          </p:cNvGrpSpPr>
          <p:nvPr/>
        </p:nvGrpSpPr>
        <p:grpSpPr bwMode="auto">
          <a:xfrm>
            <a:off x="583209" y="3797097"/>
            <a:ext cx="865134" cy="1155433"/>
            <a:chOff x="0" y="0"/>
            <a:chExt cx="1154113" cy="1155698"/>
          </a:xfrm>
          <a:solidFill>
            <a:schemeClr val="bg1">
              <a:lumMod val="65000"/>
            </a:schemeClr>
          </a:solidFill>
        </p:grpSpPr>
        <p:sp>
          <p:nvSpPr>
            <p:cNvPr id="76" name="Oval 31"/>
            <p:cNvSpPr>
              <a:spLocks noChangeArrowheads="1"/>
            </p:cNvSpPr>
            <p:nvPr/>
          </p:nvSpPr>
          <p:spPr bwMode="auto">
            <a:xfrm>
              <a:off x="0" y="0"/>
              <a:ext cx="1154113" cy="1155699"/>
            </a:xfrm>
            <a:prstGeom prst="ellipse">
              <a:avLst/>
            </a:prstGeom>
            <a:solidFill>
              <a:srgbClr val="004D86"/>
            </a:solidFill>
            <a:ln>
              <a:noFill/>
            </a:ln>
            <a:extLst>
              <a:ext uri="{91240B29-F687-4F45-9708-019B960494DF}"/>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defRPr/>
              </a:pPr>
              <a:endParaRPr lang="zh-CN" altLang="en-US" sz="1300">
                <a:solidFill>
                  <a:schemeClr val="tx1"/>
                </a:solidFill>
                <a:ea typeface="宋体" pitchFamily="2" charset="-122"/>
              </a:endParaRPr>
            </a:p>
          </p:txBody>
        </p:sp>
        <p:sp>
          <p:nvSpPr>
            <p:cNvPr id="7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extLst>
          </p:spPr>
          <p:txBody>
            <a:bodyPr/>
            <a:lstStyle/>
            <a:p>
              <a:pPr algn="ctr">
                <a:defRPr/>
              </a:pPr>
              <a:endParaRPr lang="zh-CN" altLang="en-US">
                <a:latin typeface="Arial" pitchFamily="34" charset="0"/>
                <a:ea typeface="黑体" pitchFamily="49" charset="-122"/>
              </a:endParaRPr>
            </a:p>
          </p:txBody>
        </p:sp>
      </p:grpSp>
      <p:grpSp>
        <p:nvGrpSpPr>
          <p:cNvPr id="7" name="组合 40"/>
          <p:cNvGrpSpPr>
            <a:grpSpLocks/>
          </p:cNvGrpSpPr>
          <p:nvPr/>
        </p:nvGrpSpPr>
        <p:grpSpPr bwMode="auto">
          <a:xfrm>
            <a:off x="7924218" y="2210176"/>
            <a:ext cx="866323" cy="1155433"/>
            <a:chOff x="0" y="0"/>
            <a:chExt cx="1155700" cy="1155698"/>
          </a:xfrm>
          <a:solidFill>
            <a:schemeClr val="bg1">
              <a:lumMod val="65000"/>
            </a:schemeClr>
          </a:solidFill>
        </p:grpSpPr>
        <p:sp>
          <p:nvSpPr>
            <p:cNvPr id="79" name="Oval 33"/>
            <p:cNvSpPr>
              <a:spLocks noChangeArrowheads="1"/>
            </p:cNvSpPr>
            <p:nvPr/>
          </p:nvSpPr>
          <p:spPr bwMode="auto">
            <a:xfrm>
              <a:off x="0" y="0"/>
              <a:ext cx="1155700" cy="1155698"/>
            </a:xfrm>
            <a:prstGeom prst="ellipse">
              <a:avLst/>
            </a:prstGeom>
            <a:solidFill>
              <a:srgbClr val="004D86"/>
            </a:solidFill>
            <a:ln>
              <a:noFill/>
            </a:ln>
            <a:extLst>
              <a:ext uri="{91240B29-F687-4F45-9708-019B960494DF}"/>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defRPr/>
              </a:pPr>
              <a:endParaRPr lang="zh-CN" altLang="en-US" sz="1300">
                <a:solidFill>
                  <a:schemeClr val="tx1"/>
                </a:solidFill>
                <a:ea typeface="宋体" pitchFamily="2" charset="-122"/>
              </a:endParaRPr>
            </a:p>
          </p:txBody>
        </p:sp>
        <p:sp>
          <p:nvSpPr>
            <p:cNvPr id="81"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extLst>
          </p:spPr>
          <p:txBody>
            <a:bodyPr/>
            <a:lstStyle/>
            <a:p>
              <a:pPr algn="ctr">
                <a:defRPr/>
              </a:pPr>
              <a:endParaRPr lang="zh-CN" altLang="en-US">
                <a:latin typeface="Arial" pitchFamily="34" charset="0"/>
                <a:ea typeface="黑体" pitchFamily="49" charset="-122"/>
              </a:endParaRPr>
            </a:p>
          </p:txBody>
        </p:sp>
      </p:grpSp>
      <p:grpSp>
        <p:nvGrpSpPr>
          <p:cNvPr id="8" name="组合 43"/>
          <p:cNvGrpSpPr>
            <a:grpSpLocks/>
          </p:cNvGrpSpPr>
          <p:nvPr/>
        </p:nvGrpSpPr>
        <p:grpSpPr bwMode="auto">
          <a:xfrm>
            <a:off x="7924218" y="3797097"/>
            <a:ext cx="865134" cy="1155433"/>
            <a:chOff x="0" y="0"/>
            <a:chExt cx="1154113" cy="1155698"/>
          </a:xfrm>
          <a:solidFill>
            <a:schemeClr val="bg1">
              <a:lumMod val="65000"/>
            </a:schemeClr>
          </a:solidFill>
        </p:grpSpPr>
        <p:sp>
          <p:nvSpPr>
            <p:cNvPr id="83" name="Oval 32"/>
            <p:cNvSpPr>
              <a:spLocks noChangeArrowheads="1"/>
            </p:cNvSpPr>
            <p:nvPr/>
          </p:nvSpPr>
          <p:spPr bwMode="auto">
            <a:xfrm>
              <a:off x="0" y="0"/>
              <a:ext cx="1154113" cy="1155698"/>
            </a:xfrm>
            <a:prstGeom prst="ellipse">
              <a:avLst/>
            </a:prstGeom>
            <a:solidFill>
              <a:srgbClr val="0282D0"/>
            </a:solidFill>
            <a:ln>
              <a:noFill/>
            </a:ln>
            <a:extLst>
              <a:ext uri="{91240B29-F687-4F45-9708-019B960494DF}"/>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defRPr/>
              </a:pPr>
              <a:endParaRPr lang="zh-CN" altLang="en-US" sz="1300">
                <a:solidFill>
                  <a:schemeClr val="tx1"/>
                </a:solidFill>
                <a:ea typeface="宋体" pitchFamily="2" charset="-122"/>
              </a:endParaRPr>
            </a:p>
          </p:txBody>
        </p:sp>
        <p:sp>
          <p:nvSpPr>
            <p:cNvPr id="84"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extLst>
          </p:spPr>
          <p:txBody>
            <a:bodyPr/>
            <a:lstStyle/>
            <a:p>
              <a:pPr algn="ctr">
                <a:defRPr/>
              </a:pPr>
              <a:endParaRPr lang="zh-CN" altLang="en-US">
                <a:latin typeface="Arial" pitchFamily="34" charset="0"/>
                <a:ea typeface="黑体" pitchFamily="49" charset="-122"/>
              </a:endParaRPr>
            </a:p>
          </p:txBody>
        </p:sp>
      </p:grpSp>
      <p:sp>
        <p:nvSpPr>
          <p:cNvPr id="85" name="TextBox 46"/>
          <p:cNvSpPr txBox="1">
            <a:spLocks noChangeArrowheads="1"/>
          </p:cNvSpPr>
          <p:nvPr/>
        </p:nvSpPr>
        <p:spPr bwMode="auto">
          <a:xfrm>
            <a:off x="1372950" y="992411"/>
            <a:ext cx="2325283" cy="377008"/>
          </a:xfrm>
          <a:prstGeom prst="rect">
            <a:avLst/>
          </a:prstGeom>
          <a:noFill/>
          <a:ln w="9525">
            <a:noFill/>
            <a:miter lim="800000"/>
            <a:headEnd/>
            <a:tailEnd/>
          </a:ln>
        </p:spPr>
        <p:txBody>
          <a:bodyPr lIns="68562" tIns="34281" rIns="68562" bIns="34281">
            <a:spAutoFit/>
          </a:bodyPr>
          <a:lstStyle/>
          <a:p>
            <a:pPr algn="ctr"/>
            <a:r>
              <a:rPr lang="zh-CN" altLang="en-US" sz="2000">
                <a:latin typeface="微软雅黑" pitchFamily="34" charset="-122"/>
                <a:ea typeface="微软雅黑" pitchFamily="34" charset="-122"/>
              </a:rPr>
              <a:t>一、创意由来</a:t>
            </a:r>
            <a:endParaRPr lang="en-US" altLang="zh-CN" sz="2000">
              <a:latin typeface="微软雅黑" pitchFamily="34" charset="-122"/>
              <a:ea typeface="微软雅黑" pitchFamily="34" charset="-122"/>
            </a:endParaRPr>
          </a:p>
        </p:txBody>
      </p:sp>
      <p:sp>
        <p:nvSpPr>
          <p:cNvPr id="86" name="TextBox 47"/>
          <p:cNvSpPr txBox="1">
            <a:spLocks noChangeArrowheads="1"/>
          </p:cNvSpPr>
          <p:nvPr/>
        </p:nvSpPr>
        <p:spPr bwMode="auto">
          <a:xfrm>
            <a:off x="1601510" y="1601823"/>
            <a:ext cx="2590350" cy="1485004"/>
          </a:xfrm>
          <a:prstGeom prst="rect">
            <a:avLst/>
          </a:prstGeom>
          <a:noFill/>
          <a:ln w="9525">
            <a:noFill/>
            <a:miter lim="800000"/>
            <a:headEnd/>
            <a:tailEnd/>
          </a:ln>
        </p:spPr>
        <p:txBody>
          <a:bodyPr lIns="68562" tIns="34281" rIns="68562" bIns="34281">
            <a:spAutoFit/>
          </a:bodyPr>
          <a:lstStyle/>
          <a:p>
            <a:r>
              <a:rPr lang="zh-CN" altLang="en-US" sz="1400" b="0">
                <a:latin typeface="微软雅黑" pitchFamily="34" charset="-122"/>
                <a:ea typeface="微软雅黑" pitchFamily="34" charset="-122"/>
              </a:rPr>
              <a:t>       如今遥控飞行器价廉物美，监狱工作日新月异，监区维稳压力山大。</a:t>
            </a:r>
            <a:endParaRPr lang="en-US" altLang="zh-CN" sz="1400" b="0">
              <a:latin typeface="微软雅黑" pitchFamily="34" charset="-122"/>
              <a:ea typeface="微软雅黑" pitchFamily="34" charset="-122"/>
            </a:endParaRPr>
          </a:p>
          <a:p>
            <a:r>
              <a:rPr lang="en-US" altLang="zh-CN" sz="1400" b="0">
                <a:latin typeface="微软雅黑" pitchFamily="34" charset="-122"/>
                <a:ea typeface="微软雅黑" pitchFamily="34" charset="-122"/>
              </a:rPr>
              <a:t>       </a:t>
            </a:r>
            <a:r>
              <a:rPr lang="zh-CN" altLang="en-US" sz="1400" b="0">
                <a:latin typeface="微软雅黑" pitchFamily="34" charset="-122"/>
                <a:ea typeface="微软雅黑" pitchFamily="34" charset="-122"/>
              </a:rPr>
              <a:t>除了航拍，如何能将遥控飞行器深入应用到监狱工作中？</a:t>
            </a:r>
            <a:endParaRPr lang="en-US" altLang="zh-CN" sz="1400" b="0">
              <a:latin typeface="微软雅黑" pitchFamily="34" charset="-122"/>
              <a:ea typeface="微软雅黑" pitchFamily="34" charset="-122"/>
            </a:endParaRPr>
          </a:p>
          <a:p>
            <a:r>
              <a:rPr lang="en-US" altLang="zh-CN" sz="1100" b="0">
                <a:latin typeface="微软雅黑" pitchFamily="34" charset="-122"/>
                <a:ea typeface="微软雅黑" pitchFamily="34" charset="-122"/>
              </a:rPr>
              <a:t>       </a:t>
            </a:r>
            <a:endParaRPr lang="zh-CN" altLang="zh-CN" sz="1100" b="0">
              <a:latin typeface="微软雅黑" pitchFamily="34" charset="-122"/>
              <a:ea typeface="微软雅黑" pitchFamily="34" charset="-122"/>
            </a:endParaRPr>
          </a:p>
          <a:p>
            <a:endParaRPr lang="zh-CN" altLang="en-US" sz="1100" b="0">
              <a:latin typeface="微软雅黑" pitchFamily="34" charset="-122"/>
              <a:ea typeface="微软雅黑" pitchFamily="34" charset="-122"/>
            </a:endParaRPr>
          </a:p>
        </p:txBody>
      </p:sp>
      <p:sp>
        <p:nvSpPr>
          <p:cNvPr id="94" name="TextBox 48"/>
          <p:cNvSpPr txBox="1">
            <a:spLocks noChangeArrowheads="1"/>
          </p:cNvSpPr>
          <p:nvPr/>
        </p:nvSpPr>
        <p:spPr bwMode="auto">
          <a:xfrm>
            <a:off x="5394976" y="992411"/>
            <a:ext cx="1918954" cy="377008"/>
          </a:xfrm>
          <a:prstGeom prst="rect">
            <a:avLst/>
          </a:prstGeom>
          <a:noFill/>
          <a:ln w="9525">
            <a:noFill/>
            <a:miter lim="800000"/>
            <a:headEnd/>
            <a:tailEnd/>
          </a:ln>
        </p:spPr>
        <p:txBody>
          <a:bodyPr lIns="68562" tIns="34281" rIns="68562" bIns="34281">
            <a:spAutoFit/>
          </a:bodyPr>
          <a:lstStyle/>
          <a:p>
            <a:pPr algn="r"/>
            <a:r>
              <a:rPr lang="zh-CN" altLang="en-US" sz="2000">
                <a:latin typeface="微软雅黑" pitchFamily="34" charset="-122"/>
                <a:ea typeface="微软雅黑" pitchFamily="34" charset="-122"/>
              </a:rPr>
              <a:t>二、项目难点</a:t>
            </a:r>
            <a:endParaRPr lang="en-US" altLang="zh-CN" sz="2000">
              <a:latin typeface="微软雅黑" pitchFamily="34" charset="-122"/>
              <a:ea typeface="微软雅黑" pitchFamily="34" charset="-122"/>
            </a:endParaRPr>
          </a:p>
        </p:txBody>
      </p:sp>
      <p:sp>
        <p:nvSpPr>
          <p:cNvPr id="95" name="TextBox 49"/>
          <p:cNvSpPr txBox="1">
            <a:spLocks noChangeArrowheads="1"/>
          </p:cNvSpPr>
          <p:nvPr/>
        </p:nvSpPr>
        <p:spPr bwMode="auto">
          <a:xfrm>
            <a:off x="4842622" y="1703392"/>
            <a:ext cx="3006203" cy="931006"/>
          </a:xfrm>
          <a:prstGeom prst="rect">
            <a:avLst/>
          </a:prstGeom>
          <a:noFill/>
          <a:ln>
            <a:noFill/>
          </a:ln>
          <a:extLst>
            <a:ext uri="{909E8E84-426E-40DD-AFC4-6F175D3DCCD1}"/>
            <a:ext uri="{91240B29-F687-4F45-9708-019B960494DF}"/>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Clr>
                <a:srgbClr val="FF0000"/>
              </a:buClr>
              <a:buFont typeface="Arial" pitchFamily="34" charset="0"/>
              <a:buChar char="•"/>
              <a:defRPr/>
            </a:pPr>
            <a:r>
              <a:rPr lang="zh-CN" altLang="en-US" sz="1400" b="0" dirty="0" smtClean="0">
                <a:solidFill>
                  <a:schemeClr val="tx1"/>
                </a:solidFill>
                <a:latin typeface="微软雅黑" pitchFamily="34" charset="-122"/>
              </a:rPr>
              <a:t>  无人机视频和现有系统兼容困难。</a:t>
            </a:r>
            <a:endParaRPr lang="en-US" altLang="zh-CN" sz="1400" b="0" dirty="0" smtClean="0">
              <a:solidFill>
                <a:schemeClr val="tx1"/>
              </a:solidFill>
              <a:latin typeface="微软雅黑" pitchFamily="34" charset="-122"/>
            </a:endParaRPr>
          </a:p>
          <a:p>
            <a:pPr eaLnBrk="1" hangingPunct="1">
              <a:spcBef>
                <a:spcPct val="0"/>
              </a:spcBef>
              <a:buClr>
                <a:srgbClr val="FF0000"/>
              </a:buClr>
              <a:buFont typeface="Arial" pitchFamily="34" charset="0"/>
              <a:buChar char="•"/>
              <a:defRPr/>
            </a:pPr>
            <a:r>
              <a:rPr lang="en-US" altLang="zh-CN" sz="1400" b="0" dirty="0" smtClean="0">
                <a:solidFill>
                  <a:schemeClr val="tx1"/>
                </a:solidFill>
                <a:latin typeface="微软雅黑" pitchFamily="34" charset="-122"/>
              </a:rPr>
              <a:t>  </a:t>
            </a:r>
            <a:r>
              <a:rPr lang="zh-CN" altLang="zh-CN" sz="1400" b="0" dirty="0" smtClean="0">
                <a:solidFill>
                  <a:schemeClr val="tx1"/>
                </a:solidFill>
                <a:latin typeface="微软雅黑" pitchFamily="34" charset="-122"/>
              </a:rPr>
              <a:t>单独开发一套软件</a:t>
            </a:r>
            <a:r>
              <a:rPr lang="zh-CN" altLang="en-US" sz="1400" b="0" dirty="0" smtClean="0">
                <a:solidFill>
                  <a:schemeClr val="tx1"/>
                </a:solidFill>
                <a:latin typeface="微软雅黑" pitchFamily="34" charset="-122"/>
              </a:rPr>
              <a:t>费钱费力，</a:t>
            </a:r>
            <a:r>
              <a:rPr lang="zh-CN" altLang="zh-CN" sz="1400" b="0" dirty="0" smtClean="0">
                <a:solidFill>
                  <a:schemeClr val="tx1"/>
                </a:solidFill>
                <a:latin typeface="微软雅黑" pitchFamily="34" charset="-122"/>
              </a:rPr>
              <a:t>跟不上日新月异的无人机技术</a:t>
            </a:r>
            <a:r>
              <a:rPr lang="zh-CN" altLang="en-US" sz="1400" b="0" dirty="0" smtClean="0">
                <a:solidFill>
                  <a:schemeClr val="tx1"/>
                </a:solidFill>
                <a:latin typeface="微软雅黑" pitchFamily="34" charset="-122"/>
              </a:rPr>
              <a:t>。</a:t>
            </a:r>
            <a:endParaRPr lang="en-US" altLang="zh-CN" sz="1400" b="0" dirty="0" smtClean="0">
              <a:solidFill>
                <a:schemeClr val="tx1"/>
              </a:solidFill>
              <a:latin typeface="微软雅黑" pitchFamily="34" charset="-122"/>
            </a:endParaRPr>
          </a:p>
          <a:p>
            <a:pPr eaLnBrk="1" hangingPunct="1">
              <a:spcBef>
                <a:spcPct val="0"/>
              </a:spcBef>
              <a:buClr>
                <a:srgbClr val="FF0000"/>
              </a:buClr>
              <a:buFont typeface="Arial" pitchFamily="34" charset="0"/>
              <a:buChar char="•"/>
              <a:defRPr/>
            </a:pPr>
            <a:r>
              <a:rPr lang="en-US" altLang="zh-CN" sz="1400" b="0" dirty="0" smtClean="0">
                <a:solidFill>
                  <a:schemeClr val="tx1"/>
                </a:solidFill>
                <a:latin typeface="微软雅黑" pitchFamily="34" charset="-122"/>
              </a:rPr>
              <a:t>  </a:t>
            </a:r>
            <a:r>
              <a:rPr lang="zh-CN" altLang="en-US" sz="1400" b="0" dirty="0" smtClean="0">
                <a:solidFill>
                  <a:schemeClr val="tx1"/>
                </a:solidFill>
                <a:latin typeface="微软雅黑" pitchFamily="34" charset="-122"/>
              </a:rPr>
              <a:t>需求多样化，各单位周围环境复杂。</a:t>
            </a:r>
            <a:endParaRPr lang="zh-CN" altLang="en-US" sz="1400" b="0" dirty="0">
              <a:solidFill>
                <a:schemeClr val="accent3">
                  <a:lumMod val="75000"/>
                </a:schemeClr>
              </a:solidFill>
              <a:latin typeface="微软雅黑" pitchFamily="34" charset="-122"/>
            </a:endParaRPr>
          </a:p>
        </p:txBody>
      </p:sp>
      <p:sp>
        <p:nvSpPr>
          <p:cNvPr id="96" name="TextBox 50"/>
          <p:cNvSpPr txBox="1">
            <a:spLocks noChangeArrowheads="1"/>
          </p:cNvSpPr>
          <p:nvPr/>
        </p:nvSpPr>
        <p:spPr bwMode="auto">
          <a:xfrm>
            <a:off x="1677697" y="5969275"/>
            <a:ext cx="1980856" cy="377008"/>
          </a:xfrm>
          <a:prstGeom prst="rect">
            <a:avLst/>
          </a:prstGeom>
          <a:noFill/>
          <a:ln w="9525">
            <a:noFill/>
            <a:miter lim="800000"/>
            <a:headEnd/>
            <a:tailEnd/>
          </a:ln>
        </p:spPr>
        <p:txBody>
          <a:bodyPr lIns="68562" tIns="34281" rIns="68562" bIns="34281">
            <a:spAutoFit/>
          </a:bodyPr>
          <a:lstStyle/>
          <a:p>
            <a:pPr algn="ctr"/>
            <a:r>
              <a:rPr lang="zh-CN" altLang="en-US" sz="2000">
                <a:latin typeface="微软雅黑" pitchFamily="34" charset="-122"/>
                <a:ea typeface="微软雅黑" pitchFamily="34" charset="-122"/>
              </a:rPr>
              <a:t>三、所需设备</a:t>
            </a:r>
            <a:endParaRPr lang="en-US" altLang="zh-CN" sz="2000">
              <a:latin typeface="微软雅黑" pitchFamily="34" charset="-122"/>
              <a:ea typeface="微软雅黑" pitchFamily="34" charset="-122"/>
            </a:endParaRPr>
          </a:p>
        </p:txBody>
      </p:sp>
      <p:sp>
        <p:nvSpPr>
          <p:cNvPr id="98" name="TextBox 52"/>
          <p:cNvSpPr txBox="1">
            <a:spLocks noChangeArrowheads="1"/>
          </p:cNvSpPr>
          <p:nvPr/>
        </p:nvSpPr>
        <p:spPr bwMode="auto">
          <a:xfrm>
            <a:off x="5394977" y="5969275"/>
            <a:ext cx="1920541" cy="377008"/>
          </a:xfrm>
          <a:prstGeom prst="rect">
            <a:avLst/>
          </a:prstGeom>
          <a:noFill/>
          <a:ln w="9525">
            <a:noFill/>
            <a:miter lim="800000"/>
            <a:headEnd/>
            <a:tailEnd/>
          </a:ln>
        </p:spPr>
        <p:txBody>
          <a:bodyPr lIns="68562" tIns="34281" rIns="68562" bIns="34281">
            <a:spAutoFit/>
          </a:bodyPr>
          <a:lstStyle/>
          <a:p>
            <a:pPr algn="r"/>
            <a:r>
              <a:rPr lang="zh-CN" altLang="en-US" sz="2000">
                <a:latin typeface="微软雅黑" pitchFamily="34" charset="-122"/>
                <a:ea typeface="微软雅黑" pitchFamily="34" charset="-122"/>
              </a:rPr>
              <a:t>四、达到目的</a:t>
            </a:r>
            <a:endParaRPr lang="en-US" altLang="zh-CN" sz="2000">
              <a:latin typeface="微软雅黑" pitchFamily="34" charset="-122"/>
              <a:ea typeface="微软雅黑" pitchFamily="34" charset="-122"/>
            </a:endParaRPr>
          </a:p>
        </p:txBody>
      </p:sp>
      <p:pic>
        <p:nvPicPr>
          <p:cNvPr id="1027" name="Picture 3" descr="华为 mate8 监视器"/>
          <p:cNvPicPr>
            <a:picLocks noChangeAspect="1" noChangeArrowheads="1"/>
          </p:cNvPicPr>
          <p:nvPr/>
        </p:nvPicPr>
        <p:blipFill>
          <a:blip r:embed="rId5" cstate="print"/>
          <a:srcRect l="2667" t="10596" r="46667" b="20530"/>
          <a:stretch>
            <a:fillRect/>
          </a:stretch>
        </p:blipFill>
        <p:spPr bwMode="auto">
          <a:xfrm>
            <a:off x="1448342" y="4139981"/>
            <a:ext cx="1142802" cy="1042414"/>
          </a:xfrm>
          <a:prstGeom prst="rect">
            <a:avLst/>
          </a:prstGeom>
          <a:ln>
            <a:noFill/>
          </a:ln>
          <a:effectLst>
            <a:softEdge rad="112500"/>
          </a:effectLst>
        </p:spPr>
      </p:pic>
      <p:pic>
        <p:nvPicPr>
          <p:cNvPr id="1028" name="Picture 4" descr="03"/>
          <p:cNvPicPr>
            <a:picLocks noChangeAspect="1" noChangeArrowheads="1"/>
          </p:cNvPicPr>
          <p:nvPr/>
        </p:nvPicPr>
        <p:blipFill>
          <a:blip r:embed="rId6" cstate="print"/>
          <a:srcRect l="4167" t="20000" b="40000"/>
          <a:stretch>
            <a:fillRect/>
          </a:stretch>
        </p:blipFill>
        <p:spPr bwMode="auto">
          <a:xfrm>
            <a:off x="1372156" y="5054098"/>
            <a:ext cx="1470405" cy="852294"/>
          </a:xfrm>
          <a:prstGeom prst="rect">
            <a:avLst/>
          </a:prstGeom>
          <a:ln>
            <a:noFill/>
          </a:ln>
          <a:effectLst>
            <a:softEdge rad="112500"/>
          </a:effectLst>
        </p:spPr>
      </p:pic>
      <p:pic>
        <p:nvPicPr>
          <p:cNvPr id="1029" name="Picture 5" descr="04"/>
          <p:cNvPicPr>
            <a:picLocks noChangeAspect="1" noChangeArrowheads="1"/>
          </p:cNvPicPr>
          <p:nvPr/>
        </p:nvPicPr>
        <p:blipFill>
          <a:blip r:embed="rId7" cstate="print"/>
          <a:srcRect/>
          <a:stretch>
            <a:fillRect/>
          </a:stretch>
        </p:blipFill>
        <p:spPr bwMode="auto">
          <a:xfrm>
            <a:off x="2667331" y="4749393"/>
            <a:ext cx="1295969" cy="1299424"/>
          </a:xfrm>
          <a:prstGeom prst="rect">
            <a:avLst/>
          </a:prstGeom>
          <a:ln>
            <a:noFill/>
          </a:ln>
          <a:effectLst>
            <a:softEdge rad="112500"/>
          </a:effectLst>
        </p:spPr>
      </p:pic>
      <p:pic>
        <p:nvPicPr>
          <p:cNvPr id="1030" name="Picture 6" descr="06"/>
          <p:cNvPicPr>
            <a:picLocks noChangeAspect="1" noChangeArrowheads="1"/>
          </p:cNvPicPr>
          <p:nvPr/>
        </p:nvPicPr>
        <p:blipFill>
          <a:blip r:embed="rId8" cstate="print"/>
          <a:srcRect l="13333" t="28783" r="20000" b="20847"/>
          <a:stretch>
            <a:fillRect/>
          </a:stretch>
        </p:blipFill>
        <p:spPr bwMode="auto">
          <a:xfrm>
            <a:off x="2819705" y="3225863"/>
            <a:ext cx="1197221" cy="1117255"/>
          </a:xfrm>
          <a:prstGeom prst="rect">
            <a:avLst/>
          </a:prstGeom>
          <a:ln>
            <a:noFill/>
          </a:ln>
          <a:effectLst>
            <a:softEdge rad="112500"/>
          </a:effectLst>
        </p:spPr>
      </p:pic>
      <p:pic>
        <p:nvPicPr>
          <p:cNvPr id="1026" name="Picture 2" descr="05"/>
          <p:cNvPicPr>
            <a:picLocks noChangeAspect="1" noChangeArrowheads="1"/>
          </p:cNvPicPr>
          <p:nvPr/>
        </p:nvPicPr>
        <p:blipFill>
          <a:blip r:embed="rId9" cstate="print"/>
          <a:srcRect/>
          <a:stretch>
            <a:fillRect/>
          </a:stretch>
        </p:blipFill>
        <p:spPr bwMode="auto">
          <a:xfrm>
            <a:off x="1372156" y="3124294"/>
            <a:ext cx="1385214" cy="1015686"/>
          </a:xfrm>
          <a:prstGeom prst="rect">
            <a:avLst/>
          </a:prstGeom>
          <a:ln>
            <a:noFill/>
          </a:ln>
          <a:effectLst>
            <a:softEdge rad="112500"/>
          </a:effectLst>
        </p:spPr>
      </p:pic>
      <p:sp>
        <p:nvSpPr>
          <p:cNvPr id="42" name="圆角矩形 41"/>
          <p:cNvSpPr/>
          <p:nvPr/>
        </p:nvSpPr>
        <p:spPr>
          <a:xfrm>
            <a:off x="1372950" y="3125353"/>
            <a:ext cx="3885525" cy="2742353"/>
          </a:xfrm>
          <a:prstGeom prst="roundRect">
            <a:avLst/>
          </a:prstGeom>
          <a:noFill/>
          <a:ln cmpd="thickThi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TextBox 53"/>
          <p:cNvSpPr txBox="1">
            <a:spLocks noChangeArrowheads="1"/>
          </p:cNvSpPr>
          <p:nvPr/>
        </p:nvSpPr>
        <p:spPr bwMode="auto">
          <a:xfrm>
            <a:off x="4039486" y="3633196"/>
            <a:ext cx="1066615" cy="1423448"/>
          </a:xfrm>
          <a:prstGeom prst="rect">
            <a:avLst/>
          </a:prstGeom>
          <a:noFill/>
          <a:ln w="9525">
            <a:noFill/>
            <a:miter lim="800000"/>
            <a:headEnd/>
            <a:tailEnd/>
          </a:ln>
        </p:spPr>
        <p:txBody>
          <a:bodyPr lIns="68562" tIns="34281" rIns="68562" bIns="34281">
            <a:spAutoFit/>
          </a:bodyPr>
          <a:lstStyle/>
          <a:p>
            <a:pPr marL="228600" indent="-228600">
              <a:buFont typeface="Century Gothic" charset="0"/>
              <a:buAutoNum type="arabicPeriod"/>
            </a:pPr>
            <a:r>
              <a:rPr lang="zh-CN" altLang="en-US" sz="1100">
                <a:latin typeface="微软雅黑" pitchFamily="34" charset="-122"/>
                <a:ea typeface="微软雅黑" pitchFamily="34" charset="-122"/>
              </a:rPr>
              <a:t>飞行器</a:t>
            </a:r>
            <a:endParaRPr lang="en-US" altLang="zh-CN" sz="1100">
              <a:latin typeface="微软雅黑" pitchFamily="34" charset="-122"/>
              <a:ea typeface="微软雅黑" pitchFamily="34" charset="-122"/>
            </a:endParaRPr>
          </a:p>
          <a:p>
            <a:pPr marL="228600" indent="-228600">
              <a:buFont typeface="Century Gothic" charset="0"/>
              <a:buAutoNum type="arabicPeriod"/>
            </a:pPr>
            <a:r>
              <a:rPr lang="zh-CN" altLang="en-US" sz="1100">
                <a:latin typeface="微软雅黑" pitchFamily="34" charset="-122"/>
                <a:ea typeface="微软雅黑" pitchFamily="34" charset="-122"/>
              </a:rPr>
              <a:t>平板电脑</a:t>
            </a:r>
            <a:endParaRPr lang="en-US" altLang="zh-CN" sz="1100">
              <a:latin typeface="微软雅黑" pitchFamily="34" charset="-122"/>
              <a:ea typeface="微软雅黑" pitchFamily="34" charset="-122"/>
            </a:endParaRPr>
          </a:p>
          <a:p>
            <a:pPr marL="228600" indent="-228600">
              <a:buFont typeface="Century Gothic" charset="0"/>
              <a:buAutoNum type="arabicPeriod"/>
            </a:pPr>
            <a:r>
              <a:rPr lang="zh-CN" altLang="en-US" sz="1100">
                <a:latin typeface="微软雅黑" pitchFamily="34" charset="-122"/>
                <a:ea typeface="微软雅黑" pitchFamily="34" charset="-122"/>
              </a:rPr>
              <a:t>无线投屏器</a:t>
            </a:r>
            <a:endParaRPr lang="en-US" altLang="zh-CN" sz="1100">
              <a:latin typeface="微软雅黑" pitchFamily="34" charset="-122"/>
              <a:ea typeface="微软雅黑" pitchFamily="34" charset="-122"/>
            </a:endParaRPr>
          </a:p>
          <a:p>
            <a:pPr marL="228600" indent="-228600">
              <a:buFont typeface="Century Gothic" charset="0"/>
              <a:buAutoNum type="arabicPeriod"/>
            </a:pPr>
            <a:r>
              <a:rPr lang="zh-CN" altLang="en-US" sz="1100">
                <a:latin typeface="微软雅黑" pitchFamily="34" charset="-122"/>
                <a:ea typeface="微软雅黑" pitchFamily="34" charset="-122"/>
              </a:rPr>
              <a:t>转换头</a:t>
            </a:r>
            <a:endParaRPr lang="en-US" altLang="zh-CN" sz="1100">
              <a:latin typeface="微软雅黑" pitchFamily="34" charset="-122"/>
              <a:ea typeface="微软雅黑" pitchFamily="34" charset="-122"/>
            </a:endParaRPr>
          </a:p>
          <a:p>
            <a:pPr marL="228600" indent="-228600">
              <a:buFont typeface="Century Gothic" charset="0"/>
              <a:buAutoNum type="arabicPeriod"/>
            </a:pPr>
            <a:r>
              <a:rPr lang="zh-CN" altLang="en-US" sz="1100">
                <a:latin typeface="微软雅黑" pitchFamily="34" charset="-122"/>
                <a:ea typeface="微软雅黑" pitchFamily="34" charset="-122"/>
              </a:rPr>
              <a:t>预留视频接口</a:t>
            </a:r>
            <a:endParaRPr lang="en-US" altLang="zh-CN" sz="1100">
              <a:latin typeface="微软雅黑" pitchFamily="34" charset="-122"/>
              <a:ea typeface="微软雅黑" pitchFamily="34" charset="-122"/>
            </a:endParaRPr>
          </a:p>
          <a:p>
            <a:pPr marL="228600" indent="-228600">
              <a:buFont typeface="Century Gothic" charset="0"/>
              <a:buAutoNum type="arabicPeriod"/>
            </a:pPr>
            <a:r>
              <a:rPr lang="zh-CN" altLang="en-US" sz="1100">
                <a:latin typeface="微软雅黑" pitchFamily="34" charset="-122"/>
                <a:ea typeface="微软雅黑" pitchFamily="34" charset="-122"/>
              </a:rPr>
              <a:t>最低价格：</a:t>
            </a:r>
            <a:r>
              <a:rPr lang="en-US" altLang="zh-CN" sz="1100">
                <a:latin typeface="微软雅黑" pitchFamily="34" charset="-122"/>
                <a:ea typeface="微软雅黑" pitchFamily="34" charset="-122"/>
              </a:rPr>
              <a:t>1</a:t>
            </a:r>
            <a:r>
              <a:rPr lang="zh-CN" altLang="en-US" sz="1100">
                <a:latin typeface="微软雅黑" pitchFamily="34" charset="-122"/>
                <a:ea typeface="微软雅黑" pitchFamily="34" charset="-122"/>
              </a:rPr>
              <a:t>万元左右</a:t>
            </a:r>
          </a:p>
        </p:txBody>
      </p:sp>
      <p:sp>
        <p:nvSpPr>
          <p:cNvPr id="44" name="TextBox 53"/>
          <p:cNvSpPr txBox="1">
            <a:spLocks noChangeArrowheads="1"/>
          </p:cNvSpPr>
          <p:nvPr/>
        </p:nvSpPr>
        <p:spPr bwMode="auto">
          <a:xfrm>
            <a:off x="5715596" y="3531628"/>
            <a:ext cx="1904669" cy="1361893"/>
          </a:xfrm>
          <a:prstGeom prst="rect">
            <a:avLst/>
          </a:prstGeom>
          <a:noFill/>
          <a:ln w="9525">
            <a:noFill/>
            <a:miter lim="800000"/>
            <a:headEnd/>
            <a:tailEnd/>
          </a:ln>
        </p:spPr>
        <p:txBody>
          <a:bodyPr lIns="68562" tIns="34281" rIns="68562" bIns="34281">
            <a:spAutoFit/>
          </a:bodyPr>
          <a:lstStyle/>
          <a:p>
            <a:pPr marL="228600" indent="-228600">
              <a:buFont typeface="Century Gothic" charset="0"/>
              <a:buAutoNum type="arabicPeriod"/>
            </a:pPr>
            <a:r>
              <a:rPr lang="zh-CN" altLang="en-US" sz="1400" b="0">
                <a:latin typeface="微软雅黑" pitchFamily="34" charset="-122"/>
                <a:ea typeface="微软雅黑" pitchFamily="34" charset="-122"/>
              </a:rPr>
              <a:t>突发事件时及时空中侦察；</a:t>
            </a:r>
            <a:endParaRPr lang="en-US" altLang="zh-CN" sz="1400" b="0">
              <a:latin typeface="微软雅黑" pitchFamily="34" charset="-122"/>
              <a:ea typeface="微软雅黑" pitchFamily="34" charset="-122"/>
            </a:endParaRPr>
          </a:p>
          <a:p>
            <a:pPr marL="228600" indent="-228600">
              <a:buFont typeface="Century Gothic" charset="0"/>
              <a:buAutoNum type="arabicPeriod"/>
            </a:pPr>
            <a:r>
              <a:rPr lang="zh-CN" altLang="en-US" sz="1400" b="0">
                <a:latin typeface="微软雅黑" pitchFamily="34" charset="-122"/>
                <a:ea typeface="微软雅黑" pitchFamily="34" charset="-122"/>
              </a:rPr>
              <a:t>日常空中巡查；</a:t>
            </a:r>
            <a:endParaRPr lang="en-US" altLang="zh-CN" sz="1400" b="0">
              <a:latin typeface="微软雅黑" pitchFamily="34" charset="-122"/>
              <a:ea typeface="微软雅黑" pitchFamily="34" charset="-122"/>
            </a:endParaRPr>
          </a:p>
          <a:p>
            <a:pPr marL="228600" indent="-228600">
              <a:buFont typeface="Century Gothic" charset="0"/>
              <a:buAutoNum type="arabicPeriod"/>
            </a:pPr>
            <a:r>
              <a:rPr lang="zh-CN" altLang="en-US" sz="1400" b="0">
                <a:latin typeface="微软雅黑" pitchFamily="34" charset="-122"/>
                <a:ea typeface="微软雅黑" pitchFamily="34" charset="-122"/>
              </a:rPr>
              <a:t>若配备喊话器实现喊话效果；</a:t>
            </a:r>
            <a:endParaRPr lang="en-US" altLang="zh-CN" sz="1400" b="0">
              <a:latin typeface="微软雅黑" pitchFamily="34" charset="-122"/>
              <a:ea typeface="微软雅黑" pitchFamily="34" charset="-122"/>
            </a:endParaRPr>
          </a:p>
          <a:p>
            <a:pPr marL="228600" indent="-228600">
              <a:buFont typeface="Century Gothic" charset="0"/>
              <a:buAutoNum type="arabicPeriod"/>
            </a:pPr>
            <a:endParaRPr lang="zh-CN" altLang="en-US" sz="1400" b="0">
              <a:latin typeface="微软雅黑" pitchFamily="34" charset="-122"/>
              <a:ea typeface="微软雅黑" pitchFamily="34" charset="-122"/>
            </a:endParaRPr>
          </a:p>
        </p:txBody>
      </p:sp>
      <p:sp>
        <p:nvSpPr>
          <p:cNvPr id="45" name="圆角矩形 44"/>
          <p:cNvSpPr/>
          <p:nvPr/>
        </p:nvSpPr>
        <p:spPr>
          <a:xfrm>
            <a:off x="5563222" y="3125353"/>
            <a:ext cx="2285603" cy="2742353"/>
          </a:xfrm>
          <a:prstGeom prst="roundRect">
            <a:avLst/>
          </a:prstGeom>
          <a:noFill/>
          <a:ln cmpd="thickThi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advTm="7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linds(horizontal)">
                                      <p:cBhvr>
                                        <p:cTn id="7" dur="500"/>
                                        <p:tgtEl>
                                          <p:spTgt spid="8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checkerboard(across)">
                                      <p:cBhvr>
                                        <p:cTn id="23" dur="500"/>
                                        <p:tgtEl>
                                          <p:spTgt spid="66"/>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checkerboard(across)">
                                      <p:cBhvr>
                                        <p:cTn id="31" dur="500"/>
                                        <p:tgtEl>
                                          <p:spTgt spid="85"/>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checkerboard(across)">
                                      <p:cBhvr>
                                        <p:cTn id="35" dur="500"/>
                                        <p:tgtEl>
                                          <p:spTgt spid="86"/>
                                        </p:tgtEl>
                                      </p:cBhvr>
                                    </p:animEffect>
                                  </p:childTnLst>
                                </p:cTn>
                              </p:par>
                            </p:childTnLst>
                          </p:cTn>
                        </p:par>
                        <p:par>
                          <p:cTn id="36" fill="hold">
                            <p:stCondLst>
                              <p:cond delay="4000"/>
                            </p:stCondLst>
                            <p:childTnLst>
                              <p:par>
                                <p:cTn id="37" presetID="29" presetClass="entr" presetSubtype="0" fill="hold" grpId="0" nodeType="after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p:cTn id="39" dur="500" fill="hold"/>
                                        <p:tgtEl>
                                          <p:spTgt spid="67"/>
                                        </p:tgtEl>
                                        <p:attrNameLst>
                                          <p:attrName>ppt_x</p:attrName>
                                        </p:attrNameLst>
                                      </p:cBhvr>
                                      <p:tavLst>
                                        <p:tav tm="0">
                                          <p:val>
                                            <p:strVal val="#ppt_x-.2"/>
                                          </p:val>
                                        </p:tav>
                                        <p:tav tm="100000">
                                          <p:val>
                                            <p:strVal val="#ppt_x"/>
                                          </p:val>
                                        </p:tav>
                                      </p:tavLst>
                                    </p:anim>
                                    <p:anim calcmode="lin" valueType="num">
                                      <p:cBhvr>
                                        <p:cTn id="40" dur="5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41" dur="500"/>
                                        <p:tgtEl>
                                          <p:spTgt spid="67"/>
                                        </p:tgtEl>
                                      </p:cBhvr>
                                    </p:animEffect>
                                  </p:childTnLst>
                                </p:cTn>
                              </p:par>
                            </p:childTnLst>
                          </p:cTn>
                        </p:par>
                        <p:par>
                          <p:cTn id="42" fill="hold">
                            <p:stCondLst>
                              <p:cond delay="4500"/>
                            </p:stCondLst>
                            <p:childTnLst>
                              <p:par>
                                <p:cTn id="43" presetID="29"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ppt_x</p:attrName>
                                        </p:attrNameLst>
                                      </p:cBhvr>
                                      <p:tavLst>
                                        <p:tav tm="0">
                                          <p:val>
                                            <p:strVal val="#ppt_x-.2"/>
                                          </p:val>
                                        </p:tav>
                                        <p:tav tm="100000">
                                          <p:val>
                                            <p:strVal val="#ppt_x"/>
                                          </p:val>
                                        </p:tav>
                                      </p:tavLst>
                                    </p:anim>
                                    <p:anim calcmode="lin" valueType="num">
                                      <p:cBhvr>
                                        <p:cTn id="46"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7" dur="500"/>
                                        <p:tgtEl>
                                          <p:spTgt spid="7"/>
                                        </p:tgtEl>
                                      </p:cBhvr>
                                    </p:animEffect>
                                  </p:childTnLst>
                                </p:cTn>
                              </p:par>
                            </p:childTnLst>
                          </p:cTn>
                        </p:par>
                        <p:par>
                          <p:cTn id="48" fill="hold">
                            <p:stCondLst>
                              <p:cond delay="5000"/>
                            </p:stCondLst>
                            <p:childTnLst>
                              <p:par>
                                <p:cTn id="49" presetID="29" presetClass="entr" presetSubtype="0" fill="hold" grpId="0" nodeType="afterEffect">
                                  <p:stCondLst>
                                    <p:cond delay="0"/>
                                  </p:stCondLst>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ppt_x</p:attrName>
                                        </p:attrNameLst>
                                      </p:cBhvr>
                                      <p:tavLst>
                                        <p:tav tm="0">
                                          <p:val>
                                            <p:strVal val="#ppt_x-.2"/>
                                          </p:val>
                                        </p:tav>
                                        <p:tav tm="100000">
                                          <p:val>
                                            <p:strVal val="#ppt_x"/>
                                          </p:val>
                                        </p:tav>
                                      </p:tavLst>
                                    </p:anim>
                                    <p:anim calcmode="lin" valueType="num">
                                      <p:cBhvr>
                                        <p:cTn id="52" dur="5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53" dur="500"/>
                                        <p:tgtEl>
                                          <p:spTgt spid="94"/>
                                        </p:tgtEl>
                                      </p:cBhvr>
                                    </p:animEffect>
                                  </p:childTnLst>
                                </p:cTn>
                              </p:par>
                            </p:childTnLst>
                          </p:cTn>
                        </p:par>
                        <p:par>
                          <p:cTn id="54" fill="hold">
                            <p:stCondLst>
                              <p:cond delay="5500"/>
                            </p:stCondLst>
                            <p:childTnLst>
                              <p:par>
                                <p:cTn id="55" presetID="29" presetClass="entr" presetSubtype="0" fill="hold" grpId="0"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p:cTn id="57" dur="500" fill="hold"/>
                                        <p:tgtEl>
                                          <p:spTgt spid="95"/>
                                        </p:tgtEl>
                                        <p:attrNameLst>
                                          <p:attrName>ppt_x</p:attrName>
                                        </p:attrNameLst>
                                      </p:cBhvr>
                                      <p:tavLst>
                                        <p:tav tm="0">
                                          <p:val>
                                            <p:strVal val="#ppt_x-.2"/>
                                          </p:val>
                                        </p:tav>
                                        <p:tav tm="100000">
                                          <p:val>
                                            <p:strVal val="#ppt_x"/>
                                          </p:val>
                                        </p:tav>
                                      </p:tavLst>
                                    </p:anim>
                                    <p:anim calcmode="lin" valueType="num">
                                      <p:cBhvr>
                                        <p:cTn id="58" dur="500" fill="hold"/>
                                        <p:tgtEl>
                                          <p:spTgt spid="95"/>
                                        </p:tgtEl>
                                        <p:attrNameLst>
                                          <p:attrName>ppt_y</p:attrName>
                                        </p:attrNameLst>
                                      </p:cBhvr>
                                      <p:tavLst>
                                        <p:tav tm="0">
                                          <p:val>
                                            <p:strVal val="#ppt_y"/>
                                          </p:val>
                                        </p:tav>
                                        <p:tav tm="100000">
                                          <p:val>
                                            <p:strVal val="#ppt_y"/>
                                          </p:val>
                                        </p:tav>
                                      </p:tavLst>
                                    </p:anim>
                                    <p:animEffect transition="in" filter="wipe(right)" prLst="gradientSize: 0.1">
                                      <p:cBhvr>
                                        <p:cTn id="59" dur="500"/>
                                        <p:tgtEl>
                                          <p:spTgt spid="95"/>
                                        </p:tgtEl>
                                      </p:cBhvr>
                                    </p:animEffect>
                                  </p:childTnLst>
                                </p:cTn>
                              </p:par>
                            </p:childTnLst>
                          </p:cTn>
                        </p:par>
                        <p:par>
                          <p:cTn id="60" fill="hold">
                            <p:stCondLst>
                              <p:cond delay="6000"/>
                            </p:stCondLst>
                            <p:childTnLst>
                              <p:par>
                                <p:cTn id="61" presetID="5" presetClass="entr" presetSubtype="1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checkerboard(across)">
                                      <p:cBhvr>
                                        <p:cTn id="63" dur="500"/>
                                        <p:tgtEl>
                                          <p:spTgt spid="6"/>
                                        </p:tgtEl>
                                      </p:cBhvr>
                                    </p:animEffect>
                                  </p:childTnLst>
                                </p:cTn>
                              </p:par>
                            </p:childTnLst>
                          </p:cTn>
                        </p:par>
                        <p:par>
                          <p:cTn id="64" fill="hold">
                            <p:stCondLst>
                              <p:cond delay="6500"/>
                            </p:stCondLst>
                            <p:childTnLst>
                              <p:par>
                                <p:cTn id="65" presetID="5" presetClass="entr" presetSubtype="10" fill="hold" grpId="0"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checkerboard(across)">
                                      <p:cBhvr>
                                        <p:cTn id="67" dur="500"/>
                                        <p:tgtEl>
                                          <p:spTgt spid="68"/>
                                        </p:tgtEl>
                                      </p:cBhvr>
                                    </p:animEffect>
                                  </p:childTnLst>
                                </p:cTn>
                              </p:par>
                            </p:childTnLst>
                          </p:cTn>
                        </p:par>
                        <p:par>
                          <p:cTn id="68" fill="hold">
                            <p:stCondLst>
                              <p:cond delay="7000"/>
                            </p:stCondLst>
                            <p:childTnLst>
                              <p:par>
                                <p:cTn id="69" presetID="5" presetClass="entr" presetSubtype="10" fill="hold" grpId="0" nodeType="after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checkerboard(across)">
                                      <p:cBhvr>
                                        <p:cTn id="71" dur="500"/>
                                        <p:tgtEl>
                                          <p:spTgt spid="96"/>
                                        </p:tgtEl>
                                      </p:cBhvr>
                                    </p:animEffect>
                                  </p:childTnLst>
                                </p:cTn>
                              </p:par>
                            </p:childTnLst>
                          </p:cTn>
                        </p:par>
                        <p:par>
                          <p:cTn id="72" fill="hold">
                            <p:stCondLst>
                              <p:cond delay="7500"/>
                            </p:stCondLst>
                            <p:childTnLst>
                              <p:par>
                                <p:cTn id="73" presetID="5" presetClass="entr" presetSubtype="1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checkerboard(across)">
                                      <p:cBhvr>
                                        <p:cTn id="75" dur="500"/>
                                        <p:tgtEl>
                                          <p:spTgt spid="42"/>
                                        </p:tgtEl>
                                      </p:cBhvr>
                                    </p:animEffect>
                                  </p:childTnLst>
                                </p:cTn>
                              </p:par>
                            </p:childTnLst>
                          </p:cTn>
                        </p:par>
                        <p:par>
                          <p:cTn id="76" fill="hold">
                            <p:stCondLst>
                              <p:cond delay="8000"/>
                            </p:stCondLst>
                            <p:childTnLst>
                              <p:par>
                                <p:cTn id="77" presetID="18" presetClass="entr" presetSubtype="12"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strips(downLeft)">
                                      <p:cBhvr>
                                        <p:cTn id="79" dur="500"/>
                                        <p:tgtEl>
                                          <p:spTgt spid="43"/>
                                        </p:tgtEl>
                                      </p:cBhvr>
                                    </p:animEffect>
                                  </p:childTnLst>
                                </p:cTn>
                              </p:par>
                            </p:childTnLst>
                          </p:cTn>
                        </p:par>
                        <p:par>
                          <p:cTn id="80" fill="hold">
                            <p:stCondLst>
                              <p:cond delay="8500"/>
                            </p:stCondLst>
                            <p:childTnLst>
                              <p:par>
                                <p:cTn id="81" presetID="2" presetClass="entr" presetSubtype="1" fill="hold" nodeType="afterEffect">
                                  <p:stCondLst>
                                    <p:cond delay="0"/>
                                  </p:stCondLst>
                                  <p:childTnLst>
                                    <p:set>
                                      <p:cBhvr>
                                        <p:cTn id="82" dur="1" fill="hold">
                                          <p:stCondLst>
                                            <p:cond delay="0"/>
                                          </p:stCondLst>
                                        </p:cTn>
                                        <p:tgtEl>
                                          <p:spTgt spid="1026"/>
                                        </p:tgtEl>
                                        <p:attrNameLst>
                                          <p:attrName>style.visibility</p:attrName>
                                        </p:attrNameLst>
                                      </p:cBhvr>
                                      <p:to>
                                        <p:strVal val="visible"/>
                                      </p:to>
                                    </p:set>
                                    <p:anim calcmode="lin" valueType="num">
                                      <p:cBhvr additive="base">
                                        <p:cTn id="83" dur="500" fill="hold"/>
                                        <p:tgtEl>
                                          <p:spTgt spid="1026"/>
                                        </p:tgtEl>
                                        <p:attrNameLst>
                                          <p:attrName>ppt_x</p:attrName>
                                        </p:attrNameLst>
                                      </p:cBhvr>
                                      <p:tavLst>
                                        <p:tav tm="0">
                                          <p:val>
                                            <p:strVal val="#ppt_x"/>
                                          </p:val>
                                        </p:tav>
                                        <p:tav tm="100000">
                                          <p:val>
                                            <p:strVal val="#ppt_x"/>
                                          </p:val>
                                        </p:tav>
                                      </p:tavLst>
                                    </p:anim>
                                    <p:anim calcmode="lin" valueType="num">
                                      <p:cBhvr additive="base">
                                        <p:cTn id="84" dur="500" fill="hold"/>
                                        <p:tgtEl>
                                          <p:spTgt spid="1026"/>
                                        </p:tgtEl>
                                        <p:attrNameLst>
                                          <p:attrName>ppt_y</p:attrName>
                                        </p:attrNameLst>
                                      </p:cBhvr>
                                      <p:tavLst>
                                        <p:tav tm="0">
                                          <p:val>
                                            <p:strVal val="0-#ppt_h/2"/>
                                          </p:val>
                                        </p:tav>
                                        <p:tav tm="100000">
                                          <p:val>
                                            <p:strVal val="#ppt_y"/>
                                          </p:val>
                                        </p:tav>
                                      </p:tavLst>
                                    </p:anim>
                                  </p:childTnLst>
                                </p:cTn>
                              </p:par>
                            </p:childTnLst>
                          </p:cTn>
                        </p:par>
                        <p:par>
                          <p:cTn id="85" fill="hold">
                            <p:stCondLst>
                              <p:cond delay="9000"/>
                            </p:stCondLst>
                            <p:childTnLst>
                              <p:par>
                                <p:cTn id="86" presetID="2" presetClass="entr" presetSubtype="8" fill="hold" nodeType="afterEffect">
                                  <p:stCondLst>
                                    <p:cond delay="0"/>
                                  </p:stCondLst>
                                  <p:childTnLst>
                                    <p:set>
                                      <p:cBhvr>
                                        <p:cTn id="87" dur="1" fill="hold">
                                          <p:stCondLst>
                                            <p:cond delay="0"/>
                                          </p:stCondLst>
                                        </p:cTn>
                                        <p:tgtEl>
                                          <p:spTgt spid="1027"/>
                                        </p:tgtEl>
                                        <p:attrNameLst>
                                          <p:attrName>style.visibility</p:attrName>
                                        </p:attrNameLst>
                                      </p:cBhvr>
                                      <p:to>
                                        <p:strVal val="visible"/>
                                      </p:to>
                                    </p:set>
                                    <p:anim calcmode="lin" valueType="num">
                                      <p:cBhvr additive="base">
                                        <p:cTn id="88" dur="500" fill="hold"/>
                                        <p:tgtEl>
                                          <p:spTgt spid="1027"/>
                                        </p:tgtEl>
                                        <p:attrNameLst>
                                          <p:attrName>ppt_x</p:attrName>
                                        </p:attrNameLst>
                                      </p:cBhvr>
                                      <p:tavLst>
                                        <p:tav tm="0">
                                          <p:val>
                                            <p:strVal val="0-#ppt_w/2"/>
                                          </p:val>
                                        </p:tav>
                                        <p:tav tm="100000">
                                          <p:val>
                                            <p:strVal val="#ppt_x"/>
                                          </p:val>
                                        </p:tav>
                                      </p:tavLst>
                                    </p:anim>
                                    <p:anim calcmode="lin" valueType="num">
                                      <p:cBhvr additive="base">
                                        <p:cTn id="89" dur="500" fill="hold"/>
                                        <p:tgtEl>
                                          <p:spTgt spid="1027"/>
                                        </p:tgtEl>
                                        <p:attrNameLst>
                                          <p:attrName>ppt_y</p:attrName>
                                        </p:attrNameLst>
                                      </p:cBhvr>
                                      <p:tavLst>
                                        <p:tav tm="0">
                                          <p:val>
                                            <p:strVal val="#ppt_y"/>
                                          </p:val>
                                        </p:tav>
                                        <p:tav tm="100000">
                                          <p:val>
                                            <p:strVal val="#ppt_y"/>
                                          </p:val>
                                        </p:tav>
                                      </p:tavLst>
                                    </p:anim>
                                  </p:childTnLst>
                                </p:cTn>
                              </p:par>
                            </p:childTnLst>
                          </p:cTn>
                        </p:par>
                        <p:par>
                          <p:cTn id="90" fill="hold">
                            <p:stCondLst>
                              <p:cond delay="9500"/>
                            </p:stCondLst>
                            <p:childTnLst>
                              <p:par>
                                <p:cTn id="91" presetID="2" presetClass="entr" presetSubtype="4" fill="hold" nodeType="afterEffect">
                                  <p:stCondLst>
                                    <p:cond delay="0"/>
                                  </p:stCondLst>
                                  <p:childTnLst>
                                    <p:set>
                                      <p:cBhvr>
                                        <p:cTn id="92" dur="1" fill="hold">
                                          <p:stCondLst>
                                            <p:cond delay="0"/>
                                          </p:stCondLst>
                                        </p:cTn>
                                        <p:tgtEl>
                                          <p:spTgt spid="1028"/>
                                        </p:tgtEl>
                                        <p:attrNameLst>
                                          <p:attrName>style.visibility</p:attrName>
                                        </p:attrNameLst>
                                      </p:cBhvr>
                                      <p:to>
                                        <p:strVal val="visible"/>
                                      </p:to>
                                    </p:set>
                                    <p:anim calcmode="lin" valueType="num">
                                      <p:cBhvr additive="base">
                                        <p:cTn id="93" dur="500" fill="hold"/>
                                        <p:tgtEl>
                                          <p:spTgt spid="1028"/>
                                        </p:tgtEl>
                                        <p:attrNameLst>
                                          <p:attrName>ppt_x</p:attrName>
                                        </p:attrNameLst>
                                      </p:cBhvr>
                                      <p:tavLst>
                                        <p:tav tm="0">
                                          <p:val>
                                            <p:strVal val="#ppt_x"/>
                                          </p:val>
                                        </p:tav>
                                        <p:tav tm="100000">
                                          <p:val>
                                            <p:strVal val="#ppt_x"/>
                                          </p:val>
                                        </p:tav>
                                      </p:tavLst>
                                    </p:anim>
                                    <p:anim calcmode="lin" valueType="num">
                                      <p:cBhvr additive="base">
                                        <p:cTn id="94" dur="500" fill="hold"/>
                                        <p:tgtEl>
                                          <p:spTgt spid="1028"/>
                                        </p:tgtEl>
                                        <p:attrNameLst>
                                          <p:attrName>ppt_y</p:attrName>
                                        </p:attrNameLst>
                                      </p:cBhvr>
                                      <p:tavLst>
                                        <p:tav tm="0">
                                          <p:val>
                                            <p:strVal val="1+#ppt_h/2"/>
                                          </p:val>
                                        </p:tav>
                                        <p:tav tm="100000">
                                          <p:val>
                                            <p:strVal val="#ppt_y"/>
                                          </p:val>
                                        </p:tav>
                                      </p:tavLst>
                                    </p:anim>
                                  </p:childTnLst>
                                </p:cTn>
                              </p:par>
                            </p:childTnLst>
                          </p:cTn>
                        </p:par>
                        <p:par>
                          <p:cTn id="95" fill="hold">
                            <p:stCondLst>
                              <p:cond delay="10000"/>
                            </p:stCondLst>
                            <p:childTnLst>
                              <p:par>
                                <p:cTn id="96" presetID="2" presetClass="entr" presetSubtype="2" fill="hold" nodeType="afterEffect">
                                  <p:stCondLst>
                                    <p:cond delay="0"/>
                                  </p:stCondLst>
                                  <p:childTnLst>
                                    <p:set>
                                      <p:cBhvr>
                                        <p:cTn id="97" dur="1" fill="hold">
                                          <p:stCondLst>
                                            <p:cond delay="0"/>
                                          </p:stCondLst>
                                        </p:cTn>
                                        <p:tgtEl>
                                          <p:spTgt spid="1030"/>
                                        </p:tgtEl>
                                        <p:attrNameLst>
                                          <p:attrName>style.visibility</p:attrName>
                                        </p:attrNameLst>
                                      </p:cBhvr>
                                      <p:to>
                                        <p:strVal val="visible"/>
                                      </p:to>
                                    </p:set>
                                    <p:anim calcmode="lin" valueType="num">
                                      <p:cBhvr additive="base">
                                        <p:cTn id="98" dur="500" fill="hold"/>
                                        <p:tgtEl>
                                          <p:spTgt spid="1030"/>
                                        </p:tgtEl>
                                        <p:attrNameLst>
                                          <p:attrName>ppt_x</p:attrName>
                                        </p:attrNameLst>
                                      </p:cBhvr>
                                      <p:tavLst>
                                        <p:tav tm="0">
                                          <p:val>
                                            <p:strVal val="1+#ppt_w/2"/>
                                          </p:val>
                                        </p:tav>
                                        <p:tav tm="100000">
                                          <p:val>
                                            <p:strVal val="#ppt_x"/>
                                          </p:val>
                                        </p:tav>
                                      </p:tavLst>
                                    </p:anim>
                                    <p:anim calcmode="lin" valueType="num">
                                      <p:cBhvr additive="base">
                                        <p:cTn id="99" dur="500" fill="hold"/>
                                        <p:tgtEl>
                                          <p:spTgt spid="1030"/>
                                        </p:tgtEl>
                                        <p:attrNameLst>
                                          <p:attrName>ppt_y</p:attrName>
                                        </p:attrNameLst>
                                      </p:cBhvr>
                                      <p:tavLst>
                                        <p:tav tm="0">
                                          <p:val>
                                            <p:strVal val="#ppt_y"/>
                                          </p:val>
                                        </p:tav>
                                        <p:tav tm="100000">
                                          <p:val>
                                            <p:strVal val="#ppt_y"/>
                                          </p:val>
                                        </p:tav>
                                      </p:tavLst>
                                    </p:anim>
                                  </p:childTnLst>
                                </p:cTn>
                              </p:par>
                            </p:childTnLst>
                          </p:cTn>
                        </p:par>
                        <p:par>
                          <p:cTn id="100" fill="hold">
                            <p:stCondLst>
                              <p:cond delay="10500"/>
                            </p:stCondLst>
                            <p:childTnLst>
                              <p:par>
                                <p:cTn id="101" presetID="2" presetClass="entr" presetSubtype="4" fill="hold" nodeType="afterEffect">
                                  <p:stCondLst>
                                    <p:cond delay="0"/>
                                  </p:stCondLst>
                                  <p:childTnLst>
                                    <p:set>
                                      <p:cBhvr>
                                        <p:cTn id="102" dur="1" fill="hold">
                                          <p:stCondLst>
                                            <p:cond delay="0"/>
                                          </p:stCondLst>
                                        </p:cTn>
                                        <p:tgtEl>
                                          <p:spTgt spid="1029"/>
                                        </p:tgtEl>
                                        <p:attrNameLst>
                                          <p:attrName>style.visibility</p:attrName>
                                        </p:attrNameLst>
                                      </p:cBhvr>
                                      <p:to>
                                        <p:strVal val="visible"/>
                                      </p:to>
                                    </p:set>
                                    <p:anim calcmode="lin" valueType="num">
                                      <p:cBhvr additive="base">
                                        <p:cTn id="103" dur="500" fill="hold"/>
                                        <p:tgtEl>
                                          <p:spTgt spid="1029"/>
                                        </p:tgtEl>
                                        <p:attrNameLst>
                                          <p:attrName>ppt_x</p:attrName>
                                        </p:attrNameLst>
                                      </p:cBhvr>
                                      <p:tavLst>
                                        <p:tav tm="0">
                                          <p:val>
                                            <p:strVal val="#ppt_x"/>
                                          </p:val>
                                        </p:tav>
                                        <p:tav tm="100000">
                                          <p:val>
                                            <p:strVal val="#ppt_x"/>
                                          </p:val>
                                        </p:tav>
                                      </p:tavLst>
                                    </p:anim>
                                    <p:anim calcmode="lin" valueType="num">
                                      <p:cBhvr additive="base">
                                        <p:cTn id="104" dur="500" fill="hold"/>
                                        <p:tgtEl>
                                          <p:spTgt spid="1029"/>
                                        </p:tgtEl>
                                        <p:attrNameLst>
                                          <p:attrName>ppt_y</p:attrName>
                                        </p:attrNameLst>
                                      </p:cBhvr>
                                      <p:tavLst>
                                        <p:tav tm="0">
                                          <p:val>
                                            <p:strVal val="1+#ppt_h/2"/>
                                          </p:val>
                                        </p:tav>
                                        <p:tav tm="100000">
                                          <p:val>
                                            <p:strVal val="#ppt_y"/>
                                          </p:val>
                                        </p:tav>
                                      </p:tavLst>
                                    </p:anim>
                                  </p:childTnLst>
                                </p:cTn>
                              </p:par>
                            </p:childTnLst>
                          </p:cTn>
                        </p:par>
                        <p:par>
                          <p:cTn id="105" fill="hold">
                            <p:stCondLst>
                              <p:cond delay="11000"/>
                            </p:stCondLst>
                            <p:childTnLst>
                              <p:par>
                                <p:cTn id="106" presetID="4" presetClass="entr" presetSubtype="16" fill="hold" grpId="0" nodeType="after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box(in)">
                                      <p:cBhvr>
                                        <p:cTn id="108" dur="500"/>
                                        <p:tgtEl>
                                          <p:spTgt spid="69"/>
                                        </p:tgtEl>
                                      </p:cBhvr>
                                    </p:animEffect>
                                  </p:childTnLst>
                                </p:cTn>
                              </p:par>
                            </p:childTnLst>
                          </p:cTn>
                        </p:par>
                        <p:par>
                          <p:cTn id="109" fill="hold">
                            <p:stCondLst>
                              <p:cond delay="11500"/>
                            </p:stCondLst>
                            <p:childTnLst>
                              <p:par>
                                <p:cTn id="110" presetID="4" presetClass="entr" presetSubtype="16" fill="hold" nodeType="after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ox(in)">
                                      <p:cBhvr>
                                        <p:cTn id="112" dur="500"/>
                                        <p:tgtEl>
                                          <p:spTgt spid="8"/>
                                        </p:tgtEl>
                                      </p:cBhvr>
                                    </p:animEffect>
                                  </p:childTnLst>
                                </p:cTn>
                              </p:par>
                            </p:childTnLst>
                          </p:cTn>
                        </p:par>
                        <p:par>
                          <p:cTn id="113" fill="hold">
                            <p:stCondLst>
                              <p:cond delay="12000"/>
                            </p:stCondLst>
                            <p:childTnLst>
                              <p:par>
                                <p:cTn id="114" presetID="4" presetClass="entr" presetSubtype="16" fill="hold" grpId="0" nodeType="afterEffect">
                                  <p:stCondLst>
                                    <p:cond delay="0"/>
                                  </p:stCondLst>
                                  <p:childTnLst>
                                    <p:set>
                                      <p:cBhvr>
                                        <p:cTn id="115" dur="1" fill="hold">
                                          <p:stCondLst>
                                            <p:cond delay="0"/>
                                          </p:stCondLst>
                                        </p:cTn>
                                        <p:tgtEl>
                                          <p:spTgt spid="98"/>
                                        </p:tgtEl>
                                        <p:attrNameLst>
                                          <p:attrName>style.visibility</p:attrName>
                                        </p:attrNameLst>
                                      </p:cBhvr>
                                      <p:to>
                                        <p:strVal val="visible"/>
                                      </p:to>
                                    </p:set>
                                    <p:animEffect transition="in" filter="box(in)">
                                      <p:cBhvr>
                                        <p:cTn id="116" dur="500"/>
                                        <p:tgtEl>
                                          <p:spTgt spid="98"/>
                                        </p:tgtEl>
                                      </p:cBhvr>
                                    </p:animEffect>
                                  </p:childTnLst>
                                </p:cTn>
                              </p:par>
                            </p:childTnLst>
                          </p:cTn>
                        </p:par>
                        <p:par>
                          <p:cTn id="117" fill="hold">
                            <p:stCondLst>
                              <p:cond delay="12500"/>
                            </p:stCondLst>
                            <p:childTnLst>
                              <p:par>
                                <p:cTn id="118" presetID="4" presetClass="entr" presetSubtype="16" fill="hold" grpId="0" nodeType="after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box(in)">
                                      <p:cBhvr>
                                        <p:cTn id="120" dur="500"/>
                                        <p:tgtEl>
                                          <p:spTgt spid="44"/>
                                        </p:tgtEl>
                                      </p:cBhvr>
                                    </p:animEffect>
                                  </p:childTnLst>
                                </p:cTn>
                              </p:par>
                            </p:childTnLst>
                          </p:cTn>
                        </p:par>
                        <p:par>
                          <p:cTn id="121" fill="hold">
                            <p:stCondLst>
                              <p:cond delay="13000"/>
                            </p:stCondLst>
                            <p:childTnLst>
                              <p:par>
                                <p:cTn id="122" presetID="4" presetClass="entr" presetSubtype="16" fill="hold" grpId="0" nodeType="after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box(in)">
                                      <p:cBhvr>
                                        <p:cTn id="124" dur="500"/>
                                        <p:tgtEl>
                                          <p:spTgt spid="45"/>
                                        </p:tgtEl>
                                      </p:cBhvr>
                                    </p:animEffect>
                                  </p:childTnLst>
                                </p:cTn>
                              </p:par>
                            </p:childTnLst>
                          </p:cTn>
                        </p:par>
                        <p:par>
                          <p:cTn id="125" fill="hold">
                            <p:stCondLst>
                              <p:cond delay="13500"/>
                            </p:stCondLst>
                            <p:childTnLst>
                              <p:par>
                                <p:cTn id="126" presetID="10" presetClass="exit" presetSubtype="0" fill="hold" nodeType="afterEffect">
                                  <p:stCondLst>
                                    <p:cond delay="0"/>
                                  </p:stCondLst>
                                  <p:childTnLst>
                                    <p:animEffect transition="out" filter="fade">
                                      <p:cBhvr>
                                        <p:cTn id="127" dur="500"/>
                                        <p:tgtEl>
                                          <p:spTgt spid="4"/>
                                        </p:tgtEl>
                                      </p:cBhvr>
                                    </p:animEffect>
                                    <p:set>
                                      <p:cBhvr>
                                        <p:cTn id="128" dur="1" fill="hold">
                                          <p:stCondLst>
                                            <p:cond delay="499"/>
                                          </p:stCondLst>
                                        </p:cTn>
                                        <p:tgtEl>
                                          <p:spTgt spid="4"/>
                                        </p:tgtEl>
                                        <p:attrNameLst>
                                          <p:attrName>style.visibility</p:attrName>
                                        </p:attrNameLst>
                                      </p:cBhvr>
                                      <p:to>
                                        <p:strVal val="hidden"/>
                                      </p:to>
                                    </p:set>
                                  </p:childTnLst>
                                </p:cTn>
                              </p:par>
                            </p:childTnLst>
                          </p:cTn>
                        </p:par>
                        <p:par>
                          <p:cTn id="129" fill="hold">
                            <p:stCondLst>
                              <p:cond delay="14000"/>
                            </p:stCondLst>
                            <p:childTnLst>
                              <p:par>
                                <p:cTn id="130" presetID="10" presetClass="exit" presetSubtype="0" fill="hold" grpId="1" nodeType="after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childTnLst>
                          </p:cTn>
                        </p:par>
                        <p:par>
                          <p:cTn id="133" fill="hold">
                            <p:stCondLst>
                              <p:cond delay="14500"/>
                            </p:stCondLst>
                            <p:childTnLst>
                              <p:par>
                                <p:cTn id="134" presetID="10" presetClass="exit" presetSubtype="0" fill="hold" grpId="1" nodeType="afterEffect">
                                  <p:stCondLst>
                                    <p:cond delay="0"/>
                                  </p:stCondLst>
                                  <p:childTnLst>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p:stCondLst>
                              <p:cond delay="15000"/>
                            </p:stCondLst>
                            <p:childTnLst>
                              <p:par>
                                <p:cTn id="138" presetID="10" presetClass="exit" presetSubtype="0" fill="hold" grpId="1" nodeType="afterEffect">
                                  <p:stCondLst>
                                    <p:cond delay="0"/>
                                  </p:stCondLst>
                                  <p:childTnLst>
                                    <p:animEffect transition="out" filter="fade">
                                      <p:cBhvr>
                                        <p:cTn id="139" dur="500"/>
                                        <p:tgtEl>
                                          <p:spTgt spid="68"/>
                                        </p:tgtEl>
                                      </p:cBhvr>
                                    </p:animEffect>
                                    <p:set>
                                      <p:cBhvr>
                                        <p:cTn id="140" dur="1" fill="hold">
                                          <p:stCondLst>
                                            <p:cond delay="499"/>
                                          </p:stCondLst>
                                        </p:cTn>
                                        <p:tgtEl>
                                          <p:spTgt spid="68"/>
                                        </p:tgtEl>
                                        <p:attrNameLst>
                                          <p:attrName>style.visibility</p:attrName>
                                        </p:attrNameLst>
                                      </p:cBhvr>
                                      <p:to>
                                        <p:strVal val="hidden"/>
                                      </p:to>
                                    </p:set>
                                  </p:childTnLst>
                                </p:cTn>
                              </p:par>
                            </p:childTnLst>
                          </p:cTn>
                        </p:par>
                        <p:par>
                          <p:cTn id="141" fill="hold">
                            <p:stCondLst>
                              <p:cond delay="15500"/>
                            </p:stCondLst>
                            <p:childTnLst>
                              <p:par>
                                <p:cTn id="142" presetID="10" presetClass="exit" presetSubtype="0" fill="hold" grpId="1" nodeType="afterEffect">
                                  <p:stCondLst>
                                    <p:cond delay="0"/>
                                  </p:stCondLst>
                                  <p:childTnLst>
                                    <p:animEffect transition="out" filter="fade">
                                      <p:cBhvr>
                                        <p:cTn id="143" dur="500"/>
                                        <p:tgtEl>
                                          <p:spTgt spid="69"/>
                                        </p:tgtEl>
                                      </p:cBhvr>
                                    </p:animEffect>
                                    <p:set>
                                      <p:cBhvr>
                                        <p:cTn id="144" dur="1" fill="hold">
                                          <p:stCondLst>
                                            <p:cond delay="499"/>
                                          </p:stCondLst>
                                        </p:cTn>
                                        <p:tgtEl>
                                          <p:spTgt spid="69"/>
                                        </p:tgtEl>
                                        <p:attrNameLst>
                                          <p:attrName>style.visibility</p:attrName>
                                        </p:attrNameLst>
                                      </p:cBhvr>
                                      <p:to>
                                        <p:strVal val="hidden"/>
                                      </p:to>
                                    </p:set>
                                  </p:childTnLst>
                                </p:cTn>
                              </p:par>
                            </p:childTnLst>
                          </p:cTn>
                        </p:par>
                        <p:par>
                          <p:cTn id="145" fill="hold">
                            <p:stCondLst>
                              <p:cond delay="16000"/>
                            </p:stCondLst>
                            <p:childTnLst>
                              <p:par>
                                <p:cTn id="146" presetID="10" presetClass="exit" presetSubtype="0" fill="hold" nodeType="afterEffect">
                                  <p:stCondLst>
                                    <p:cond delay="0"/>
                                  </p:stCondLst>
                                  <p:childTnLst>
                                    <p:animEffect transition="out" filter="fade">
                                      <p:cBhvr>
                                        <p:cTn id="147" dur="500"/>
                                        <p:tgtEl>
                                          <p:spTgt spid="5"/>
                                        </p:tgtEl>
                                      </p:cBhvr>
                                    </p:animEffect>
                                    <p:set>
                                      <p:cBhvr>
                                        <p:cTn id="148" dur="1" fill="hold">
                                          <p:stCondLst>
                                            <p:cond delay="499"/>
                                          </p:stCondLst>
                                        </p:cTn>
                                        <p:tgtEl>
                                          <p:spTgt spid="5"/>
                                        </p:tgtEl>
                                        <p:attrNameLst>
                                          <p:attrName>style.visibility</p:attrName>
                                        </p:attrNameLst>
                                      </p:cBhvr>
                                      <p:to>
                                        <p:strVal val="hidden"/>
                                      </p:to>
                                    </p:set>
                                  </p:childTnLst>
                                </p:cTn>
                              </p:par>
                            </p:childTnLst>
                          </p:cTn>
                        </p:par>
                        <p:par>
                          <p:cTn id="149" fill="hold">
                            <p:stCondLst>
                              <p:cond delay="16500"/>
                            </p:stCondLst>
                            <p:childTnLst>
                              <p:par>
                                <p:cTn id="150" presetID="10" presetClass="exit" presetSubtype="0" fill="hold" nodeType="afterEffect">
                                  <p:stCondLst>
                                    <p:cond delay="0"/>
                                  </p:stCondLst>
                                  <p:childTnLst>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childTnLst>
                          </p:cTn>
                        </p:par>
                        <p:par>
                          <p:cTn id="153" fill="hold">
                            <p:stCondLst>
                              <p:cond delay="17000"/>
                            </p:stCondLst>
                            <p:childTnLst>
                              <p:par>
                                <p:cTn id="154" presetID="10" presetClass="exit" presetSubtype="0" fill="hold" nodeType="afterEffect">
                                  <p:stCondLst>
                                    <p:cond delay="0"/>
                                  </p:stCondLst>
                                  <p:childTnLst>
                                    <p:animEffect transition="out" filter="fade">
                                      <p:cBhvr>
                                        <p:cTn id="155" dur="500"/>
                                        <p:tgtEl>
                                          <p:spTgt spid="7"/>
                                        </p:tgtEl>
                                      </p:cBhvr>
                                    </p:animEffect>
                                    <p:set>
                                      <p:cBhvr>
                                        <p:cTn id="156" dur="1" fill="hold">
                                          <p:stCondLst>
                                            <p:cond delay="499"/>
                                          </p:stCondLst>
                                        </p:cTn>
                                        <p:tgtEl>
                                          <p:spTgt spid="7"/>
                                        </p:tgtEl>
                                        <p:attrNameLst>
                                          <p:attrName>style.visibility</p:attrName>
                                        </p:attrNameLst>
                                      </p:cBhvr>
                                      <p:to>
                                        <p:strVal val="hidden"/>
                                      </p:to>
                                    </p:set>
                                  </p:childTnLst>
                                </p:cTn>
                              </p:par>
                            </p:childTnLst>
                          </p:cTn>
                        </p:par>
                        <p:par>
                          <p:cTn id="157" fill="hold">
                            <p:stCondLst>
                              <p:cond delay="17500"/>
                            </p:stCondLst>
                            <p:childTnLst>
                              <p:par>
                                <p:cTn id="158" presetID="10" presetClass="exit" presetSubtype="0" fill="hold" nodeType="afterEffect">
                                  <p:stCondLst>
                                    <p:cond delay="0"/>
                                  </p:stCondLst>
                                  <p:childTnLst>
                                    <p:animEffect transition="out" filter="fade">
                                      <p:cBhvr>
                                        <p:cTn id="159" dur="500"/>
                                        <p:tgtEl>
                                          <p:spTgt spid="8"/>
                                        </p:tgtEl>
                                      </p:cBhvr>
                                    </p:animEffect>
                                    <p:set>
                                      <p:cBhvr>
                                        <p:cTn id="160" dur="1" fill="hold">
                                          <p:stCondLst>
                                            <p:cond delay="499"/>
                                          </p:stCondLst>
                                        </p:cTn>
                                        <p:tgtEl>
                                          <p:spTgt spid="8"/>
                                        </p:tgtEl>
                                        <p:attrNameLst>
                                          <p:attrName>style.visibility</p:attrName>
                                        </p:attrNameLst>
                                      </p:cBhvr>
                                      <p:to>
                                        <p:strVal val="hidden"/>
                                      </p:to>
                                    </p:set>
                                  </p:childTnLst>
                                </p:cTn>
                              </p:par>
                            </p:childTnLst>
                          </p:cTn>
                        </p:par>
                        <p:par>
                          <p:cTn id="161" fill="hold">
                            <p:stCondLst>
                              <p:cond delay="18000"/>
                            </p:stCondLst>
                            <p:childTnLst>
                              <p:par>
                                <p:cTn id="162" presetID="10" presetClass="exit" presetSubtype="0" fill="hold" grpId="1" nodeType="afterEffect">
                                  <p:stCondLst>
                                    <p:cond delay="0"/>
                                  </p:stCondLst>
                                  <p:childTnLst>
                                    <p:animEffect transition="out" filter="fade">
                                      <p:cBhvr>
                                        <p:cTn id="163" dur="500"/>
                                        <p:tgtEl>
                                          <p:spTgt spid="85"/>
                                        </p:tgtEl>
                                      </p:cBhvr>
                                    </p:animEffect>
                                    <p:set>
                                      <p:cBhvr>
                                        <p:cTn id="164" dur="1" fill="hold">
                                          <p:stCondLst>
                                            <p:cond delay="499"/>
                                          </p:stCondLst>
                                        </p:cTn>
                                        <p:tgtEl>
                                          <p:spTgt spid="85"/>
                                        </p:tgtEl>
                                        <p:attrNameLst>
                                          <p:attrName>style.visibility</p:attrName>
                                        </p:attrNameLst>
                                      </p:cBhvr>
                                      <p:to>
                                        <p:strVal val="hidden"/>
                                      </p:to>
                                    </p:set>
                                  </p:childTnLst>
                                </p:cTn>
                              </p:par>
                            </p:childTnLst>
                          </p:cTn>
                        </p:par>
                        <p:par>
                          <p:cTn id="165" fill="hold">
                            <p:stCondLst>
                              <p:cond delay="18500"/>
                            </p:stCondLst>
                            <p:childTnLst>
                              <p:par>
                                <p:cTn id="166" presetID="10" presetClass="exit" presetSubtype="0" fill="hold" grpId="1" nodeType="afterEffect">
                                  <p:stCondLst>
                                    <p:cond delay="0"/>
                                  </p:stCondLst>
                                  <p:childTnLst>
                                    <p:animEffect transition="out" filter="fade">
                                      <p:cBhvr>
                                        <p:cTn id="167" dur="500"/>
                                        <p:tgtEl>
                                          <p:spTgt spid="86"/>
                                        </p:tgtEl>
                                      </p:cBhvr>
                                    </p:animEffect>
                                    <p:set>
                                      <p:cBhvr>
                                        <p:cTn id="168" dur="1" fill="hold">
                                          <p:stCondLst>
                                            <p:cond delay="499"/>
                                          </p:stCondLst>
                                        </p:cTn>
                                        <p:tgtEl>
                                          <p:spTgt spid="86"/>
                                        </p:tgtEl>
                                        <p:attrNameLst>
                                          <p:attrName>style.visibility</p:attrName>
                                        </p:attrNameLst>
                                      </p:cBhvr>
                                      <p:to>
                                        <p:strVal val="hidden"/>
                                      </p:to>
                                    </p:set>
                                  </p:childTnLst>
                                </p:cTn>
                              </p:par>
                            </p:childTnLst>
                          </p:cTn>
                        </p:par>
                        <p:par>
                          <p:cTn id="169" fill="hold">
                            <p:stCondLst>
                              <p:cond delay="19000"/>
                            </p:stCondLst>
                            <p:childTnLst>
                              <p:par>
                                <p:cTn id="170" presetID="10" presetClass="exit" presetSubtype="0" fill="hold" grpId="1" nodeType="afterEffect">
                                  <p:stCondLst>
                                    <p:cond delay="0"/>
                                  </p:stCondLst>
                                  <p:childTnLst>
                                    <p:animEffect transition="out" filter="fade">
                                      <p:cBhvr>
                                        <p:cTn id="171" dur="500"/>
                                        <p:tgtEl>
                                          <p:spTgt spid="94"/>
                                        </p:tgtEl>
                                      </p:cBhvr>
                                    </p:animEffect>
                                    <p:set>
                                      <p:cBhvr>
                                        <p:cTn id="172" dur="1" fill="hold">
                                          <p:stCondLst>
                                            <p:cond delay="499"/>
                                          </p:stCondLst>
                                        </p:cTn>
                                        <p:tgtEl>
                                          <p:spTgt spid="94"/>
                                        </p:tgtEl>
                                        <p:attrNameLst>
                                          <p:attrName>style.visibility</p:attrName>
                                        </p:attrNameLst>
                                      </p:cBhvr>
                                      <p:to>
                                        <p:strVal val="hidden"/>
                                      </p:to>
                                    </p:set>
                                  </p:childTnLst>
                                </p:cTn>
                              </p:par>
                            </p:childTnLst>
                          </p:cTn>
                        </p:par>
                        <p:par>
                          <p:cTn id="173" fill="hold">
                            <p:stCondLst>
                              <p:cond delay="19500"/>
                            </p:stCondLst>
                            <p:childTnLst>
                              <p:par>
                                <p:cTn id="174" presetID="10" presetClass="exit" presetSubtype="0" fill="hold" grpId="1" nodeType="afterEffect">
                                  <p:stCondLst>
                                    <p:cond delay="0"/>
                                  </p:stCondLst>
                                  <p:childTnLst>
                                    <p:animEffect transition="out" filter="fade">
                                      <p:cBhvr>
                                        <p:cTn id="175" dur="500"/>
                                        <p:tgtEl>
                                          <p:spTgt spid="95"/>
                                        </p:tgtEl>
                                      </p:cBhvr>
                                    </p:animEffect>
                                    <p:set>
                                      <p:cBhvr>
                                        <p:cTn id="176" dur="1" fill="hold">
                                          <p:stCondLst>
                                            <p:cond delay="499"/>
                                          </p:stCondLst>
                                        </p:cTn>
                                        <p:tgtEl>
                                          <p:spTgt spid="95"/>
                                        </p:tgtEl>
                                        <p:attrNameLst>
                                          <p:attrName>style.visibility</p:attrName>
                                        </p:attrNameLst>
                                      </p:cBhvr>
                                      <p:to>
                                        <p:strVal val="hidden"/>
                                      </p:to>
                                    </p:set>
                                  </p:childTnLst>
                                </p:cTn>
                              </p:par>
                            </p:childTnLst>
                          </p:cTn>
                        </p:par>
                        <p:par>
                          <p:cTn id="177" fill="hold">
                            <p:stCondLst>
                              <p:cond delay="20000"/>
                            </p:stCondLst>
                            <p:childTnLst>
                              <p:par>
                                <p:cTn id="178" presetID="10" presetClass="exit" presetSubtype="0" fill="hold" grpId="1" nodeType="afterEffect">
                                  <p:stCondLst>
                                    <p:cond delay="0"/>
                                  </p:stCondLst>
                                  <p:childTnLst>
                                    <p:animEffect transition="out" filter="fade">
                                      <p:cBhvr>
                                        <p:cTn id="179" dur="500"/>
                                        <p:tgtEl>
                                          <p:spTgt spid="96"/>
                                        </p:tgtEl>
                                      </p:cBhvr>
                                    </p:animEffect>
                                    <p:set>
                                      <p:cBhvr>
                                        <p:cTn id="180" dur="1" fill="hold">
                                          <p:stCondLst>
                                            <p:cond delay="499"/>
                                          </p:stCondLst>
                                        </p:cTn>
                                        <p:tgtEl>
                                          <p:spTgt spid="96"/>
                                        </p:tgtEl>
                                        <p:attrNameLst>
                                          <p:attrName>style.visibility</p:attrName>
                                        </p:attrNameLst>
                                      </p:cBhvr>
                                      <p:to>
                                        <p:strVal val="hidden"/>
                                      </p:to>
                                    </p:set>
                                  </p:childTnLst>
                                </p:cTn>
                              </p:par>
                            </p:childTnLst>
                          </p:cTn>
                        </p:par>
                        <p:par>
                          <p:cTn id="181" fill="hold">
                            <p:stCondLst>
                              <p:cond delay="20500"/>
                            </p:stCondLst>
                            <p:childTnLst>
                              <p:par>
                                <p:cTn id="182" presetID="10" presetClass="exit" presetSubtype="0" fill="hold" grpId="1" nodeType="afterEffect">
                                  <p:stCondLst>
                                    <p:cond delay="0"/>
                                  </p:stCondLst>
                                  <p:childTnLst>
                                    <p:animEffect transition="out" filter="fade">
                                      <p:cBhvr>
                                        <p:cTn id="183" dur="500"/>
                                        <p:tgtEl>
                                          <p:spTgt spid="98"/>
                                        </p:tgtEl>
                                      </p:cBhvr>
                                    </p:animEffect>
                                    <p:set>
                                      <p:cBhvr>
                                        <p:cTn id="184" dur="1" fill="hold">
                                          <p:stCondLst>
                                            <p:cond delay="499"/>
                                          </p:stCondLst>
                                        </p:cTn>
                                        <p:tgtEl>
                                          <p:spTgt spid="98"/>
                                        </p:tgtEl>
                                        <p:attrNameLst>
                                          <p:attrName>style.visibility</p:attrName>
                                        </p:attrNameLst>
                                      </p:cBhvr>
                                      <p:to>
                                        <p:strVal val="hidden"/>
                                      </p:to>
                                    </p:set>
                                  </p:childTnLst>
                                </p:cTn>
                              </p:par>
                            </p:childTnLst>
                          </p:cTn>
                        </p:par>
                        <p:par>
                          <p:cTn id="185" fill="hold">
                            <p:stCondLst>
                              <p:cond delay="21000"/>
                            </p:stCondLst>
                            <p:childTnLst>
                              <p:par>
                                <p:cTn id="186" presetID="10" presetClass="exit" presetSubtype="0" fill="hold" nodeType="afterEffect">
                                  <p:stCondLst>
                                    <p:cond delay="0"/>
                                  </p:stCondLst>
                                  <p:childTnLst>
                                    <p:animEffect transition="out" filter="fade">
                                      <p:cBhvr>
                                        <p:cTn id="187" dur="500"/>
                                        <p:tgtEl>
                                          <p:spTgt spid="1027"/>
                                        </p:tgtEl>
                                      </p:cBhvr>
                                    </p:animEffect>
                                    <p:set>
                                      <p:cBhvr>
                                        <p:cTn id="188" dur="1" fill="hold">
                                          <p:stCondLst>
                                            <p:cond delay="499"/>
                                          </p:stCondLst>
                                        </p:cTn>
                                        <p:tgtEl>
                                          <p:spTgt spid="1027"/>
                                        </p:tgtEl>
                                        <p:attrNameLst>
                                          <p:attrName>style.visibility</p:attrName>
                                        </p:attrNameLst>
                                      </p:cBhvr>
                                      <p:to>
                                        <p:strVal val="hidden"/>
                                      </p:to>
                                    </p:set>
                                  </p:childTnLst>
                                </p:cTn>
                              </p:par>
                            </p:childTnLst>
                          </p:cTn>
                        </p:par>
                        <p:par>
                          <p:cTn id="189" fill="hold">
                            <p:stCondLst>
                              <p:cond delay="21500"/>
                            </p:stCondLst>
                            <p:childTnLst>
                              <p:par>
                                <p:cTn id="190" presetID="10" presetClass="exit" presetSubtype="0" fill="hold" nodeType="afterEffect">
                                  <p:stCondLst>
                                    <p:cond delay="0"/>
                                  </p:stCondLst>
                                  <p:childTnLst>
                                    <p:animEffect transition="out" filter="fade">
                                      <p:cBhvr>
                                        <p:cTn id="191" dur="500"/>
                                        <p:tgtEl>
                                          <p:spTgt spid="1028"/>
                                        </p:tgtEl>
                                      </p:cBhvr>
                                    </p:animEffect>
                                    <p:set>
                                      <p:cBhvr>
                                        <p:cTn id="192" dur="1" fill="hold">
                                          <p:stCondLst>
                                            <p:cond delay="499"/>
                                          </p:stCondLst>
                                        </p:cTn>
                                        <p:tgtEl>
                                          <p:spTgt spid="1028"/>
                                        </p:tgtEl>
                                        <p:attrNameLst>
                                          <p:attrName>style.visibility</p:attrName>
                                        </p:attrNameLst>
                                      </p:cBhvr>
                                      <p:to>
                                        <p:strVal val="hidden"/>
                                      </p:to>
                                    </p:set>
                                  </p:childTnLst>
                                </p:cTn>
                              </p:par>
                            </p:childTnLst>
                          </p:cTn>
                        </p:par>
                        <p:par>
                          <p:cTn id="193" fill="hold">
                            <p:stCondLst>
                              <p:cond delay="22000"/>
                            </p:stCondLst>
                            <p:childTnLst>
                              <p:par>
                                <p:cTn id="194" presetID="10" presetClass="exit" presetSubtype="0" fill="hold" nodeType="afterEffect">
                                  <p:stCondLst>
                                    <p:cond delay="0"/>
                                  </p:stCondLst>
                                  <p:childTnLst>
                                    <p:animEffect transition="out" filter="fade">
                                      <p:cBhvr>
                                        <p:cTn id="195" dur="500"/>
                                        <p:tgtEl>
                                          <p:spTgt spid="1029"/>
                                        </p:tgtEl>
                                      </p:cBhvr>
                                    </p:animEffect>
                                    <p:set>
                                      <p:cBhvr>
                                        <p:cTn id="196" dur="1" fill="hold">
                                          <p:stCondLst>
                                            <p:cond delay="499"/>
                                          </p:stCondLst>
                                        </p:cTn>
                                        <p:tgtEl>
                                          <p:spTgt spid="1029"/>
                                        </p:tgtEl>
                                        <p:attrNameLst>
                                          <p:attrName>style.visibility</p:attrName>
                                        </p:attrNameLst>
                                      </p:cBhvr>
                                      <p:to>
                                        <p:strVal val="hidden"/>
                                      </p:to>
                                    </p:set>
                                  </p:childTnLst>
                                </p:cTn>
                              </p:par>
                            </p:childTnLst>
                          </p:cTn>
                        </p:par>
                        <p:par>
                          <p:cTn id="197" fill="hold">
                            <p:stCondLst>
                              <p:cond delay="22500"/>
                            </p:stCondLst>
                            <p:childTnLst>
                              <p:par>
                                <p:cTn id="198" presetID="10" presetClass="exit" presetSubtype="0" fill="hold" nodeType="afterEffect">
                                  <p:stCondLst>
                                    <p:cond delay="0"/>
                                  </p:stCondLst>
                                  <p:childTnLst>
                                    <p:animEffect transition="out" filter="fade">
                                      <p:cBhvr>
                                        <p:cTn id="199" dur="500"/>
                                        <p:tgtEl>
                                          <p:spTgt spid="1030"/>
                                        </p:tgtEl>
                                      </p:cBhvr>
                                    </p:animEffect>
                                    <p:set>
                                      <p:cBhvr>
                                        <p:cTn id="200" dur="1" fill="hold">
                                          <p:stCondLst>
                                            <p:cond delay="499"/>
                                          </p:stCondLst>
                                        </p:cTn>
                                        <p:tgtEl>
                                          <p:spTgt spid="1030"/>
                                        </p:tgtEl>
                                        <p:attrNameLst>
                                          <p:attrName>style.visibility</p:attrName>
                                        </p:attrNameLst>
                                      </p:cBhvr>
                                      <p:to>
                                        <p:strVal val="hidden"/>
                                      </p:to>
                                    </p:set>
                                  </p:childTnLst>
                                </p:cTn>
                              </p:par>
                            </p:childTnLst>
                          </p:cTn>
                        </p:par>
                        <p:par>
                          <p:cTn id="201" fill="hold">
                            <p:stCondLst>
                              <p:cond delay="23000"/>
                            </p:stCondLst>
                            <p:childTnLst>
                              <p:par>
                                <p:cTn id="202" presetID="10" presetClass="exit" presetSubtype="0" fill="hold" nodeType="afterEffect">
                                  <p:stCondLst>
                                    <p:cond delay="0"/>
                                  </p:stCondLst>
                                  <p:childTnLst>
                                    <p:animEffect transition="out" filter="fade">
                                      <p:cBhvr>
                                        <p:cTn id="203" dur="500"/>
                                        <p:tgtEl>
                                          <p:spTgt spid="1026"/>
                                        </p:tgtEl>
                                      </p:cBhvr>
                                    </p:animEffect>
                                    <p:set>
                                      <p:cBhvr>
                                        <p:cTn id="204" dur="1" fill="hold">
                                          <p:stCondLst>
                                            <p:cond delay="499"/>
                                          </p:stCondLst>
                                        </p:cTn>
                                        <p:tgtEl>
                                          <p:spTgt spid="1026"/>
                                        </p:tgtEl>
                                        <p:attrNameLst>
                                          <p:attrName>style.visibility</p:attrName>
                                        </p:attrNameLst>
                                      </p:cBhvr>
                                      <p:to>
                                        <p:strVal val="hidden"/>
                                      </p:to>
                                    </p:set>
                                  </p:childTnLst>
                                </p:cTn>
                              </p:par>
                            </p:childTnLst>
                          </p:cTn>
                        </p:par>
                        <p:par>
                          <p:cTn id="205" fill="hold">
                            <p:stCondLst>
                              <p:cond delay="23500"/>
                            </p:stCondLst>
                            <p:childTnLst>
                              <p:par>
                                <p:cTn id="206" presetID="10" presetClass="exit" presetSubtype="0" fill="hold" grpId="1" nodeType="afterEffect">
                                  <p:stCondLst>
                                    <p:cond delay="0"/>
                                  </p:stCondLst>
                                  <p:childTnLst>
                                    <p:animEffect transition="out" filter="fade">
                                      <p:cBhvr>
                                        <p:cTn id="207" dur="500"/>
                                        <p:tgtEl>
                                          <p:spTgt spid="42"/>
                                        </p:tgtEl>
                                      </p:cBhvr>
                                    </p:animEffect>
                                    <p:set>
                                      <p:cBhvr>
                                        <p:cTn id="208" dur="1" fill="hold">
                                          <p:stCondLst>
                                            <p:cond delay="499"/>
                                          </p:stCondLst>
                                        </p:cTn>
                                        <p:tgtEl>
                                          <p:spTgt spid="42"/>
                                        </p:tgtEl>
                                        <p:attrNameLst>
                                          <p:attrName>style.visibility</p:attrName>
                                        </p:attrNameLst>
                                      </p:cBhvr>
                                      <p:to>
                                        <p:strVal val="hidden"/>
                                      </p:to>
                                    </p:set>
                                  </p:childTnLst>
                                </p:cTn>
                              </p:par>
                            </p:childTnLst>
                          </p:cTn>
                        </p:par>
                        <p:par>
                          <p:cTn id="209" fill="hold">
                            <p:stCondLst>
                              <p:cond delay="24000"/>
                            </p:stCondLst>
                            <p:childTnLst>
                              <p:par>
                                <p:cTn id="210" presetID="10" presetClass="exit" presetSubtype="0" fill="hold" grpId="1" nodeType="afterEffect">
                                  <p:stCondLst>
                                    <p:cond delay="0"/>
                                  </p:stCondLst>
                                  <p:childTnLst>
                                    <p:animEffect transition="out" filter="fade">
                                      <p:cBhvr>
                                        <p:cTn id="211" dur="500"/>
                                        <p:tgtEl>
                                          <p:spTgt spid="43"/>
                                        </p:tgtEl>
                                      </p:cBhvr>
                                    </p:animEffect>
                                    <p:set>
                                      <p:cBhvr>
                                        <p:cTn id="212" dur="1" fill="hold">
                                          <p:stCondLst>
                                            <p:cond delay="499"/>
                                          </p:stCondLst>
                                        </p:cTn>
                                        <p:tgtEl>
                                          <p:spTgt spid="43"/>
                                        </p:tgtEl>
                                        <p:attrNameLst>
                                          <p:attrName>style.visibility</p:attrName>
                                        </p:attrNameLst>
                                      </p:cBhvr>
                                      <p:to>
                                        <p:strVal val="hidden"/>
                                      </p:to>
                                    </p:set>
                                  </p:childTnLst>
                                </p:cTn>
                              </p:par>
                            </p:childTnLst>
                          </p:cTn>
                        </p:par>
                        <p:par>
                          <p:cTn id="213" fill="hold">
                            <p:stCondLst>
                              <p:cond delay="24500"/>
                            </p:stCondLst>
                            <p:childTnLst>
                              <p:par>
                                <p:cTn id="214" presetID="10" presetClass="exit" presetSubtype="0" fill="hold" grpId="1" nodeType="afterEffect">
                                  <p:stCondLst>
                                    <p:cond delay="0"/>
                                  </p:stCondLst>
                                  <p:childTnLst>
                                    <p:animEffect transition="out" filter="fade">
                                      <p:cBhvr>
                                        <p:cTn id="215" dur="500"/>
                                        <p:tgtEl>
                                          <p:spTgt spid="44"/>
                                        </p:tgtEl>
                                      </p:cBhvr>
                                    </p:animEffect>
                                    <p:set>
                                      <p:cBhvr>
                                        <p:cTn id="216" dur="1" fill="hold">
                                          <p:stCondLst>
                                            <p:cond delay="499"/>
                                          </p:stCondLst>
                                        </p:cTn>
                                        <p:tgtEl>
                                          <p:spTgt spid="44"/>
                                        </p:tgtEl>
                                        <p:attrNameLst>
                                          <p:attrName>style.visibility</p:attrName>
                                        </p:attrNameLst>
                                      </p:cBhvr>
                                      <p:to>
                                        <p:strVal val="hidden"/>
                                      </p:to>
                                    </p:set>
                                  </p:childTnLst>
                                </p:cTn>
                              </p:par>
                            </p:childTnLst>
                          </p:cTn>
                        </p:par>
                        <p:par>
                          <p:cTn id="217" fill="hold">
                            <p:stCondLst>
                              <p:cond delay="25000"/>
                            </p:stCondLst>
                            <p:childTnLst>
                              <p:par>
                                <p:cTn id="218" presetID="10" presetClass="exit" presetSubtype="0" fill="hold" grpId="1" nodeType="afterEffect">
                                  <p:stCondLst>
                                    <p:cond delay="0"/>
                                  </p:stCondLst>
                                  <p:childTnLst>
                                    <p:animEffect transition="out" filter="fade">
                                      <p:cBhvr>
                                        <p:cTn id="219" dur="500"/>
                                        <p:tgtEl>
                                          <p:spTgt spid="45"/>
                                        </p:tgtEl>
                                      </p:cBhvr>
                                    </p:animEffect>
                                    <p:set>
                                      <p:cBhvr>
                                        <p:cTn id="220" dur="1" fill="hold">
                                          <p:stCondLst>
                                            <p:cond delay="499"/>
                                          </p:stCondLst>
                                        </p:cTn>
                                        <p:tgtEl>
                                          <p:spTgt spid="45"/>
                                        </p:tgtEl>
                                        <p:attrNameLst>
                                          <p:attrName>style.visibility</p:attrName>
                                        </p:attrNameLst>
                                      </p:cBhvr>
                                      <p:to>
                                        <p:strVal val="hidden"/>
                                      </p:to>
                                    </p:set>
                                  </p:childTnLst>
                                </p:cTn>
                              </p:par>
                            </p:childTnLst>
                          </p:cTn>
                        </p:par>
                        <p:par>
                          <p:cTn id="221" fill="hold">
                            <p:stCondLst>
                              <p:cond delay="25500"/>
                            </p:stCondLst>
                            <p:childTnLst>
                              <p:par>
                                <p:cTn id="222" presetID="9" presetClass="entr" presetSubtype="0" fill="hold" nodeType="afterEffect">
                                  <p:stCondLst>
                                    <p:cond delay="0"/>
                                  </p:stCondLst>
                                  <p:childTnLst>
                                    <p:set>
                                      <p:cBhvr>
                                        <p:cTn id="223" dur="1" fill="hold">
                                          <p:stCondLst>
                                            <p:cond delay="0"/>
                                          </p:stCondLst>
                                        </p:cTn>
                                        <p:tgtEl>
                                          <p:spTgt spid="2"/>
                                        </p:tgtEl>
                                        <p:attrNameLst>
                                          <p:attrName>style.visibility</p:attrName>
                                        </p:attrNameLst>
                                      </p:cBhvr>
                                      <p:to>
                                        <p:strVal val="visible"/>
                                      </p:to>
                                    </p:set>
                                    <p:animEffect transition="in" filter="dissolve">
                                      <p:cBhvr>
                                        <p:cTn id="2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66" grpId="0" animBg="1"/>
      <p:bldP spid="66" grpId="1" animBg="1"/>
      <p:bldP spid="67" grpId="0" animBg="1"/>
      <p:bldP spid="67" grpId="1" animBg="1"/>
      <p:bldP spid="68" grpId="0" animBg="1"/>
      <p:bldP spid="68" grpId="1" animBg="1"/>
      <p:bldP spid="69" grpId="0" animBg="1"/>
      <p:bldP spid="69" grpId="1" animBg="1"/>
      <p:bldP spid="85" grpId="0"/>
      <p:bldP spid="85" grpId="1"/>
      <p:bldP spid="86" grpId="0"/>
      <p:bldP spid="86" grpId="1"/>
      <p:bldP spid="94" grpId="0"/>
      <p:bldP spid="94" grpId="1"/>
      <p:bldP spid="95" grpId="0"/>
      <p:bldP spid="95" grpId="1"/>
      <p:bldP spid="96" grpId="0"/>
      <p:bldP spid="96" grpId="1"/>
      <p:bldP spid="98" grpId="0"/>
      <p:bldP spid="98" grpId="1"/>
      <p:bldP spid="42" grpId="0" animBg="1"/>
      <p:bldP spid="42" grpId="1" animBg="1"/>
      <p:bldP spid="43" grpId="0"/>
      <p:bldP spid="43" grpId="1"/>
      <p:bldP spid="44" grpId="0"/>
      <p:bldP spid="44" grpId="1"/>
      <p:bldP spid="45" grpId="0" animBg="1"/>
      <p:bldP spid="4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Users\Administrator\Desktop\6654632_171707699139_2.jpg"/>
          <p:cNvPicPr>
            <a:picLocks noChangeAspect="1" noChangeArrowheads="1"/>
          </p:cNvPicPr>
          <p:nvPr/>
        </p:nvPicPr>
        <p:blipFill>
          <a:blip r:embed="rId2"/>
          <a:srcRect/>
          <a:stretch>
            <a:fillRect/>
          </a:stretch>
        </p:blipFill>
        <p:spPr bwMode="auto">
          <a:xfrm>
            <a:off x="8469312" y="5929330"/>
            <a:ext cx="674688" cy="742950"/>
          </a:xfrm>
          <a:prstGeom prst="rect">
            <a:avLst/>
          </a:prstGeom>
          <a:noFill/>
          <a:ln w="9525">
            <a:noFill/>
            <a:miter lim="800000"/>
            <a:headEnd/>
            <a:tailEnd/>
          </a:ln>
        </p:spPr>
      </p:pic>
      <p:sp>
        <p:nvSpPr>
          <p:cNvPr id="18" name="矩形 17"/>
          <p:cNvSpPr/>
          <p:nvPr/>
        </p:nvSpPr>
        <p:spPr>
          <a:xfrm>
            <a:off x="0" y="1000108"/>
            <a:ext cx="8929718" cy="1107996"/>
          </a:xfrm>
          <a:prstGeom prst="rect">
            <a:avLst/>
          </a:prstGeom>
        </p:spPr>
        <p:txBody>
          <a:bodyPr wrap="square">
            <a:spAutoFit/>
          </a:bodyPr>
          <a:lstStyle/>
          <a:p>
            <a:pPr algn="ctr"/>
            <a:r>
              <a:rPr lang="zh-CN" altLang="en-US" sz="2400" b="1" dirty="0" smtClean="0">
                <a:latin typeface="方正小标宋简体" pitchFamily="65" charset="-122"/>
                <a:ea typeface="方正小标宋简体" pitchFamily="65" charset="-122"/>
              </a:rPr>
              <a:t>成果十二    建立</a:t>
            </a:r>
            <a:r>
              <a:rPr lang="zh-CN" altLang="zh-CN" sz="2400" b="1" dirty="0" smtClean="0">
                <a:latin typeface="方正小标宋简体" pitchFamily="65" charset="-122"/>
                <a:ea typeface="方正小标宋简体" pitchFamily="65" charset="-122"/>
              </a:rPr>
              <a:t>“智能云平台”</a:t>
            </a:r>
            <a:r>
              <a:rPr lang="en-US" altLang="zh-CN" sz="2400" b="1" dirty="0" smtClean="0">
                <a:latin typeface="方正小标宋简体" pitchFamily="65" charset="-122"/>
                <a:ea typeface="方正小标宋简体" pitchFamily="65" charset="-122"/>
              </a:rPr>
              <a:t>  </a:t>
            </a:r>
            <a:r>
              <a:rPr lang="zh-CN" altLang="zh-CN" sz="2400" b="1" dirty="0" smtClean="0">
                <a:latin typeface="方正小标宋简体" pitchFamily="65" charset="-122"/>
                <a:ea typeface="方正小标宋简体" pitchFamily="65" charset="-122"/>
              </a:rPr>
              <a:t>深化</a:t>
            </a:r>
            <a:r>
              <a:rPr lang="zh-CN" altLang="en-US" sz="2400" b="1" dirty="0" smtClean="0">
                <a:latin typeface="方正小标宋简体" pitchFamily="65" charset="-122"/>
                <a:ea typeface="方正小标宋简体" pitchFamily="65" charset="-122"/>
              </a:rPr>
              <a:t>刑</a:t>
            </a:r>
            <a:r>
              <a:rPr lang="zh-CN" altLang="zh-CN" sz="2400" b="1" dirty="0" smtClean="0">
                <a:latin typeface="方正小标宋简体" pitchFamily="65" charset="-122"/>
                <a:ea typeface="方正小标宋简体" pitchFamily="65" charset="-122"/>
              </a:rPr>
              <a:t>释人员的安置帮教工作</a:t>
            </a:r>
            <a:endParaRPr lang="en-US" altLang="zh-CN" sz="2400" b="1" dirty="0" smtClean="0">
              <a:latin typeface="方正小标宋简体" pitchFamily="65" charset="-122"/>
              <a:ea typeface="方正小标宋简体" pitchFamily="65" charset="-122"/>
            </a:endParaRPr>
          </a:p>
          <a:p>
            <a:pPr algn="ctr"/>
            <a:r>
              <a:rPr lang="zh-CN" altLang="en-US" sz="2400" b="1" dirty="0" smtClean="0">
                <a:latin typeface="楷体_GB2312" pitchFamily="49" charset="-122"/>
                <a:ea typeface="楷体_GB2312" pitchFamily="49" charset="-122"/>
              </a:rPr>
              <a:t>                   无锡监狱   杨至一</a:t>
            </a:r>
            <a:r>
              <a:rPr lang="en-US" altLang="zh-CN" sz="2400" b="1" dirty="0" smtClean="0">
                <a:latin typeface="楷体_GB2312" pitchFamily="49" charset="-122"/>
                <a:ea typeface="楷体_GB2312" pitchFamily="49" charset="-122"/>
              </a:rPr>
              <a:t>     </a:t>
            </a:r>
          </a:p>
          <a:p>
            <a:pPr algn="ctr"/>
            <a:endParaRPr lang="zh-CN" altLang="en-US" dirty="0">
              <a:latin typeface="楷体_GB2312" pitchFamily="49" charset="-122"/>
              <a:ea typeface="楷体_GB2312" pitchFamily="49" charset="-122"/>
            </a:endParaRPr>
          </a:p>
        </p:txBody>
      </p:sp>
      <p:pic>
        <p:nvPicPr>
          <p:cNvPr id="17"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857232"/>
          </a:xfrm>
          <a:prstGeom prst="rect">
            <a:avLst/>
          </a:prstGeom>
          <a:noFill/>
        </p:spPr>
      </p:pic>
      <p:grpSp>
        <p:nvGrpSpPr>
          <p:cNvPr id="23" name="组合 22"/>
          <p:cNvGrpSpPr/>
          <p:nvPr/>
        </p:nvGrpSpPr>
        <p:grpSpPr>
          <a:xfrm>
            <a:off x="857250" y="1643049"/>
            <a:ext cx="7286649" cy="5345145"/>
            <a:chOff x="857250" y="500063"/>
            <a:chExt cx="7358063" cy="6488132"/>
          </a:xfrm>
        </p:grpSpPr>
        <p:sp>
          <p:nvSpPr>
            <p:cNvPr id="24" name="圆角矩形 23"/>
            <p:cNvSpPr/>
            <p:nvPr/>
          </p:nvSpPr>
          <p:spPr>
            <a:xfrm>
              <a:off x="857250" y="500063"/>
              <a:ext cx="3248994" cy="571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zh-CN" sz="2800" dirty="0"/>
                <a:t>创意</a:t>
              </a:r>
              <a:r>
                <a:rPr lang="zh-CN" altLang="en-US" sz="2800" dirty="0"/>
                <a:t>金点子</a:t>
              </a:r>
              <a:endParaRPr lang="zh-CN" altLang="zh-CN" sz="2800" dirty="0"/>
            </a:p>
          </p:txBody>
        </p:sp>
        <p:sp>
          <p:nvSpPr>
            <p:cNvPr id="25" name="TextBox 24"/>
            <p:cNvSpPr txBox="1"/>
            <p:nvPr/>
          </p:nvSpPr>
          <p:spPr>
            <a:xfrm>
              <a:off x="1143000" y="1482725"/>
              <a:ext cx="7000875" cy="874713"/>
            </a:xfrm>
            <a:prstGeom prst="rect">
              <a:avLst/>
            </a:prstGeom>
            <a:noFill/>
          </p:spPr>
          <p:txBody>
            <a:bodyPr>
              <a:spAutoFit/>
            </a:bodyPr>
            <a:lstStyle/>
            <a:p>
              <a:pPr>
                <a:lnSpc>
                  <a:spcPct val="150000"/>
                </a:lnSpc>
                <a:defRPr/>
              </a:pPr>
              <a:r>
                <a:rPr lang="en-US" altLang="zh-CN" dirty="0"/>
                <a:t>       </a:t>
              </a:r>
              <a:r>
                <a:rPr lang="zh-CN" altLang="zh-CN" dirty="0">
                  <a:latin typeface="+mn-ea"/>
                  <a:ea typeface="+mn-ea"/>
                </a:rPr>
                <a:t>建立“智能云平台”控制中心为每一位邢释人员建立一个独立的释后跟踪档案进行切实有效的社会对接与安置帮教。</a:t>
              </a:r>
              <a:endParaRPr lang="zh-CN" altLang="en-US" dirty="0">
                <a:latin typeface="+mn-ea"/>
                <a:ea typeface="+mn-ea"/>
              </a:endParaRPr>
            </a:p>
          </p:txBody>
        </p:sp>
        <p:sp>
          <p:nvSpPr>
            <p:cNvPr id="26" name="圆角矩形 25"/>
            <p:cNvSpPr/>
            <p:nvPr/>
          </p:nvSpPr>
          <p:spPr>
            <a:xfrm>
              <a:off x="952774" y="3014772"/>
              <a:ext cx="3559795" cy="571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800" dirty="0"/>
                <a:t>  </a:t>
              </a:r>
              <a:r>
                <a:rPr lang="zh-CN" altLang="zh-CN" sz="2800" dirty="0"/>
                <a:t>创意</a:t>
              </a:r>
              <a:r>
                <a:rPr lang="zh-CN" altLang="en-US" sz="2800" dirty="0"/>
                <a:t>设想</a:t>
              </a:r>
              <a:endParaRPr lang="zh-CN" altLang="zh-CN" sz="2800" dirty="0"/>
            </a:p>
          </p:txBody>
        </p:sp>
        <p:sp>
          <p:nvSpPr>
            <p:cNvPr id="27" name="TextBox 26"/>
            <p:cNvSpPr txBox="1"/>
            <p:nvPr/>
          </p:nvSpPr>
          <p:spPr>
            <a:xfrm>
              <a:off x="1214438" y="3571875"/>
              <a:ext cx="7000875" cy="3416320"/>
            </a:xfrm>
            <a:prstGeom prst="rect">
              <a:avLst/>
            </a:prstGeom>
            <a:noFill/>
          </p:spPr>
          <p:txBody>
            <a:bodyPr wrap="square">
              <a:spAutoFit/>
            </a:bodyPr>
            <a:lstStyle/>
            <a:p>
              <a:pPr>
                <a:lnSpc>
                  <a:spcPct val="150000"/>
                </a:lnSpc>
                <a:defRPr/>
              </a:pPr>
              <a:r>
                <a:rPr lang="en-US" altLang="zh-CN" dirty="0">
                  <a:latin typeface="+mn-ea"/>
                  <a:ea typeface="+mn-ea"/>
                </a:rPr>
                <a:t>    </a:t>
              </a:r>
              <a:r>
                <a:rPr lang="zh-CN" altLang="zh-CN" dirty="0">
                  <a:latin typeface="+mn-ea"/>
                  <a:ea typeface="+mn-ea"/>
                </a:rPr>
                <a:t>通过“智能云平台”的建立达到实时的管理与跟踪，切实发挥政府在社会帮扶工作方面的主用。在智能云平台的后台监控数据中可看到每一个邢释人员的近况。其中包括人员的管理衔接、就业安置、重点跟踪、解贫脱困、心理疏导等进展情况，从而尽早发现邢释人员的客观诉求，降低重新犯罪的可能性并加以干预，以期防患于未然。</a:t>
              </a:r>
              <a:r>
                <a:rPr lang="en-US" altLang="zh-CN" dirty="0">
                  <a:latin typeface="+mn-ea"/>
                  <a:ea typeface="+mn-ea"/>
                </a:rPr>
                <a:t>  </a:t>
              </a:r>
              <a:endParaRPr lang="zh-CN" altLang="zh-CN" dirty="0">
                <a:latin typeface="+mn-ea"/>
                <a:ea typeface="+mn-ea"/>
              </a:endParaRPr>
            </a:p>
            <a:p>
              <a:pPr>
                <a:lnSpc>
                  <a:spcPct val="150000"/>
                </a:lnSpc>
                <a:defRPr/>
              </a:pPr>
              <a:r>
                <a:rPr lang="en-US" altLang="zh-CN" dirty="0"/>
                <a:t> </a:t>
              </a:r>
              <a:endParaRPr lang="zh-CN" altLang="zh-CN" dirty="0"/>
            </a:p>
            <a:p>
              <a:pPr>
                <a:lnSpc>
                  <a:spcPct val="150000"/>
                </a:lnSpc>
                <a:defRPr/>
              </a:pPr>
              <a:endParaRPr lang="zh-CN" altLang="en-US" dirty="0">
                <a:latin typeface="+mn-ea"/>
                <a:ea typeface="+mn-ea"/>
              </a:endParaRPr>
            </a:p>
          </p:txBody>
        </p:sp>
      </p:grpSp>
      <p:grpSp>
        <p:nvGrpSpPr>
          <p:cNvPr id="28" name="组合 27"/>
          <p:cNvGrpSpPr/>
          <p:nvPr/>
        </p:nvGrpSpPr>
        <p:grpSpPr>
          <a:xfrm>
            <a:off x="642910" y="1571612"/>
            <a:ext cx="7358085" cy="4806962"/>
            <a:chOff x="642910" y="1571612"/>
            <a:chExt cx="7358085" cy="4806962"/>
          </a:xfrm>
        </p:grpSpPr>
        <p:sp>
          <p:nvSpPr>
            <p:cNvPr id="4" name="圆角矩形 3"/>
            <p:cNvSpPr/>
            <p:nvPr/>
          </p:nvSpPr>
          <p:spPr>
            <a:xfrm>
              <a:off x="642910" y="1571612"/>
              <a:ext cx="2071688" cy="571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zh-CN" sz="2800" dirty="0"/>
                <a:t>创意</a:t>
              </a:r>
              <a:r>
                <a:rPr lang="zh-CN" altLang="en-US" sz="2800" dirty="0"/>
                <a:t>示意图</a:t>
              </a:r>
              <a:endParaRPr lang="zh-CN" altLang="zh-CN" sz="2800" dirty="0"/>
            </a:p>
          </p:txBody>
        </p:sp>
        <p:grpSp>
          <p:nvGrpSpPr>
            <p:cNvPr id="2" name="组合 41"/>
            <p:cNvGrpSpPr>
              <a:grpSpLocks/>
            </p:cNvGrpSpPr>
            <p:nvPr/>
          </p:nvGrpSpPr>
          <p:grpSpPr bwMode="auto">
            <a:xfrm>
              <a:off x="928662" y="2000240"/>
              <a:ext cx="7072333" cy="4378334"/>
              <a:chOff x="8126" y="11160"/>
              <a:chExt cx="7614" cy="5337"/>
            </a:xfrm>
          </p:grpSpPr>
          <p:sp>
            <p:nvSpPr>
              <p:cNvPr id="34819" name="流程图: 可选过程 8"/>
              <p:cNvSpPr>
                <a:spLocks noChangeArrowheads="1"/>
              </p:cNvSpPr>
              <p:nvPr/>
            </p:nvSpPr>
            <p:spPr bwMode="auto">
              <a:xfrm>
                <a:off x="13686" y="13736"/>
                <a:ext cx="1724" cy="2741"/>
              </a:xfrm>
              <a:prstGeom prst="flowChartAlternateProcess">
                <a:avLst/>
              </a:prstGeom>
              <a:solidFill>
                <a:srgbClr val="5B9BD5"/>
              </a:solidFill>
              <a:ln w="12700">
                <a:solidFill>
                  <a:srgbClr val="41719C"/>
                </a:solidFill>
                <a:miter lim="800000"/>
                <a:headEnd/>
                <a:tailEnd/>
              </a:ln>
              <a:effectLst/>
            </p:spPr>
            <p:txBody>
              <a:bodyPr anchor="ctr"/>
              <a:lstStyle/>
              <a:p>
                <a:pPr algn="ctr">
                  <a:defRPr/>
                </a:pPr>
                <a:r>
                  <a:rPr lang="zh-CN" altLang="en-US" b="1" dirty="0">
                    <a:latin typeface="+mn-ea"/>
                    <a:ea typeface="+mn-ea"/>
                  </a:rPr>
                  <a:t>就业安置</a:t>
                </a:r>
              </a:p>
              <a:p>
                <a:pPr algn="ctr">
                  <a:defRPr/>
                </a:pPr>
                <a:endParaRPr lang="zh-CN" altLang="en-US" b="1" dirty="0">
                  <a:latin typeface="+mn-ea"/>
                  <a:ea typeface="+mn-ea"/>
                </a:endParaRPr>
              </a:p>
              <a:p>
                <a:pPr algn="ctr">
                  <a:defRPr/>
                </a:pPr>
                <a:r>
                  <a:rPr lang="zh-CN" altLang="en-US" b="1" dirty="0">
                    <a:latin typeface="+mn-ea"/>
                    <a:ea typeface="+mn-ea"/>
                  </a:rPr>
                  <a:t>解贫脱困</a:t>
                </a:r>
              </a:p>
              <a:p>
                <a:pPr algn="ctr">
                  <a:defRPr/>
                </a:pPr>
                <a:endParaRPr lang="zh-CN" altLang="en-US" b="1" dirty="0">
                  <a:latin typeface="+mn-ea"/>
                  <a:ea typeface="+mn-ea"/>
                </a:endParaRPr>
              </a:p>
              <a:p>
                <a:pPr algn="ctr">
                  <a:defRPr/>
                </a:pPr>
                <a:r>
                  <a:rPr lang="zh-CN" altLang="en-US" b="1" dirty="0">
                    <a:latin typeface="+mn-ea"/>
                    <a:ea typeface="+mn-ea"/>
                  </a:rPr>
                  <a:t>心理疏导</a:t>
                </a:r>
              </a:p>
              <a:p>
                <a:pPr algn="ctr">
                  <a:defRPr/>
                </a:pPr>
                <a:endParaRPr lang="zh-CN" altLang="en-US" b="1" dirty="0">
                  <a:latin typeface="+mn-ea"/>
                  <a:ea typeface="+mn-ea"/>
                </a:endParaRPr>
              </a:p>
              <a:p>
                <a:pPr algn="ctr">
                  <a:defRPr/>
                </a:pPr>
                <a:r>
                  <a:rPr lang="zh-CN" altLang="en-US" b="1" dirty="0">
                    <a:latin typeface="+mn-ea"/>
                    <a:ea typeface="+mn-ea"/>
                  </a:rPr>
                  <a:t>就业安置</a:t>
                </a:r>
              </a:p>
              <a:p>
                <a:pPr algn="ctr">
                  <a:defRPr/>
                </a:pPr>
                <a:endParaRPr lang="zh-CN" dirty="0"/>
              </a:p>
            </p:txBody>
          </p:sp>
          <p:sp>
            <p:nvSpPr>
              <p:cNvPr id="9222" name="直线 19"/>
              <p:cNvSpPr>
                <a:spLocks noChangeShapeType="1"/>
              </p:cNvSpPr>
              <p:nvPr/>
            </p:nvSpPr>
            <p:spPr bwMode="auto">
              <a:xfrm flipV="1">
                <a:off x="12615" y="12393"/>
                <a:ext cx="930" cy="675"/>
              </a:xfrm>
              <a:prstGeom prst="line">
                <a:avLst/>
              </a:prstGeom>
              <a:noFill/>
              <a:ln w="9525">
                <a:solidFill>
                  <a:srgbClr val="000000"/>
                </a:solidFill>
                <a:round/>
                <a:headEnd type="arrow" w="med" len="med"/>
                <a:tailEnd type="arrow" w="med" len="med"/>
              </a:ln>
            </p:spPr>
            <p:txBody>
              <a:bodyPr/>
              <a:lstStyle/>
              <a:p>
                <a:endParaRPr lang="zh-CN" altLang="en-US"/>
              </a:p>
            </p:txBody>
          </p:sp>
          <p:sp>
            <p:nvSpPr>
              <p:cNvPr id="9223" name="直线 20"/>
              <p:cNvSpPr>
                <a:spLocks noChangeShapeType="1"/>
              </p:cNvSpPr>
              <p:nvPr/>
            </p:nvSpPr>
            <p:spPr bwMode="auto">
              <a:xfrm>
                <a:off x="12600" y="14538"/>
                <a:ext cx="810" cy="660"/>
              </a:xfrm>
              <a:prstGeom prst="line">
                <a:avLst/>
              </a:prstGeom>
              <a:noFill/>
              <a:ln w="9525">
                <a:solidFill>
                  <a:srgbClr val="000000"/>
                </a:solidFill>
                <a:round/>
                <a:headEnd type="arrow" w="med" len="med"/>
                <a:tailEnd type="arrow" w="med" len="med"/>
              </a:ln>
            </p:spPr>
            <p:txBody>
              <a:bodyPr/>
              <a:lstStyle/>
              <a:p>
                <a:endParaRPr lang="zh-CN" altLang="en-US"/>
              </a:p>
            </p:txBody>
          </p:sp>
          <p:sp>
            <p:nvSpPr>
              <p:cNvPr id="34822" name="圆角矩形 9"/>
              <p:cNvSpPr>
                <a:spLocks noChangeArrowheads="1"/>
              </p:cNvSpPr>
              <p:nvPr/>
            </p:nvSpPr>
            <p:spPr bwMode="auto">
              <a:xfrm>
                <a:off x="11774" y="11737"/>
                <a:ext cx="560" cy="4674"/>
              </a:xfrm>
              <a:prstGeom prst="roundRect">
                <a:avLst>
                  <a:gd name="adj" fmla="val 16667"/>
                </a:avLst>
              </a:prstGeom>
              <a:solidFill>
                <a:srgbClr val="5B9BD5"/>
              </a:solidFill>
              <a:ln w="12700">
                <a:solidFill>
                  <a:srgbClr val="41719C"/>
                </a:solidFill>
                <a:miter lim="800000"/>
                <a:headEnd/>
                <a:tailEnd/>
              </a:ln>
              <a:effectLst/>
            </p:spPr>
            <p:txBody>
              <a:bodyPr anchor="ctr"/>
              <a:lstStyle/>
              <a:p>
                <a:pPr algn="ctr">
                  <a:defRPr/>
                </a:pPr>
                <a:r>
                  <a:rPr lang="zh-CN" altLang="en-US" b="1" dirty="0">
                    <a:latin typeface="+mn-ea"/>
                    <a:ea typeface="+mn-ea"/>
                  </a:rPr>
                  <a:t>智</a:t>
                </a:r>
              </a:p>
              <a:p>
                <a:pPr algn="ctr">
                  <a:defRPr/>
                </a:pPr>
                <a:endParaRPr lang="zh-CN" altLang="en-US" b="1" dirty="0">
                  <a:latin typeface="+mn-ea"/>
                  <a:ea typeface="+mn-ea"/>
                </a:endParaRPr>
              </a:p>
              <a:p>
                <a:pPr algn="ctr">
                  <a:defRPr/>
                </a:pPr>
                <a:r>
                  <a:rPr lang="zh-CN" altLang="en-US" b="1" dirty="0">
                    <a:latin typeface="+mn-ea"/>
                    <a:ea typeface="+mn-ea"/>
                  </a:rPr>
                  <a:t>能</a:t>
                </a:r>
              </a:p>
              <a:p>
                <a:pPr algn="ctr">
                  <a:defRPr/>
                </a:pPr>
                <a:endParaRPr lang="zh-CN" altLang="en-US" b="1" dirty="0">
                  <a:latin typeface="+mn-ea"/>
                  <a:ea typeface="+mn-ea"/>
                </a:endParaRPr>
              </a:p>
              <a:p>
                <a:pPr algn="ctr">
                  <a:defRPr/>
                </a:pPr>
                <a:r>
                  <a:rPr lang="zh-CN" altLang="en-US" b="1" dirty="0">
                    <a:latin typeface="+mn-ea"/>
                    <a:ea typeface="+mn-ea"/>
                  </a:rPr>
                  <a:t>云</a:t>
                </a:r>
              </a:p>
              <a:p>
                <a:pPr algn="ctr">
                  <a:defRPr/>
                </a:pPr>
                <a:endParaRPr lang="zh-CN" altLang="en-US" b="1" dirty="0">
                  <a:latin typeface="+mn-ea"/>
                  <a:ea typeface="+mn-ea"/>
                </a:endParaRPr>
              </a:p>
              <a:p>
                <a:pPr algn="ctr">
                  <a:defRPr/>
                </a:pPr>
                <a:r>
                  <a:rPr lang="zh-CN" altLang="en-US" b="1" dirty="0">
                    <a:latin typeface="+mn-ea"/>
                    <a:ea typeface="+mn-ea"/>
                  </a:rPr>
                  <a:t>平</a:t>
                </a:r>
              </a:p>
              <a:p>
                <a:pPr algn="ctr">
                  <a:defRPr/>
                </a:pPr>
                <a:endParaRPr lang="zh-CN" altLang="en-US" b="1" dirty="0">
                  <a:latin typeface="+mn-ea"/>
                  <a:ea typeface="+mn-ea"/>
                </a:endParaRPr>
              </a:p>
              <a:p>
                <a:pPr algn="ctr">
                  <a:defRPr/>
                </a:pPr>
                <a:r>
                  <a:rPr lang="zh-CN" altLang="en-US" b="1" dirty="0">
                    <a:latin typeface="+mn-ea"/>
                    <a:ea typeface="+mn-ea"/>
                  </a:rPr>
                  <a:t>台</a:t>
                </a:r>
              </a:p>
            </p:txBody>
          </p:sp>
          <p:pic>
            <p:nvPicPr>
              <p:cNvPr id="9225" name="图片 32" descr="IMG_256"/>
              <p:cNvPicPr>
                <a:picLocks noChangeAspect="1" noChangeArrowheads="1"/>
              </p:cNvPicPr>
              <p:nvPr/>
            </p:nvPicPr>
            <p:blipFill>
              <a:blip r:embed="rId4" r:link="rId5" cstate="print"/>
              <a:srcRect l="9877" t="8963" r="8389" b="6824"/>
              <a:stretch>
                <a:fillRect/>
              </a:stretch>
            </p:blipFill>
            <p:spPr bwMode="auto">
              <a:xfrm>
                <a:off x="13468" y="11869"/>
                <a:ext cx="2012" cy="1913"/>
              </a:xfrm>
              <a:prstGeom prst="rect">
                <a:avLst/>
              </a:prstGeom>
              <a:noFill/>
              <a:ln w="9525">
                <a:noFill/>
                <a:miter lim="800000"/>
                <a:headEnd/>
                <a:tailEnd/>
              </a:ln>
            </p:spPr>
          </p:pic>
          <p:sp>
            <p:nvSpPr>
              <p:cNvPr id="34824" name="流程图: 可选过程 6"/>
              <p:cNvSpPr>
                <a:spLocks noChangeArrowheads="1"/>
              </p:cNvSpPr>
              <p:nvPr/>
            </p:nvSpPr>
            <p:spPr bwMode="auto">
              <a:xfrm>
                <a:off x="13355" y="11160"/>
                <a:ext cx="2385" cy="638"/>
              </a:xfrm>
              <a:prstGeom prst="flowChartAlternateProcess">
                <a:avLst/>
              </a:prstGeom>
              <a:solidFill>
                <a:srgbClr val="5B9BD5"/>
              </a:solidFill>
              <a:ln w="12700">
                <a:solidFill>
                  <a:srgbClr val="41719C"/>
                </a:solidFill>
                <a:miter lim="800000"/>
                <a:headEnd/>
                <a:tailEnd/>
              </a:ln>
              <a:effectLst/>
            </p:spPr>
            <p:txBody>
              <a:bodyPr anchor="ctr"/>
              <a:lstStyle/>
              <a:p>
                <a:pPr algn="ctr">
                  <a:defRPr/>
                </a:pPr>
                <a:r>
                  <a:rPr lang="zh-CN" altLang="en-US" b="1" dirty="0">
                    <a:latin typeface="+mn-ea"/>
                    <a:ea typeface="+mn-ea"/>
                  </a:rPr>
                  <a:t>政府、企业、司法部门</a:t>
                </a:r>
              </a:p>
            </p:txBody>
          </p:sp>
          <p:sp>
            <p:nvSpPr>
              <p:cNvPr id="9227" name="直线 40"/>
              <p:cNvSpPr>
                <a:spLocks noChangeShapeType="1"/>
              </p:cNvSpPr>
              <p:nvPr/>
            </p:nvSpPr>
            <p:spPr bwMode="auto">
              <a:xfrm flipV="1">
                <a:off x="10561" y="14496"/>
                <a:ext cx="1020" cy="734"/>
              </a:xfrm>
              <a:prstGeom prst="line">
                <a:avLst/>
              </a:prstGeom>
              <a:noFill/>
              <a:ln w="9525">
                <a:solidFill>
                  <a:srgbClr val="000000"/>
                </a:solidFill>
                <a:round/>
                <a:headEnd type="arrow" w="med" len="med"/>
                <a:tailEnd type="arrow" w="med" len="med"/>
              </a:ln>
            </p:spPr>
            <p:txBody>
              <a:bodyPr/>
              <a:lstStyle/>
              <a:p>
                <a:endParaRPr lang="zh-CN" altLang="en-US"/>
              </a:p>
            </p:txBody>
          </p:sp>
          <p:sp>
            <p:nvSpPr>
              <p:cNvPr id="9228" name="直线 38"/>
              <p:cNvSpPr>
                <a:spLocks noChangeShapeType="1"/>
              </p:cNvSpPr>
              <p:nvPr/>
            </p:nvSpPr>
            <p:spPr bwMode="auto">
              <a:xfrm>
                <a:off x="10605" y="12379"/>
                <a:ext cx="900" cy="676"/>
              </a:xfrm>
              <a:prstGeom prst="line">
                <a:avLst/>
              </a:prstGeom>
              <a:noFill/>
              <a:ln w="9525">
                <a:solidFill>
                  <a:srgbClr val="000000"/>
                </a:solidFill>
                <a:round/>
                <a:headEnd type="arrow" w="med" len="med"/>
                <a:tailEnd type="arrow" w="med" len="med"/>
              </a:ln>
            </p:spPr>
            <p:txBody>
              <a:bodyPr/>
              <a:lstStyle/>
              <a:p>
                <a:endParaRPr lang="zh-CN" altLang="en-US"/>
              </a:p>
            </p:txBody>
          </p:sp>
          <p:sp>
            <p:nvSpPr>
              <p:cNvPr id="34827" name="流程图: 可选过程 15"/>
              <p:cNvSpPr>
                <a:spLocks noChangeArrowheads="1"/>
              </p:cNvSpPr>
              <p:nvPr/>
            </p:nvSpPr>
            <p:spPr bwMode="auto">
              <a:xfrm>
                <a:off x="8457" y="11373"/>
                <a:ext cx="1723" cy="473"/>
              </a:xfrm>
              <a:prstGeom prst="flowChartAlternateProcess">
                <a:avLst/>
              </a:prstGeom>
              <a:solidFill>
                <a:srgbClr val="5B9BD5"/>
              </a:solidFill>
              <a:ln w="12700">
                <a:solidFill>
                  <a:srgbClr val="41719C"/>
                </a:solidFill>
                <a:miter lim="800000"/>
                <a:headEnd/>
                <a:tailEnd/>
              </a:ln>
              <a:effectLst/>
            </p:spPr>
            <p:txBody>
              <a:bodyPr anchor="ctr"/>
              <a:lstStyle/>
              <a:p>
                <a:pPr algn="ctr">
                  <a:defRPr/>
                </a:pPr>
                <a:r>
                  <a:rPr lang="zh-CN" altLang="en-US" b="1" dirty="0">
                    <a:latin typeface="+mn-ea"/>
                    <a:ea typeface="+mn-ea"/>
                  </a:rPr>
                  <a:t>邢释人员</a:t>
                </a:r>
              </a:p>
            </p:txBody>
          </p:sp>
          <p:sp>
            <p:nvSpPr>
              <p:cNvPr id="34828" name="流程图: 可选过程 7"/>
              <p:cNvSpPr>
                <a:spLocks noChangeArrowheads="1"/>
              </p:cNvSpPr>
              <p:nvPr/>
            </p:nvSpPr>
            <p:spPr bwMode="auto">
              <a:xfrm>
                <a:off x="8586" y="13471"/>
                <a:ext cx="1724" cy="3026"/>
              </a:xfrm>
              <a:prstGeom prst="flowChartAlternateProcess">
                <a:avLst/>
              </a:prstGeom>
              <a:solidFill>
                <a:srgbClr val="5B9BD5"/>
              </a:solidFill>
              <a:ln w="12700">
                <a:solidFill>
                  <a:srgbClr val="41719C"/>
                </a:solidFill>
                <a:miter lim="800000"/>
                <a:headEnd/>
                <a:tailEnd/>
              </a:ln>
              <a:effectLst/>
            </p:spPr>
            <p:txBody>
              <a:bodyPr anchor="ctr"/>
              <a:lstStyle/>
              <a:p>
                <a:pPr algn="ctr">
                  <a:defRPr/>
                </a:pPr>
                <a:r>
                  <a:rPr lang="zh-CN" altLang="en-US" b="1" dirty="0">
                    <a:latin typeface="+mn-ea"/>
                    <a:ea typeface="+mn-ea"/>
                  </a:rPr>
                  <a:t>居住地</a:t>
                </a:r>
              </a:p>
              <a:p>
                <a:pPr algn="ctr">
                  <a:defRPr/>
                </a:pPr>
                <a:endParaRPr lang="zh-CN" altLang="en-US" b="1" dirty="0">
                  <a:latin typeface="+mn-ea"/>
                  <a:ea typeface="+mn-ea"/>
                </a:endParaRPr>
              </a:p>
              <a:p>
                <a:pPr algn="ctr">
                  <a:defRPr/>
                </a:pPr>
                <a:r>
                  <a:rPr lang="zh-CN" altLang="en-US" b="1" dirty="0">
                    <a:latin typeface="+mn-ea"/>
                    <a:ea typeface="+mn-ea"/>
                  </a:rPr>
                  <a:t>特长技能</a:t>
                </a:r>
              </a:p>
              <a:p>
                <a:pPr algn="ctr">
                  <a:defRPr/>
                </a:pPr>
                <a:endParaRPr lang="zh-CN" altLang="en-US" b="1" dirty="0">
                  <a:latin typeface="+mn-ea"/>
                  <a:ea typeface="+mn-ea"/>
                </a:endParaRPr>
              </a:p>
              <a:p>
                <a:pPr algn="ctr">
                  <a:defRPr/>
                </a:pPr>
                <a:r>
                  <a:rPr lang="zh-CN" altLang="en-US" b="1" dirty="0">
                    <a:latin typeface="+mn-ea"/>
                    <a:ea typeface="+mn-ea"/>
                  </a:rPr>
                  <a:t>近况需求</a:t>
                </a:r>
              </a:p>
              <a:p>
                <a:pPr algn="ctr">
                  <a:defRPr/>
                </a:pPr>
                <a:endParaRPr lang="zh-CN" altLang="en-US" b="1" dirty="0">
                  <a:latin typeface="+mn-ea"/>
                  <a:ea typeface="+mn-ea"/>
                </a:endParaRPr>
              </a:p>
              <a:p>
                <a:pPr algn="ctr">
                  <a:defRPr/>
                </a:pPr>
                <a:r>
                  <a:rPr lang="zh-CN" altLang="en-US" b="1" dirty="0">
                    <a:latin typeface="+mn-ea"/>
                    <a:ea typeface="+mn-ea"/>
                  </a:rPr>
                  <a:t>心理状况</a:t>
                </a:r>
              </a:p>
              <a:p>
                <a:pPr algn="ctr">
                  <a:defRPr/>
                </a:pPr>
                <a:endParaRPr lang="zh-CN" dirty="0"/>
              </a:p>
            </p:txBody>
          </p:sp>
          <p:pic>
            <p:nvPicPr>
              <p:cNvPr id="9231" name="图片 14" descr="IMG_256"/>
              <p:cNvPicPr>
                <a:picLocks noChangeAspect="1" noChangeArrowheads="1"/>
              </p:cNvPicPr>
              <p:nvPr/>
            </p:nvPicPr>
            <p:blipFill>
              <a:blip r:embed="rId6" r:link="rId7"/>
              <a:srcRect t="17210"/>
              <a:stretch>
                <a:fillRect/>
              </a:stretch>
            </p:blipFill>
            <p:spPr bwMode="auto">
              <a:xfrm>
                <a:off x="8126" y="12029"/>
                <a:ext cx="2484" cy="1366"/>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3000"/>
                                        <p:tgtEl>
                                          <p:spTgt spid="23"/>
                                        </p:tgtEl>
                                      </p:cBhvr>
                                    </p:animEffect>
                                    <p:set>
                                      <p:cBhvr>
                                        <p:cTn id="7" dur="1" fill="hold">
                                          <p:stCondLst>
                                            <p:cond delay="2999"/>
                                          </p:stCondLst>
                                        </p:cTn>
                                        <p:tgtEl>
                                          <p:spTgt spid="23"/>
                                        </p:tgtEl>
                                        <p:attrNameLst>
                                          <p:attrName>style.visibility</p:attrName>
                                        </p:attrNameLst>
                                      </p:cBhvr>
                                      <p:to>
                                        <p:strVal val="hidden"/>
                                      </p:to>
                                    </p:set>
                                  </p:childTnLst>
                                </p:cTn>
                              </p:par>
                            </p:childTnLst>
                          </p:cTn>
                        </p:par>
                        <p:par>
                          <p:cTn id="8" fill="hold">
                            <p:stCondLst>
                              <p:cond delay="30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3000" fill="hold"/>
                                        <p:tgtEl>
                                          <p:spTgt spid="28"/>
                                        </p:tgtEl>
                                        <p:attrNameLst>
                                          <p:attrName>ppt_x</p:attrName>
                                        </p:attrNameLst>
                                      </p:cBhvr>
                                      <p:tavLst>
                                        <p:tav tm="0">
                                          <p:val>
                                            <p:strVal val="#ppt_x"/>
                                          </p:val>
                                        </p:tav>
                                        <p:tav tm="100000">
                                          <p:val>
                                            <p:strVal val="#ppt_x"/>
                                          </p:val>
                                        </p:tav>
                                      </p:tavLst>
                                    </p:anim>
                                    <p:anim calcmode="lin" valueType="num">
                                      <p:cBhvr additive="base">
                                        <p:cTn id="12" dur="3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00034" y="857232"/>
            <a:ext cx="8229600" cy="1214446"/>
          </a:xfrm>
        </p:spPr>
        <p:txBody>
          <a:bodyPr/>
          <a:lstStyle/>
          <a:p>
            <a:r>
              <a:rPr lang="zh-CN" altLang="en-US" sz="3600" dirty="0" smtClean="0">
                <a:latin typeface="方正小标宋简体" pitchFamily="65" charset="-122"/>
                <a:ea typeface="方正小标宋简体" pitchFamily="65" charset="-122"/>
              </a:rPr>
              <a:t>成果十三   监所窨井盖一体化改造</a:t>
            </a:r>
            <a:r>
              <a:rPr lang="en-US" altLang="zh-CN" sz="3600" dirty="0" smtClean="0">
                <a:latin typeface="方正小标宋简体" pitchFamily="65" charset="-122"/>
                <a:ea typeface="方正小标宋简体" pitchFamily="65" charset="-122"/>
              </a:rPr>
              <a:t/>
            </a:r>
            <a:br>
              <a:rPr lang="en-US" altLang="zh-CN" sz="3600" dirty="0" smtClean="0">
                <a:latin typeface="方正小标宋简体" pitchFamily="65" charset="-122"/>
                <a:ea typeface="方正小标宋简体" pitchFamily="65" charset="-122"/>
              </a:rPr>
            </a:br>
            <a:r>
              <a:rPr lang="zh-CN" altLang="en-US" sz="2400" dirty="0" smtClean="0">
                <a:latin typeface="楷体_GB2312" pitchFamily="49" charset="-122"/>
                <a:ea typeface="楷体_GB2312" pitchFamily="49" charset="-122"/>
              </a:rPr>
              <a:t>彭城监狱    吴佃鹏</a:t>
            </a:r>
            <a:r>
              <a:rPr lang="en-US" altLang="zh-CN" sz="3600" dirty="0" smtClean="0">
                <a:latin typeface="方正小标宋简体" pitchFamily="65" charset="-122"/>
                <a:ea typeface="方正小标宋简体" pitchFamily="65" charset="-122"/>
              </a:rPr>
              <a:t/>
            </a:r>
            <a:br>
              <a:rPr lang="en-US" altLang="zh-CN" sz="3600" dirty="0" smtClean="0">
                <a:latin typeface="方正小标宋简体" pitchFamily="65" charset="-122"/>
                <a:ea typeface="方正小标宋简体" pitchFamily="65" charset="-122"/>
              </a:rPr>
            </a:br>
            <a:endParaRPr lang="zh-CN" altLang="en-US" sz="2000" dirty="0">
              <a:latin typeface="楷体_GB2312" pitchFamily="49" charset="-122"/>
              <a:ea typeface="楷体_GB2312" pitchFamily="49" charset="-122"/>
            </a:endParaRPr>
          </a:p>
        </p:txBody>
      </p:sp>
      <p:grpSp>
        <p:nvGrpSpPr>
          <p:cNvPr id="5" name="内容占位符 4"/>
          <p:cNvGrpSpPr>
            <a:grpSpLocks noGrp="1"/>
          </p:cNvGrpSpPr>
          <p:nvPr>
            <p:ph idx="1"/>
          </p:nvPr>
        </p:nvGrpSpPr>
        <p:grpSpPr>
          <a:xfrm>
            <a:off x="428596" y="1857364"/>
            <a:ext cx="8229600" cy="4525963"/>
            <a:chOff x="857224" y="2133600"/>
            <a:chExt cx="7444460" cy="4292624"/>
          </a:xfrm>
        </p:grpSpPr>
        <p:pic>
          <p:nvPicPr>
            <p:cNvPr id="6" name="Picture 8"/>
            <p:cNvPicPr>
              <a:picLocks noGrp="1" noChangeAspect="1" noChangeArrowheads="1"/>
            </p:cNvPicPr>
            <p:nvPr>
              <p:ph sz="quarter" idx="1"/>
            </p:nvPr>
          </p:nvPicPr>
          <p:blipFill>
            <a:blip r:embed="rId2"/>
            <a:srcRect/>
            <a:stretch>
              <a:fillRect/>
            </a:stretch>
          </p:blipFill>
          <p:spPr>
            <a:xfrm>
              <a:off x="971550" y="2133600"/>
              <a:ext cx="3100384" cy="652458"/>
            </a:xfrm>
            <a:ln/>
          </p:spPr>
        </p:pic>
        <p:pic>
          <p:nvPicPr>
            <p:cNvPr id="7" name="Picture 9"/>
            <p:cNvPicPr>
              <a:picLocks noChangeAspect="1" noChangeArrowheads="1"/>
            </p:cNvPicPr>
            <p:nvPr/>
          </p:nvPicPr>
          <p:blipFill>
            <a:blip r:embed="rId3"/>
            <a:srcRect/>
            <a:stretch>
              <a:fillRect/>
            </a:stretch>
          </p:blipFill>
          <p:spPr bwMode="auto">
            <a:xfrm>
              <a:off x="928662" y="2928934"/>
              <a:ext cx="3095625" cy="357190"/>
            </a:xfrm>
            <a:prstGeom prst="rect">
              <a:avLst/>
            </a:prstGeom>
            <a:noFill/>
            <a:ln w="9525">
              <a:noFill/>
              <a:miter lim="800000"/>
              <a:headEnd/>
              <a:tailEnd/>
            </a:ln>
          </p:spPr>
        </p:pic>
        <p:pic>
          <p:nvPicPr>
            <p:cNvPr id="8" name="Picture 14"/>
            <p:cNvPicPr>
              <a:picLocks noGrp="1" noChangeAspect="1" noChangeArrowheads="1"/>
            </p:cNvPicPr>
            <p:nvPr>
              <p:ph sz="quarter" idx="4"/>
            </p:nvPr>
          </p:nvPicPr>
          <p:blipFill>
            <a:blip r:embed="rId4"/>
            <a:srcRect l="22839" t="1581" r="24692" b="43568"/>
            <a:stretch>
              <a:fillRect/>
            </a:stretch>
          </p:blipFill>
          <p:spPr>
            <a:xfrm>
              <a:off x="857224" y="5286388"/>
              <a:ext cx="3168650" cy="1139836"/>
            </a:xfrm>
            <a:noFill/>
            <a:ln/>
          </p:spPr>
        </p:pic>
        <p:pic>
          <p:nvPicPr>
            <p:cNvPr id="9" name="Picture 15"/>
            <p:cNvPicPr>
              <a:picLocks noGrp="1" noChangeAspect="1" noChangeArrowheads="1"/>
            </p:cNvPicPr>
            <p:nvPr>
              <p:ph sz="quarter" idx="3"/>
            </p:nvPr>
          </p:nvPicPr>
          <p:blipFill>
            <a:blip r:embed="rId5"/>
            <a:srcRect/>
            <a:stretch>
              <a:fillRect/>
            </a:stretch>
          </p:blipFill>
          <p:spPr>
            <a:xfrm>
              <a:off x="928662" y="3429000"/>
              <a:ext cx="3095625" cy="777887"/>
            </a:xfrm>
            <a:ln/>
          </p:spPr>
        </p:pic>
        <p:pic>
          <p:nvPicPr>
            <p:cNvPr id="10" name="Picture 4"/>
            <p:cNvPicPr>
              <a:picLocks noChangeAspect="1" noChangeArrowheads="1"/>
            </p:cNvPicPr>
            <p:nvPr/>
          </p:nvPicPr>
          <p:blipFill>
            <a:blip r:embed="rId6"/>
            <a:srcRect/>
            <a:stretch>
              <a:fillRect/>
            </a:stretch>
          </p:blipFill>
          <p:spPr bwMode="auto">
            <a:xfrm>
              <a:off x="928662" y="4357694"/>
              <a:ext cx="3143272" cy="785818"/>
            </a:xfrm>
            <a:prstGeom prst="rect">
              <a:avLst/>
            </a:prstGeom>
            <a:noFill/>
            <a:ln w="9525">
              <a:noFill/>
              <a:miter lim="800000"/>
              <a:headEnd/>
              <a:tailEnd/>
            </a:ln>
          </p:spPr>
        </p:pic>
        <p:pic>
          <p:nvPicPr>
            <p:cNvPr id="11" name="Picture 5" descr="IMG_0271"/>
            <p:cNvPicPr>
              <a:picLocks noChangeAspect="1" noChangeArrowheads="1"/>
            </p:cNvPicPr>
            <p:nvPr/>
          </p:nvPicPr>
          <p:blipFill>
            <a:blip r:embed="rId7" cstate="print"/>
            <a:srcRect/>
            <a:stretch>
              <a:fillRect/>
            </a:stretch>
          </p:blipFill>
          <p:spPr bwMode="auto">
            <a:xfrm>
              <a:off x="4786314" y="2198693"/>
              <a:ext cx="3513383" cy="1908664"/>
            </a:xfrm>
            <a:prstGeom prst="rect">
              <a:avLst/>
            </a:prstGeom>
            <a:noFill/>
            <a:ln w="9525">
              <a:noFill/>
              <a:miter lim="800000"/>
              <a:headEnd/>
              <a:tailEnd/>
            </a:ln>
          </p:spPr>
        </p:pic>
        <p:pic>
          <p:nvPicPr>
            <p:cNvPr id="12" name="Picture 7" descr="IMG_0277"/>
            <p:cNvPicPr>
              <a:picLocks noChangeAspect="1" noChangeArrowheads="1"/>
            </p:cNvPicPr>
            <p:nvPr/>
          </p:nvPicPr>
          <p:blipFill>
            <a:blip r:embed="rId8" cstate="print"/>
            <a:srcRect/>
            <a:stretch>
              <a:fillRect/>
            </a:stretch>
          </p:blipFill>
          <p:spPr bwMode="auto">
            <a:xfrm>
              <a:off x="4786314" y="4214818"/>
              <a:ext cx="3515370" cy="1984404"/>
            </a:xfrm>
            <a:prstGeom prst="rect">
              <a:avLst/>
            </a:prstGeom>
            <a:noFill/>
            <a:ln w="9525">
              <a:noFill/>
              <a:miter lim="800000"/>
              <a:headEnd/>
              <a:tailEnd/>
            </a:ln>
          </p:spPr>
        </p:pic>
      </p:grpSp>
      <p:sp>
        <p:nvSpPr>
          <p:cNvPr id="13" name="矩形 12"/>
          <p:cNvSpPr/>
          <p:nvPr/>
        </p:nvSpPr>
        <p:spPr>
          <a:xfrm>
            <a:off x="428596" y="1928802"/>
            <a:ext cx="8429684" cy="4524315"/>
          </a:xfrm>
          <a:prstGeom prst="rect">
            <a:avLst/>
          </a:prstGeom>
        </p:spPr>
        <p:txBody>
          <a:bodyPr wrap="square">
            <a:spAutoFit/>
          </a:bodyPr>
          <a:lstStyle/>
          <a:p>
            <a:r>
              <a:rPr lang="zh-CN" altLang="en-US" sz="2400" dirty="0" smtClean="0"/>
              <a:t>一、牢固耐用，不易损坏。窨井盖主要构件为井盖、螺母（栓）、横梁和封盖均为不锈钢制作。</a:t>
            </a:r>
            <a:endParaRPr lang="en-US" altLang="zh-CN" sz="2400" dirty="0" smtClean="0"/>
          </a:p>
          <a:p>
            <a:r>
              <a:rPr lang="zh-CN" altLang="en-US" sz="2400" dirty="0" smtClean="0"/>
              <a:t>二、安全性高。不锈钢封盖恰好将磁性螺母与井盖之间的空隙全部封死，必须使用配套设计的专用工具方能打开，该工具利用磁性原理，将封盖吸住后露出螺母，然后用专用的套筒拧开。罪犯使用普通工具极难打开封盖和螺母，对防范狱内罪犯藏匿具有很高的安全性。</a:t>
            </a:r>
            <a:endParaRPr lang="en-US" altLang="zh-CN" sz="2400" dirty="0" smtClean="0"/>
          </a:p>
          <a:p>
            <a:r>
              <a:rPr lang="zh-CN" altLang="en-US" sz="2400" dirty="0" smtClean="0"/>
              <a:t>三、功能标识醒目，外形美观。强弱电、雨污水、给排水等排水管道的窨井盖，在井盖上均喷涂不同颜色，在封盖上刻有不同汉字予以标识功能，容易识别。 </a:t>
            </a:r>
            <a:endParaRPr lang="en-US" altLang="zh-CN" sz="2400" dirty="0" smtClean="0"/>
          </a:p>
          <a:p>
            <a:r>
              <a:rPr lang="zh-CN" altLang="en-US" sz="2400" dirty="0" smtClean="0"/>
              <a:t>四、维修更换方便，经济高效。窨井盖需要维修或更换时，使用配套设计的专用工具维修、更换经济快捷。</a:t>
            </a:r>
          </a:p>
        </p:txBody>
      </p:sp>
      <p:pic>
        <p:nvPicPr>
          <p:cNvPr id="14" name="Picture 1" descr="C:\Documents and Settings\Administrator\桌面\工作用图\青年创客-d.jpg"/>
          <p:cNvPicPr>
            <a:picLocks noChangeAspect="1" noChangeArrowheads="1"/>
          </p:cNvPicPr>
          <p:nvPr/>
        </p:nvPicPr>
        <p:blipFill>
          <a:blip r:embed="rId9"/>
          <a:srcRect/>
          <a:stretch>
            <a:fillRect/>
          </a:stretch>
        </p:blipFill>
        <p:spPr bwMode="auto">
          <a:xfrm>
            <a:off x="6000728" y="0"/>
            <a:ext cx="3143272" cy="85723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8" presetClass="exit" presetSubtype="16" fill="hold" grpId="1" nodeType="afterEffect">
                                  <p:stCondLst>
                                    <p:cond delay="0"/>
                                  </p:stCondLst>
                                  <p:childTnLst>
                                    <p:animEffect transition="out" filter="diamond(in)">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par>
                          <p:cTn id="13" fill="hold">
                            <p:stCondLst>
                              <p:cond delay="4000"/>
                            </p:stCondLst>
                            <p:childTnLst>
                              <p:par>
                                <p:cTn id="14" presetID="4"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title"/>
          </p:nvPr>
        </p:nvSpPr>
        <p:spPr>
          <a:xfrm>
            <a:off x="1071538" y="857232"/>
            <a:ext cx="8286808" cy="1214446"/>
          </a:xfrm>
        </p:spPr>
        <p:txBody>
          <a:bodyPr anchor="b"/>
          <a:lstStyle/>
          <a:p>
            <a:pPr eaLnBrk="1" hangingPunct="1"/>
            <a:r>
              <a:rPr lang="en-US" altLang="zh-CN" sz="2400" dirty="0" smtClean="0">
                <a:latin typeface="方正小标宋简体" pitchFamily="65" charset="-122"/>
                <a:ea typeface="方正小标宋简体" pitchFamily="65" charset="-122"/>
              </a:rPr>
              <a:t/>
            </a:r>
            <a:br>
              <a:rPr lang="en-US" altLang="zh-CN" sz="2400" dirty="0" smtClean="0">
                <a:latin typeface="方正小标宋简体" pitchFamily="65" charset="-122"/>
                <a:ea typeface="方正小标宋简体" pitchFamily="65" charset="-122"/>
              </a:rPr>
            </a:br>
            <a:r>
              <a:rPr lang="en-US" altLang="zh-CN" sz="2400" dirty="0" smtClean="0">
                <a:latin typeface="方正小标宋简体" pitchFamily="65" charset="-122"/>
                <a:ea typeface="方正小标宋简体" pitchFamily="65" charset="-122"/>
              </a:rPr>
              <a:t/>
            </a:r>
            <a:br>
              <a:rPr lang="en-US" altLang="zh-CN" sz="2400" dirty="0" smtClean="0">
                <a:latin typeface="方正小标宋简体" pitchFamily="65" charset="-122"/>
                <a:ea typeface="方正小标宋简体" pitchFamily="65" charset="-122"/>
              </a:rPr>
            </a:br>
            <a:r>
              <a:rPr lang="en-US" altLang="zh-CN" sz="2400" dirty="0" smtClean="0">
                <a:latin typeface="方正小标宋简体" pitchFamily="65" charset="-122"/>
                <a:ea typeface="方正小标宋简体" pitchFamily="65" charset="-122"/>
              </a:rPr>
              <a:t/>
            </a:r>
            <a:br>
              <a:rPr lang="en-US" altLang="zh-CN" sz="2400" dirty="0" smtClean="0">
                <a:latin typeface="方正小标宋简体" pitchFamily="65" charset="-122"/>
                <a:ea typeface="方正小标宋简体" pitchFamily="65" charset="-122"/>
              </a:rPr>
            </a:br>
            <a:r>
              <a:rPr lang="zh-CN" altLang="en-US" sz="2400" dirty="0" smtClean="0">
                <a:latin typeface="方正小标宋简体" pitchFamily="65" charset="-122"/>
                <a:ea typeface="方正小标宋简体" pitchFamily="65" charset="-122"/>
              </a:rPr>
              <a:t>成果十四   </a:t>
            </a:r>
            <a:r>
              <a:rPr lang="en-US" altLang="zh-CN" sz="2400" dirty="0" err="1" smtClean="0">
                <a:latin typeface="方正小标宋简体" pitchFamily="65" charset="-122"/>
                <a:ea typeface="方正小标宋简体" pitchFamily="65" charset="-122"/>
              </a:rPr>
              <a:t>强戒人员综合音乐戒毒治疗模式</a:t>
            </a:r>
            <a:r>
              <a:rPr lang="en-US" altLang="zh-CN" sz="2400" dirty="0" smtClean="0">
                <a:latin typeface="方正小标宋简体" pitchFamily="65" charset="-122"/>
                <a:ea typeface="方正小标宋简体" pitchFamily="65" charset="-122"/>
              </a:rPr>
              <a:t/>
            </a:r>
            <a:br>
              <a:rPr lang="en-US" altLang="zh-CN" sz="2400" dirty="0" smtClean="0">
                <a:latin typeface="方正小标宋简体" pitchFamily="65" charset="-122"/>
                <a:ea typeface="方正小标宋简体" pitchFamily="65" charset="-122"/>
              </a:rPr>
            </a:br>
            <a:r>
              <a:rPr lang="en-US" altLang="zh-CN" sz="2400" dirty="0" smtClean="0">
                <a:latin typeface="方正小标宋简体" pitchFamily="65" charset="-122"/>
                <a:ea typeface="方正小标宋简体" pitchFamily="65" charset="-122"/>
              </a:rPr>
              <a:t>                                                             </a:t>
            </a:r>
            <a:r>
              <a:rPr lang="zh-CN" altLang="en-US" sz="2000" dirty="0" smtClean="0">
                <a:latin typeface="楷体_GB2312" pitchFamily="49" charset="-122"/>
                <a:ea typeface="楷体_GB2312" pitchFamily="49" charset="-122"/>
              </a:rPr>
              <a:t>方强强制隔离戒毒所  田彬</a:t>
            </a:r>
            <a:r>
              <a:rPr lang="en-US" altLang="zh-CN" sz="2400" dirty="0" smtClean="0">
                <a:latin typeface="方正小标宋简体" pitchFamily="65" charset="-122"/>
                <a:ea typeface="方正小标宋简体" pitchFamily="65" charset="-122"/>
              </a:rPr>
              <a:t/>
            </a:r>
            <a:br>
              <a:rPr lang="en-US" altLang="zh-CN" sz="2400" dirty="0" smtClean="0">
                <a:latin typeface="方正小标宋简体" pitchFamily="65" charset="-122"/>
                <a:ea typeface="方正小标宋简体" pitchFamily="65" charset="-122"/>
              </a:rPr>
            </a:br>
            <a:endParaRPr lang="en-US" altLang="zh-CN" sz="2400" dirty="0" smtClean="0">
              <a:latin typeface="方正小标宋简体" pitchFamily="65" charset="-122"/>
              <a:ea typeface="方正小标宋简体" pitchFamily="65" charset="-122"/>
            </a:endParaRPr>
          </a:p>
        </p:txBody>
      </p:sp>
      <p:sp>
        <p:nvSpPr>
          <p:cNvPr id="6" name="Title 1"/>
          <p:cNvSpPr txBox="1"/>
          <p:nvPr/>
        </p:nvSpPr>
        <p:spPr>
          <a:xfrm>
            <a:off x="4535170" y="6346613"/>
            <a:ext cx="4029709" cy="508000"/>
          </a:xfrm>
          <a:prstGeom prst="rect">
            <a:avLst/>
          </a:prstGeom>
        </p:spPr>
        <p:txBody>
          <a:bodyPr anchor="b">
            <a:normAutofit lnSpcReduction="10000"/>
            <a:scene3d>
              <a:camera prst="orthographicFront"/>
              <a:lightRig rig="threePt" dir="t"/>
            </a:scene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buFontTx/>
              <a:buNone/>
              <a:defRPr/>
            </a:pPr>
            <a:r>
              <a:rPr lang="zh-CN" altLang="en-US" sz="1400" b="1" noProof="1">
                <a:solidFill>
                  <a:srgbClr val="365AF4"/>
                </a:solidFill>
                <a:effectLst>
                  <a:outerShdw blurRad="38100" dist="25400" dir="5400000" algn="ctr" rotWithShape="0">
                    <a:srgbClr val="6E747A">
                      <a:alpha val="43000"/>
                    </a:srgbClr>
                  </a:outerShdw>
                </a:effectLst>
                <a:latin typeface="+mj-ea"/>
                <a:sym typeface="+mn-ea"/>
              </a:rPr>
              <a:t>江苏省</a:t>
            </a:r>
            <a:r>
              <a:rPr lang="en-US" altLang="zh-CN" sz="1400" b="1" noProof="1">
                <a:solidFill>
                  <a:srgbClr val="365AF4"/>
                </a:solidFill>
                <a:effectLst>
                  <a:outerShdw blurRad="38100" dist="25400" dir="5400000" algn="ctr" rotWithShape="0">
                    <a:srgbClr val="6E747A">
                      <a:alpha val="43000"/>
                    </a:srgbClr>
                  </a:outerShdw>
                </a:effectLst>
                <a:latin typeface="+mj-ea"/>
                <a:sym typeface="+mn-ea"/>
              </a:rPr>
              <a:t>方强强制隔离戒毒所“创客行动”申报项目</a:t>
            </a:r>
          </a:p>
          <a:p>
            <a:pPr algn="l" fontAlgn="auto">
              <a:spcAft>
                <a:spcPts val="0"/>
              </a:spcAft>
              <a:buFontTx/>
              <a:buNone/>
              <a:defRPr/>
            </a:pPr>
            <a:endParaRPr lang="en-US" altLang="zh-CN" sz="1400" b="1" dirty="0">
              <a:solidFill>
                <a:srgbClr val="365AF4"/>
              </a:solidFill>
              <a:effectLst>
                <a:outerShdw blurRad="38100" dist="25400" dir="5400000" algn="ctr" rotWithShape="0">
                  <a:srgbClr val="6E747A">
                    <a:alpha val="43000"/>
                  </a:srgbClr>
                </a:outerShdw>
              </a:effectLst>
              <a:latin typeface="+mj-ea"/>
              <a:sym typeface="+mn-ea"/>
            </a:endParaRPr>
          </a:p>
        </p:txBody>
      </p:sp>
      <p:sp>
        <p:nvSpPr>
          <p:cNvPr id="7" name="Rectangle 6"/>
          <p:cNvSpPr/>
          <p:nvPr/>
        </p:nvSpPr>
        <p:spPr>
          <a:xfrm>
            <a:off x="4144964" y="6138333"/>
            <a:ext cx="390525" cy="355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en-US" sz="1100">
              <a:solidFill>
                <a:srgbClr val="FFFFFF"/>
              </a:solidFill>
              <a:latin typeface="U.S. 101" pitchFamily="2" charset="0"/>
              <a:cs typeface="Arial" pitchFamily="34" charset="0"/>
            </a:endParaRPr>
          </a:p>
        </p:txBody>
      </p:sp>
      <p:sp>
        <p:nvSpPr>
          <p:cNvPr id="11" name="Shape 10"/>
          <p:cNvSpPr/>
          <p:nvPr/>
        </p:nvSpPr>
        <p:spPr>
          <a:xfrm>
            <a:off x="2341563" y="2006600"/>
            <a:ext cx="4957762" cy="4131733"/>
          </a:xfrm>
          <a:prstGeom prst="swooshArrow">
            <a:avLst>
              <a:gd name="adj1" fmla="val 25000"/>
              <a:gd name="adj2" fmla="val 25000"/>
            </a:avLst>
          </a:prstGeom>
          <a:solidFill>
            <a:srgbClr val="00B0F0">
              <a:alpha val="20000"/>
            </a:srgb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2" name="Group 52"/>
          <p:cNvGrpSpPr>
            <a:grpSpLocks/>
          </p:cNvGrpSpPr>
          <p:nvPr/>
        </p:nvGrpSpPr>
        <p:grpSpPr bwMode="auto">
          <a:xfrm>
            <a:off x="2001838" y="5573184"/>
            <a:ext cx="1155700" cy="660400"/>
            <a:chOff x="1752600" y="4179570"/>
            <a:chExt cx="1155232" cy="495300"/>
          </a:xfrm>
        </p:grpSpPr>
        <p:sp>
          <p:nvSpPr>
            <p:cNvPr id="12" name="Oval 11"/>
            <p:cNvSpPr/>
            <p:nvPr/>
          </p:nvSpPr>
          <p:spPr>
            <a:xfrm>
              <a:off x="2263568" y="4179570"/>
              <a:ext cx="128535" cy="128587"/>
            </a:xfrm>
            <a:prstGeom prst="ellipse">
              <a:avLst/>
            </a:prstGeom>
            <a:solidFill>
              <a:srgbClr val="00B0F0"/>
            </a:solidFill>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sp>
        <p:sp>
          <p:nvSpPr>
            <p:cNvPr id="13" name="Freeform 12"/>
            <p:cNvSpPr/>
            <p:nvPr/>
          </p:nvSpPr>
          <p:spPr>
            <a:xfrm>
              <a:off x="1752600" y="4320857"/>
              <a:ext cx="1155232" cy="354013"/>
            </a:xfrm>
            <a:custGeom>
              <a:avLst/>
              <a:gdLst>
                <a:gd name="connsiteX0" fmla="*/ 0 w 1155232"/>
                <a:gd name="connsiteY0" fmla="*/ 0 h 895553"/>
                <a:gd name="connsiteX1" fmla="*/ 1155232 w 1155232"/>
                <a:gd name="connsiteY1" fmla="*/ 0 h 895553"/>
                <a:gd name="connsiteX2" fmla="*/ 1155232 w 1155232"/>
                <a:gd name="connsiteY2" fmla="*/ 895553 h 895553"/>
                <a:gd name="connsiteX3" fmla="*/ 0 w 1155232"/>
                <a:gd name="connsiteY3" fmla="*/ 895553 h 895553"/>
                <a:gd name="connsiteX4" fmla="*/ 0 w 1155232"/>
                <a:gd name="connsiteY4" fmla="*/ 0 h 8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32" h="895553">
                  <a:moveTo>
                    <a:pt x="0" y="0"/>
                  </a:moveTo>
                  <a:lnTo>
                    <a:pt x="1155232" y="0"/>
                  </a:lnTo>
                  <a:lnTo>
                    <a:pt x="1155232" y="895553"/>
                  </a:lnTo>
                  <a:lnTo>
                    <a:pt x="0" y="8955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8307" tIns="0" rIns="0" bIns="0" spcCol="1270"/>
            <a:lstStyle/>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毒品成瘾性</a:t>
              </a:r>
            </a:p>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的治疗</a:t>
              </a:r>
            </a:p>
          </p:txBody>
        </p:sp>
      </p:grpSp>
      <p:grpSp>
        <p:nvGrpSpPr>
          <p:cNvPr id="3" name="Group 53"/>
          <p:cNvGrpSpPr>
            <a:grpSpLocks/>
          </p:cNvGrpSpPr>
          <p:nvPr/>
        </p:nvGrpSpPr>
        <p:grpSpPr bwMode="auto">
          <a:xfrm>
            <a:off x="2924175" y="4749800"/>
            <a:ext cx="1189038" cy="823384"/>
            <a:chOff x="2956303" y="3350126"/>
            <a:chExt cx="1189939" cy="617970"/>
          </a:xfrm>
        </p:grpSpPr>
        <p:sp>
          <p:nvSpPr>
            <p:cNvPr id="14" name="Oval 13"/>
            <p:cNvSpPr/>
            <p:nvPr/>
          </p:nvSpPr>
          <p:spPr>
            <a:xfrm>
              <a:off x="2956303" y="3350126"/>
              <a:ext cx="233540" cy="233526"/>
            </a:xfrm>
            <a:prstGeom prst="ellipse">
              <a:avLst/>
            </a:prstGeom>
            <a:solidFill>
              <a:srgbClr val="00B0F0"/>
            </a:solidFill>
          </p:spPr>
          <p:style>
            <a:lnRef idx="2">
              <a:schemeClr val="lt1">
                <a:hueOff val="0"/>
                <a:satOff val="0"/>
                <a:lumOff val="0"/>
                <a:alphaOff val="0"/>
              </a:schemeClr>
            </a:lnRef>
            <a:fillRef idx="1">
              <a:schemeClr val="accent5">
                <a:shade val="80000"/>
                <a:hueOff val="102612"/>
                <a:satOff val="-1116"/>
                <a:lumOff val="12789"/>
                <a:alphaOff val="0"/>
              </a:schemeClr>
            </a:fillRef>
            <a:effectRef idx="0">
              <a:schemeClr val="accent5">
                <a:shade val="80000"/>
                <a:hueOff val="102612"/>
                <a:satOff val="-1116"/>
                <a:lumOff val="12789"/>
                <a:alphaOff val="0"/>
              </a:schemeClr>
            </a:effectRef>
            <a:fontRef idx="minor">
              <a:schemeClr val="lt1"/>
            </a:fontRef>
          </p:style>
        </p:sp>
        <p:sp>
          <p:nvSpPr>
            <p:cNvPr id="15" name="Freeform 14"/>
            <p:cNvSpPr/>
            <p:nvPr/>
          </p:nvSpPr>
          <p:spPr>
            <a:xfrm>
              <a:off x="2956303" y="3551880"/>
              <a:ext cx="1189939" cy="416216"/>
            </a:xfrm>
            <a:custGeom>
              <a:avLst/>
              <a:gdLst>
                <a:gd name="connsiteX0" fmla="*/ 0 w 1189939"/>
                <a:gd name="connsiteY0" fmla="*/ 0 h 1685747"/>
                <a:gd name="connsiteX1" fmla="*/ 1189939 w 1189939"/>
                <a:gd name="connsiteY1" fmla="*/ 0 h 1685747"/>
                <a:gd name="connsiteX2" fmla="*/ 1189939 w 1189939"/>
                <a:gd name="connsiteY2" fmla="*/ 1685747 h 1685747"/>
                <a:gd name="connsiteX3" fmla="*/ 0 w 1189939"/>
                <a:gd name="connsiteY3" fmla="*/ 1685747 h 1685747"/>
                <a:gd name="connsiteX4" fmla="*/ 0 w 1189939"/>
                <a:gd name="connsiteY4" fmla="*/ 0 h 168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39" h="1685747">
                  <a:moveTo>
                    <a:pt x="0" y="0"/>
                  </a:moveTo>
                  <a:lnTo>
                    <a:pt x="1189939" y="0"/>
                  </a:lnTo>
                  <a:lnTo>
                    <a:pt x="1189939" y="1685747"/>
                  </a:lnTo>
                  <a:lnTo>
                    <a:pt x="0" y="16857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23478" tIns="0" rIns="0" bIns="0" spcCol="1270"/>
            <a:lstStyle/>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体能康复训练</a:t>
              </a:r>
            </a:p>
          </p:txBody>
        </p:sp>
      </p:grpSp>
      <p:grpSp>
        <p:nvGrpSpPr>
          <p:cNvPr id="10" name="Group 54"/>
          <p:cNvGrpSpPr>
            <a:grpSpLocks/>
          </p:cNvGrpSpPr>
          <p:nvPr/>
        </p:nvGrpSpPr>
        <p:grpSpPr bwMode="auto">
          <a:xfrm>
            <a:off x="2974975" y="3680884"/>
            <a:ext cx="1189038" cy="736600"/>
            <a:chOff x="3398900" y="2440637"/>
            <a:chExt cx="1189939" cy="551677"/>
          </a:xfrm>
        </p:grpSpPr>
        <p:sp>
          <p:nvSpPr>
            <p:cNvPr id="16" name="Oval 15"/>
            <p:cNvSpPr/>
            <p:nvPr/>
          </p:nvSpPr>
          <p:spPr>
            <a:xfrm>
              <a:off x="4039148" y="2670502"/>
              <a:ext cx="322506" cy="321812"/>
            </a:xfrm>
            <a:prstGeom prst="ellipse">
              <a:avLst/>
            </a:prstGeom>
            <a:solidFill>
              <a:srgbClr val="00B0F0"/>
            </a:solidFill>
          </p:spPr>
          <p:style>
            <a:lnRef idx="2">
              <a:schemeClr val="lt1">
                <a:hueOff val="0"/>
                <a:satOff val="0"/>
                <a:lumOff val="0"/>
                <a:alphaOff val="0"/>
              </a:schemeClr>
            </a:lnRef>
            <a:fillRef idx="1">
              <a:schemeClr val="accent5">
                <a:shade val="80000"/>
                <a:hueOff val="205224"/>
                <a:satOff val="-2235"/>
                <a:lumOff val="25579"/>
                <a:alphaOff val="0"/>
              </a:schemeClr>
            </a:fillRef>
            <a:effectRef idx="0">
              <a:schemeClr val="accent5">
                <a:shade val="80000"/>
                <a:hueOff val="205224"/>
                <a:satOff val="-2235"/>
                <a:lumOff val="25579"/>
                <a:alphaOff val="0"/>
              </a:schemeClr>
            </a:effectRef>
            <a:fontRef idx="minor">
              <a:schemeClr val="lt1"/>
            </a:fontRef>
          </p:style>
        </p:sp>
        <p:sp>
          <p:nvSpPr>
            <p:cNvPr id="17" name="Freeform 16"/>
            <p:cNvSpPr/>
            <p:nvPr/>
          </p:nvSpPr>
          <p:spPr>
            <a:xfrm>
              <a:off x="3398900" y="2440637"/>
              <a:ext cx="1189939" cy="504119"/>
            </a:xfrm>
            <a:custGeom>
              <a:avLst/>
              <a:gdLst>
                <a:gd name="connsiteX0" fmla="*/ 0 w 1189939"/>
                <a:gd name="connsiteY0" fmla="*/ 0 h 2153666"/>
                <a:gd name="connsiteX1" fmla="*/ 1189939 w 1189939"/>
                <a:gd name="connsiteY1" fmla="*/ 0 h 2153666"/>
                <a:gd name="connsiteX2" fmla="*/ 1189939 w 1189939"/>
                <a:gd name="connsiteY2" fmla="*/ 2153666 h 2153666"/>
                <a:gd name="connsiteX3" fmla="*/ 0 w 1189939"/>
                <a:gd name="connsiteY3" fmla="*/ 2153666 h 2153666"/>
                <a:gd name="connsiteX4" fmla="*/ 0 w 1189939"/>
                <a:gd name="connsiteY4" fmla="*/ 0 h 21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39" h="2153666">
                  <a:moveTo>
                    <a:pt x="0" y="0"/>
                  </a:moveTo>
                  <a:lnTo>
                    <a:pt x="1189939" y="0"/>
                  </a:lnTo>
                  <a:lnTo>
                    <a:pt x="1189939" y="2153666"/>
                  </a:lnTo>
                  <a:lnTo>
                    <a:pt x="0" y="21536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70767" tIns="0" rIns="0" bIns="0" spcCol="1270"/>
            <a:lstStyle/>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音乐心理治疗</a:t>
              </a:r>
            </a:p>
          </p:txBody>
        </p:sp>
      </p:grpSp>
      <p:grpSp>
        <p:nvGrpSpPr>
          <p:cNvPr id="24" name="Group 55"/>
          <p:cNvGrpSpPr>
            <a:grpSpLocks/>
          </p:cNvGrpSpPr>
          <p:nvPr/>
        </p:nvGrpSpPr>
        <p:grpSpPr bwMode="auto">
          <a:xfrm>
            <a:off x="4376739" y="3340100"/>
            <a:ext cx="1189037" cy="1532467"/>
            <a:chOff x="5155518" y="2190750"/>
            <a:chExt cx="1189939" cy="1148035"/>
          </a:xfrm>
        </p:grpSpPr>
        <p:sp>
          <p:nvSpPr>
            <p:cNvPr id="18" name="Oval 17"/>
            <p:cNvSpPr/>
            <p:nvPr/>
          </p:nvSpPr>
          <p:spPr>
            <a:xfrm>
              <a:off x="5223832" y="2190750"/>
              <a:ext cx="484555" cy="483634"/>
            </a:xfrm>
            <a:prstGeom prst="ellipse">
              <a:avLst/>
            </a:prstGeom>
            <a:solidFill>
              <a:srgbClr val="00B0F0"/>
            </a:solidFill>
          </p:spPr>
          <p:style>
            <a:lnRef idx="2">
              <a:schemeClr val="lt1">
                <a:hueOff val="0"/>
                <a:satOff val="0"/>
                <a:lumOff val="0"/>
                <a:alphaOff val="0"/>
              </a:schemeClr>
            </a:lnRef>
            <a:fillRef idx="1">
              <a:schemeClr val="accent5">
                <a:shade val="80000"/>
                <a:hueOff val="205224"/>
                <a:satOff val="-2235"/>
                <a:lumOff val="25579"/>
                <a:alphaOff val="0"/>
              </a:schemeClr>
            </a:fillRef>
            <a:effectRef idx="0">
              <a:schemeClr val="accent5">
                <a:shade val="80000"/>
                <a:hueOff val="205224"/>
                <a:satOff val="-2235"/>
                <a:lumOff val="25579"/>
                <a:alphaOff val="0"/>
              </a:schemeClr>
            </a:effectRef>
            <a:fontRef idx="minor">
              <a:schemeClr val="lt1"/>
            </a:fontRef>
          </p:style>
        </p:sp>
        <p:sp>
          <p:nvSpPr>
            <p:cNvPr id="19" name="Freeform 18"/>
            <p:cNvSpPr/>
            <p:nvPr/>
          </p:nvSpPr>
          <p:spPr>
            <a:xfrm>
              <a:off x="5155518" y="2836124"/>
              <a:ext cx="1189939" cy="502661"/>
            </a:xfrm>
            <a:custGeom>
              <a:avLst/>
              <a:gdLst>
                <a:gd name="connsiteX0" fmla="*/ 0 w 1189939"/>
                <a:gd name="connsiteY0" fmla="*/ 0 h 2153666"/>
                <a:gd name="connsiteX1" fmla="*/ 1189939 w 1189939"/>
                <a:gd name="connsiteY1" fmla="*/ 0 h 2153666"/>
                <a:gd name="connsiteX2" fmla="*/ 1189939 w 1189939"/>
                <a:gd name="connsiteY2" fmla="*/ 2153666 h 2153666"/>
                <a:gd name="connsiteX3" fmla="*/ 0 w 1189939"/>
                <a:gd name="connsiteY3" fmla="*/ 2153666 h 2153666"/>
                <a:gd name="connsiteX4" fmla="*/ 0 w 1189939"/>
                <a:gd name="connsiteY4" fmla="*/ 0 h 21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39" h="2153666">
                  <a:moveTo>
                    <a:pt x="0" y="0"/>
                  </a:moveTo>
                  <a:lnTo>
                    <a:pt x="1189939" y="0"/>
                  </a:lnTo>
                  <a:lnTo>
                    <a:pt x="1189939" y="2153666"/>
                  </a:lnTo>
                  <a:lnTo>
                    <a:pt x="0" y="21536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70767" tIns="0" rIns="0" bIns="0" spcCol="1270"/>
            <a:lstStyle/>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社会支持系统提升</a:t>
              </a:r>
            </a:p>
          </p:txBody>
        </p:sp>
      </p:grpSp>
      <p:cxnSp>
        <p:nvCxnSpPr>
          <p:cNvPr id="20" name="Elbow Connector 19"/>
          <p:cNvCxnSpPr/>
          <p:nvPr/>
        </p:nvCxnSpPr>
        <p:spPr>
          <a:xfrm rot="10800000">
            <a:off x="854075" y="4749800"/>
            <a:ext cx="1658938" cy="905933"/>
          </a:xfrm>
          <a:prstGeom prst="bentConnector3">
            <a:avLst>
              <a:gd name="adj1" fmla="val 49981"/>
            </a:avLst>
          </a:prstGeom>
          <a:ln w="3175">
            <a:solidFill>
              <a:schemeClr val="tx1"/>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2" name="TextBox 21"/>
          <p:cNvSpPr txBox="1">
            <a:spLocks noChangeArrowheads="1"/>
          </p:cNvSpPr>
          <p:nvPr/>
        </p:nvSpPr>
        <p:spPr bwMode="auto">
          <a:xfrm>
            <a:off x="431801" y="4817534"/>
            <a:ext cx="1387475" cy="646331"/>
          </a:xfrm>
          <a:prstGeom prst="rect">
            <a:avLst/>
          </a:prstGeom>
          <a:noFill/>
          <a:ln w="9525">
            <a:noFill/>
            <a:miter lim="800000"/>
            <a:headEnd/>
            <a:tailEnd/>
          </a:ln>
        </p:spPr>
        <p:txBody>
          <a:bodyPr>
            <a:spAutoFit/>
          </a:bodyPr>
          <a:lstStyle/>
          <a:p>
            <a:r>
              <a:rPr lang="en-US" altLang="zh-CN" sz="900">
                <a:latin typeface="微软雅黑" pitchFamily="34" charset="-122"/>
                <a:ea typeface="微软雅黑" pitchFamily="34" charset="-122"/>
              </a:rPr>
              <a:t>用</a:t>
            </a:r>
            <a:r>
              <a:rPr lang="en-US" altLang="zh-CN" sz="900" b="1">
                <a:solidFill>
                  <a:srgbClr val="365AF4"/>
                </a:solidFill>
                <a:latin typeface="微软雅黑" pitchFamily="34" charset="-122"/>
                <a:ea typeface="微软雅黑" pitchFamily="34" charset="-122"/>
              </a:rPr>
              <a:t>指导性音乐想象</a:t>
            </a:r>
            <a:r>
              <a:rPr lang="en-US" altLang="zh-CN" sz="900">
                <a:latin typeface="微软雅黑" pitchFamily="34" charset="-122"/>
                <a:ea typeface="微软雅黑" pitchFamily="34" charset="-122"/>
              </a:rPr>
              <a:t>塑造毒品消极音乐联想强化物，将其运用于毒品成瘾性的治疗</a:t>
            </a:r>
          </a:p>
        </p:txBody>
      </p:sp>
      <p:cxnSp>
        <p:nvCxnSpPr>
          <p:cNvPr id="29" name="Elbow Connector 28"/>
          <p:cNvCxnSpPr/>
          <p:nvPr/>
        </p:nvCxnSpPr>
        <p:spPr>
          <a:xfrm rot="16200000" flipV="1">
            <a:off x="1695186" y="3446198"/>
            <a:ext cx="1341967" cy="1265238"/>
          </a:xfrm>
          <a:prstGeom prst="bentConnector2">
            <a:avLst/>
          </a:prstGeom>
          <a:ln w="3175">
            <a:solidFill>
              <a:schemeClr val="tx1"/>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1671638" y="3581400"/>
            <a:ext cx="1389062" cy="646331"/>
          </a:xfrm>
          <a:prstGeom prst="rect">
            <a:avLst/>
          </a:prstGeom>
          <a:noFill/>
          <a:ln w="9525">
            <a:noFill/>
            <a:miter lim="800000"/>
            <a:headEnd/>
            <a:tailEnd/>
          </a:ln>
        </p:spPr>
        <p:txBody>
          <a:bodyPr>
            <a:spAutoFit/>
          </a:bodyPr>
          <a:lstStyle/>
          <a:p>
            <a:r>
              <a:rPr lang="en-US" altLang="zh-CN" sz="900">
                <a:latin typeface="微软雅黑" pitchFamily="34" charset="-122"/>
                <a:ea typeface="微软雅黑" pitchFamily="34" charset="-122"/>
              </a:rPr>
              <a:t>运用以</a:t>
            </a:r>
            <a:r>
              <a:rPr lang="en-US" altLang="zh-CN" sz="900" b="1">
                <a:solidFill>
                  <a:srgbClr val="365AF4"/>
                </a:solidFill>
                <a:latin typeface="微软雅黑" pitchFamily="34" charset="-122"/>
                <a:ea typeface="微软雅黑" pitchFamily="34" charset="-122"/>
              </a:rPr>
              <a:t>达尔克罗兹音乐教学法</a:t>
            </a:r>
            <a:r>
              <a:rPr lang="en-US" altLang="zh-CN" sz="900">
                <a:latin typeface="微软雅黑" pitchFamily="34" charset="-122"/>
                <a:ea typeface="微软雅黑" pitchFamily="34" charset="-122"/>
              </a:rPr>
              <a:t>为代表的体态律动法，来对戒毒人员进行体能康复训练</a:t>
            </a:r>
          </a:p>
        </p:txBody>
      </p:sp>
      <p:cxnSp>
        <p:nvCxnSpPr>
          <p:cNvPr id="33" name="Elbow Connector 32"/>
          <p:cNvCxnSpPr/>
          <p:nvPr/>
        </p:nvCxnSpPr>
        <p:spPr>
          <a:xfrm rot="16200000" flipV="1">
            <a:off x="1909499" y="1983053"/>
            <a:ext cx="1913467" cy="1338263"/>
          </a:xfrm>
          <a:prstGeom prst="bentConnector3">
            <a:avLst>
              <a:gd name="adj1" fmla="val 49978"/>
            </a:avLst>
          </a:prstGeom>
          <a:ln w="3175">
            <a:solidFill>
              <a:schemeClr val="tx1"/>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2341564" y="1843617"/>
            <a:ext cx="1273175" cy="507831"/>
          </a:xfrm>
          <a:prstGeom prst="rect">
            <a:avLst/>
          </a:prstGeom>
          <a:noFill/>
          <a:ln w="9525">
            <a:noFill/>
            <a:miter lim="800000"/>
            <a:headEnd/>
            <a:tailEnd/>
          </a:ln>
        </p:spPr>
        <p:txBody>
          <a:bodyPr>
            <a:spAutoFit/>
          </a:bodyPr>
          <a:lstStyle/>
          <a:p>
            <a:r>
              <a:rPr lang="en-US" altLang="zh-CN" sz="900">
                <a:latin typeface="微软雅黑" pitchFamily="34" charset="-122"/>
                <a:ea typeface="微软雅黑" pitchFamily="34" charset="-122"/>
              </a:rPr>
              <a:t>用</a:t>
            </a:r>
            <a:r>
              <a:rPr lang="en-US" altLang="zh-CN" sz="900" b="1">
                <a:solidFill>
                  <a:srgbClr val="365AF4"/>
                </a:solidFill>
                <a:latin typeface="微软雅黑" pitchFamily="34" charset="-122"/>
                <a:ea typeface="微软雅黑" pitchFamily="34" charset="-122"/>
              </a:rPr>
              <a:t>音乐引导想象（GIM）</a:t>
            </a:r>
            <a:r>
              <a:rPr lang="en-US" altLang="zh-CN" sz="900">
                <a:latin typeface="微软雅黑" pitchFamily="34" charset="-122"/>
                <a:ea typeface="微软雅黑" pitchFamily="34" charset="-122"/>
              </a:rPr>
              <a:t>来进行心理治疗</a:t>
            </a:r>
          </a:p>
        </p:txBody>
      </p:sp>
      <p:cxnSp>
        <p:nvCxnSpPr>
          <p:cNvPr id="41" name="Elbow Connector 40"/>
          <p:cNvCxnSpPr/>
          <p:nvPr/>
        </p:nvCxnSpPr>
        <p:spPr>
          <a:xfrm rot="16200000" flipV="1">
            <a:off x="3954199" y="4360599"/>
            <a:ext cx="1792816" cy="814387"/>
          </a:xfrm>
          <a:prstGeom prst="bentConnector3">
            <a:avLst>
              <a:gd name="adj1" fmla="val 49976"/>
            </a:avLst>
          </a:prstGeom>
          <a:ln w="3175">
            <a:solidFill>
              <a:schemeClr val="tx1"/>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4" name="TextBox 43"/>
          <p:cNvSpPr txBox="1">
            <a:spLocks noChangeArrowheads="1"/>
          </p:cNvSpPr>
          <p:nvPr/>
        </p:nvSpPr>
        <p:spPr bwMode="auto">
          <a:xfrm>
            <a:off x="5257800" y="4749800"/>
            <a:ext cx="1303338" cy="369332"/>
          </a:xfrm>
          <a:prstGeom prst="rect">
            <a:avLst/>
          </a:prstGeom>
          <a:noFill/>
          <a:ln w="9525">
            <a:noFill/>
            <a:miter lim="800000"/>
            <a:headEnd/>
            <a:tailEnd/>
          </a:ln>
        </p:spPr>
        <p:txBody>
          <a:bodyPr>
            <a:spAutoFit/>
          </a:bodyPr>
          <a:lstStyle/>
          <a:p>
            <a:r>
              <a:rPr lang="en-US" altLang="zh-CN" sz="900">
                <a:latin typeface="微软雅黑" pitchFamily="34" charset="-122"/>
                <a:ea typeface="微软雅黑" pitchFamily="34" charset="-122"/>
              </a:rPr>
              <a:t>开展</a:t>
            </a:r>
            <a:r>
              <a:rPr lang="en-US" altLang="zh-CN" sz="900" b="1">
                <a:solidFill>
                  <a:srgbClr val="365AF4"/>
                </a:solidFill>
                <a:latin typeface="微软雅黑" pitchFamily="34" charset="-122"/>
                <a:ea typeface="微软雅黑" pitchFamily="34" charset="-122"/>
              </a:rPr>
              <a:t>音乐倾诉小组</a:t>
            </a:r>
            <a:r>
              <a:rPr lang="en-US" altLang="zh-CN" sz="900">
                <a:latin typeface="微软雅黑" pitchFamily="34" charset="-122"/>
                <a:ea typeface="微软雅黑" pitchFamily="34" charset="-122"/>
              </a:rPr>
              <a:t>，成立</a:t>
            </a:r>
            <a:r>
              <a:rPr lang="en-US" altLang="zh-CN" sz="900" b="1">
                <a:solidFill>
                  <a:srgbClr val="365AF4"/>
                </a:solidFill>
                <a:latin typeface="微软雅黑" pitchFamily="34" charset="-122"/>
                <a:ea typeface="微软雅黑" pitchFamily="34" charset="-122"/>
              </a:rPr>
              <a:t>戒除毒瘾互助会</a:t>
            </a:r>
          </a:p>
        </p:txBody>
      </p:sp>
      <p:grpSp>
        <p:nvGrpSpPr>
          <p:cNvPr id="28" name="Group 55"/>
          <p:cNvGrpSpPr>
            <a:grpSpLocks/>
          </p:cNvGrpSpPr>
          <p:nvPr/>
        </p:nvGrpSpPr>
        <p:grpSpPr bwMode="auto">
          <a:xfrm>
            <a:off x="4452938" y="2489200"/>
            <a:ext cx="1611312" cy="1119717"/>
            <a:chOff x="4316047" y="1970853"/>
            <a:chExt cx="1391704" cy="703798"/>
          </a:xfrm>
        </p:grpSpPr>
        <p:sp>
          <p:nvSpPr>
            <p:cNvPr id="8" name="Oval 17"/>
            <p:cNvSpPr/>
            <p:nvPr/>
          </p:nvSpPr>
          <p:spPr>
            <a:xfrm>
              <a:off x="5223740" y="2190374"/>
              <a:ext cx="484011" cy="484277"/>
            </a:xfrm>
            <a:prstGeom prst="ellipse">
              <a:avLst/>
            </a:prstGeom>
            <a:solidFill>
              <a:srgbClr val="00B0F0"/>
            </a:solidFill>
          </p:spPr>
          <p:style>
            <a:lnRef idx="2">
              <a:schemeClr val="lt1">
                <a:hueOff val="0"/>
                <a:satOff val="0"/>
                <a:lumOff val="0"/>
                <a:alphaOff val="0"/>
              </a:schemeClr>
            </a:lnRef>
            <a:fillRef idx="1">
              <a:schemeClr val="accent5">
                <a:shade val="80000"/>
                <a:hueOff val="205224"/>
                <a:satOff val="-2234"/>
                <a:lumOff val="25579"/>
                <a:alphaOff val="0"/>
              </a:schemeClr>
            </a:fillRef>
            <a:effectRef idx="0">
              <a:schemeClr val="accent5">
                <a:shade val="80000"/>
                <a:hueOff val="205224"/>
                <a:satOff val="-2234"/>
                <a:lumOff val="25579"/>
                <a:alphaOff val="0"/>
              </a:schemeClr>
            </a:effectRef>
            <a:fontRef idx="minor">
              <a:schemeClr val="lt1"/>
            </a:fontRef>
          </p:style>
        </p:sp>
        <p:sp>
          <p:nvSpPr>
            <p:cNvPr id="9" name="Freeform 18"/>
            <p:cNvSpPr/>
            <p:nvPr/>
          </p:nvSpPr>
          <p:spPr>
            <a:xfrm>
              <a:off x="4316047" y="1970853"/>
              <a:ext cx="1190147" cy="502903"/>
            </a:xfrm>
            <a:custGeom>
              <a:avLst/>
              <a:gdLst>
                <a:gd name="connsiteX0" fmla="*/ 0 w 1189939"/>
                <a:gd name="connsiteY0" fmla="*/ 0 h 2153666"/>
                <a:gd name="connsiteX1" fmla="*/ 1189939 w 1189939"/>
                <a:gd name="connsiteY1" fmla="*/ 0 h 2153666"/>
                <a:gd name="connsiteX2" fmla="*/ 1189939 w 1189939"/>
                <a:gd name="connsiteY2" fmla="*/ 2153666 h 2153666"/>
                <a:gd name="connsiteX3" fmla="*/ 0 w 1189939"/>
                <a:gd name="connsiteY3" fmla="*/ 2153666 h 2153666"/>
                <a:gd name="connsiteX4" fmla="*/ 0 w 1189939"/>
                <a:gd name="connsiteY4" fmla="*/ 0 h 21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39" h="2153666">
                  <a:moveTo>
                    <a:pt x="0" y="0"/>
                  </a:moveTo>
                  <a:lnTo>
                    <a:pt x="1189939" y="0"/>
                  </a:lnTo>
                  <a:lnTo>
                    <a:pt x="1189939" y="2153666"/>
                  </a:lnTo>
                  <a:lnTo>
                    <a:pt x="0" y="21536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70767" tIns="0" rIns="0" bIns="0" spcCol="1270"/>
            <a:lstStyle/>
            <a:p>
              <a:pPr algn="ctr" defTabSz="800100" fontAlgn="auto">
                <a:lnSpc>
                  <a:spcPct val="90000"/>
                </a:lnSpc>
                <a:spcAft>
                  <a:spcPct val="35000"/>
                </a:spcAft>
                <a:buFontTx/>
                <a:buNone/>
                <a:defRPr/>
              </a:pPr>
              <a:r>
                <a:rPr lang="en-US" sz="1200" b="1" dirty="0">
                  <a:latin typeface="微软雅黑" panose="020B0503020204020204" charset="-122"/>
                  <a:ea typeface="微软雅黑" panose="020B0503020204020204" charset="-122"/>
                </a:rPr>
                <a:t>与循证矫正项目的结合</a:t>
              </a:r>
            </a:p>
          </p:txBody>
        </p:sp>
      </p:grpSp>
      <p:cxnSp>
        <p:nvCxnSpPr>
          <p:cNvPr id="21" name="Elbow Connector 28"/>
          <p:cNvCxnSpPr/>
          <p:nvPr/>
        </p:nvCxnSpPr>
        <p:spPr>
          <a:xfrm rot="16200000" flipV="1">
            <a:off x="4657461" y="1401498"/>
            <a:ext cx="1341967" cy="1265238"/>
          </a:xfrm>
          <a:prstGeom prst="bentConnector2">
            <a:avLst/>
          </a:prstGeom>
          <a:ln w="3175">
            <a:solidFill>
              <a:schemeClr val="tx1"/>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TextBox 43"/>
          <p:cNvSpPr txBox="1">
            <a:spLocks noChangeArrowheads="1"/>
          </p:cNvSpPr>
          <p:nvPr/>
        </p:nvSpPr>
        <p:spPr bwMode="auto">
          <a:xfrm>
            <a:off x="4598989" y="1483785"/>
            <a:ext cx="1303337" cy="646331"/>
          </a:xfrm>
          <a:prstGeom prst="rect">
            <a:avLst/>
          </a:prstGeom>
          <a:noFill/>
          <a:ln w="9525">
            <a:noFill/>
            <a:miter lim="800000"/>
            <a:headEnd/>
            <a:tailEnd/>
          </a:ln>
        </p:spPr>
        <p:txBody>
          <a:bodyPr>
            <a:spAutoFit/>
          </a:bodyPr>
          <a:lstStyle/>
          <a:p>
            <a:r>
              <a:rPr lang="en-US" altLang="zh-CN" sz="900" dirty="0" err="1" smtClean="0">
                <a:latin typeface="微软雅黑" pitchFamily="34" charset="-122"/>
                <a:ea typeface="微软雅黑" pitchFamily="34" charset="-122"/>
              </a:rPr>
              <a:t>将各种综</a:t>
            </a:r>
            <a:r>
              <a:rPr lang="en-US" altLang="zh-CN" sz="900" dirty="0" smtClean="0">
                <a:latin typeface="微软雅黑" pitchFamily="34" charset="-122"/>
                <a:ea typeface="微软雅黑" pitchFamily="34" charset="-122"/>
              </a:rPr>
              <a:t> </a:t>
            </a:r>
            <a:r>
              <a:rPr lang="en-US" altLang="zh-CN" sz="900" dirty="0" err="1" smtClean="0">
                <a:latin typeface="微软雅黑" pitchFamily="34" charset="-122"/>
                <a:ea typeface="微软雅黑" pitchFamily="34" charset="-122"/>
              </a:rPr>
              <a:t>合</a:t>
            </a:r>
            <a:r>
              <a:rPr lang="en-US" altLang="zh-CN" sz="900" b="1" dirty="0" err="1" smtClean="0">
                <a:solidFill>
                  <a:srgbClr val="365AF4"/>
                </a:solidFill>
                <a:latin typeface="微软雅黑" pitchFamily="34" charset="-122"/>
                <a:ea typeface="微软雅黑" pitchFamily="34" charset="-122"/>
              </a:rPr>
              <a:t>音乐治疗手段</a:t>
            </a:r>
            <a:r>
              <a:rPr lang="en-US" altLang="zh-CN" sz="900" dirty="0" err="1" smtClean="0">
                <a:latin typeface="微软雅黑" pitchFamily="34" charset="-122"/>
                <a:ea typeface="微软雅黑" pitchFamily="34" charset="-122"/>
              </a:rPr>
              <a:t>运用于循证矫正对象的筛选与循证矫正工作技术中</a:t>
            </a:r>
            <a:endParaRPr lang="en-US" altLang="zh-CN" sz="900" dirty="0">
              <a:latin typeface="微软雅黑" pitchFamily="34" charset="-122"/>
              <a:ea typeface="微软雅黑" pitchFamily="34" charset="-122"/>
            </a:endParaRPr>
          </a:p>
        </p:txBody>
      </p:sp>
      <p:grpSp>
        <p:nvGrpSpPr>
          <p:cNvPr id="31" name="Group 2"/>
          <p:cNvGrpSpPr>
            <a:grpSpLocks/>
          </p:cNvGrpSpPr>
          <p:nvPr/>
        </p:nvGrpSpPr>
        <p:grpSpPr bwMode="auto">
          <a:xfrm>
            <a:off x="6477000" y="2288118"/>
            <a:ext cx="1752600" cy="1780116"/>
            <a:chOff x="6478383" y="1743151"/>
            <a:chExt cx="1751740" cy="1335241"/>
          </a:xfrm>
        </p:grpSpPr>
        <p:grpSp>
          <p:nvGrpSpPr>
            <p:cNvPr id="32" name="Group 56"/>
            <p:cNvGrpSpPr>
              <a:grpSpLocks/>
            </p:cNvGrpSpPr>
            <p:nvPr/>
          </p:nvGrpSpPr>
          <p:grpSpPr bwMode="auto">
            <a:xfrm>
              <a:off x="6478383" y="1743151"/>
              <a:ext cx="1751740" cy="1335241"/>
              <a:chOff x="6229367" y="1743151"/>
              <a:chExt cx="1751740" cy="1335241"/>
            </a:xfrm>
          </p:grpSpPr>
          <p:sp>
            <p:nvSpPr>
              <p:cNvPr id="25" name="Oval 46"/>
              <p:cNvSpPr/>
              <p:nvPr/>
            </p:nvSpPr>
            <p:spPr>
              <a:xfrm>
                <a:off x="6702210" y="1743151"/>
                <a:ext cx="787014" cy="789078"/>
              </a:xfrm>
              <a:prstGeom prst="ellipse">
                <a:avLst/>
              </a:prstGeom>
              <a:solidFill>
                <a:srgbClr val="00B0F0"/>
              </a:solidFill>
            </p:spPr>
            <p:style>
              <a:lnRef idx="2">
                <a:schemeClr val="lt1">
                  <a:hueOff val="0"/>
                  <a:satOff val="0"/>
                  <a:lumOff val="0"/>
                  <a:alphaOff val="0"/>
                </a:schemeClr>
              </a:lnRef>
              <a:fillRef idx="1">
                <a:schemeClr val="accent5">
                  <a:shade val="80000"/>
                  <a:hueOff val="205224"/>
                  <a:satOff val="-2234"/>
                  <a:lumOff val="25579"/>
                  <a:alphaOff val="0"/>
                </a:schemeClr>
              </a:fillRef>
              <a:effectRef idx="0">
                <a:schemeClr val="accent5">
                  <a:shade val="80000"/>
                  <a:hueOff val="205224"/>
                  <a:satOff val="-2234"/>
                  <a:lumOff val="25579"/>
                  <a:alphaOff val="0"/>
                </a:schemeClr>
              </a:effectRef>
              <a:fontRef idx="minor">
                <a:schemeClr val="lt1"/>
              </a:fontRef>
            </p:style>
          </p:sp>
          <p:sp>
            <p:nvSpPr>
              <p:cNvPr id="26" name="Freeform 49"/>
              <p:cNvSpPr/>
              <p:nvPr/>
            </p:nvSpPr>
            <p:spPr>
              <a:xfrm>
                <a:off x="6229367" y="2574899"/>
                <a:ext cx="1751740" cy="503493"/>
              </a:xfrm>
              <a:custGeom>
                <a:avLst/>
                <a:gdLst>
                  <a:gd name="connsiteX0" fmla="*/ 0 w 1189939"/>
                  <a:gd name="connsiteY0" fmla="*/ 0 h 2153666"/>
                  <a:gd name="connsiteX1" fmla="*/ 1189939 w 1189939"/>
                  <a:gd name="connsiteY1" fmla="*/ 0 h 2153666"/>
                  <a:gd name="connsiteX2" fmla="*/ 1189939 w 1189939"/>
                  <a:gd name="connsiteY2" fmla="*/ 2153666 h 2153666"/>
                  <a:gd name="connsiteX3" fmla="*/ 0 w 1189939"/>
                  <a:gd name="connsiteY3" fmla="*/ 2153666 h 2153666"/>
                  <a:gd name="connsiteX4" fmla="*/ 0 w 1189939"/>
                  <a:gd name="connsiteY4" fmla="*/ 0 h 21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939" h="2153666">
                    <a:moveTo>
                      <a:pt x="0" y="0"/>
                    </a:moveTo>
                    <a:lnTo>
                      <a:pt x="1189939" y="0"/>
                    </a:lnTo>
                    <a:lnTo>
                      <a:pt x="1189939" y="2153666"/>
                    </a:lnTo>
                    <a:lnTo>
                      <a:pt x="0" y="2153666"/>
                    </a:lnTo>
                    <a:lnTo>
                      <a:pt x="0" y="0"/>
                    </a:lnTo>
                    <a:close/>
                  </a:path>
                </a:pathLst>
              </a:custGeom>
              <a:effectLst>
                <a:outerShdw blurRad="419100" dist="50800" dir="5400000" algn="ctr" rotWithShape="0">
                  <a:srgbClr val="000000">
                    <a:alpha val="100000"/>
                  </a:srgb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70767" tIns="0" rIns="0" bIns="0" spcCol="1270">
                <a:scene3d>
                  <a:camera prst="orthographicFront"/>
                  <a:lightRig rig="threePt" dir="t"/>
                </a:scene3d>
              </a:bodyPr>
              <a:lstStyle/>
              <a:p>
                <a:pPr algn="ctr" defTabSz="800100" fontAlgn="auto">
                  <a:lnSpc>
                    <a:spcPct val="90000"/>
                  </a:lnSpc>
                  <a:spcAft>
                    <a:spcPct val="35000"/>
                  </a:spcAft>
                  <a:buFontTx/>
                  <a:buNone/>
                  <a:defRPr/>
                </a:pPr>
                <a:r>
                  <a:rPr lang="zh-CN" altLang="en-US" sz="2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三改善一提升</a:t>
                </a:r>
              </a:p>
            </p:txBody>
          </p:sp>
        </p:grpSp>
        <p:sp>
          <p:nvSpPr>
            <p:cNvPr id="27" name="5-Point Star 30"/>
            <p:cNvSpPr/>
            <p:nvPr/>
          </p:nvSpPr>
          <p:spPr>
            <a:xfrm>
              <a:off x="7116245" y="1886042"/>
              <a:ext cx="456976" cy="45725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en-US">
                <a:solidFill>
                  <a:srgbClr val="FFFFFF"/>
                </a:solidFill>
                <a:cs typeface="Arial" pitchFamily="34" charset="0"/>
              </a:endParaRPr>
            </a:p>
          </p:txBody>
        </p:sp>
      </p:grpSp>
      <p:pic>
        <p:nvPicPr>
          <p:cNvPr id="37"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85723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par>
                          <p:cTn id="35" fill="hold">
                            <p:stCondLst>
                              <p:cond delay="3500"/>
                            </p:stCondLst>
                            <p:childTnLst>
                              <p:par>
                                <p:cTn id="36" presetID="47"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right)">
                                      <p:cBhvr>
                                        <p:cTn id="48" dur="500"/>
                                        <p:tgtEl>
                                          <p:spTgt spid="33"/>
                                        </p:tgtEl>
                                      </p:cBhvr>
                                    </p:animEffect>
                                  </p:childTnLst>
                                </p:cTn>
                              </p:par>
                            </p:childTnLst>
                          </p:cTn>
                        </p:par>
                        <p:par>
                          <p:cTn id="49" fill="hold">
                            <p:stCondLst>
                              <p:cond delay="5000"/>
                            </p:stCondLst>
                            <p:childTnLst>
                              <p:par>
                                <p:cTn id="50" presetID="47"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anim calcmode="lin" valueType="num">
                                      <p:cBhvr>
                                        <p:cTn id="53" dur="500" fill="hold"/>
                                        <p:tgtEl>
                                          <p:spTgt spid="34"/>
                                        </p:tgtEl>
                                        <p:attrNameLst>
                                          <p:attrName>ppt_x</p:attrName>
                                        </p:attrNameLst>
                                      </p:cBhvr>
                                      <p:tavLst>
                                        <p:tav tm="0">
                                          <p:val>
                                            <p:strVal val="#ppt_x"/>
                                          </p:val>
                                        </p:tav>
                                        <p:tav tm="100000">
                                          <p:val>
                                            <p:strVal val="#ppt_x"/>
                                          </p:val>
                                        </p:tav>
                                      </p:tavLst>
                                    </p:anim>
                                    <p:anim calcmode="lin" valueType="num">
                                      <p:cBhvr>
                                        <p:cTn id="54" dur="5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10" presetClass="entr" presetSubtype="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6000"/>
                            </p:stCondLst>
                            <p:childTnLst>
                              <p:par>
                                <p:cTn id="60" presetID="22" presetClass="entr" presetSubtype="1"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childTnLst>
                          </p:cTn>
                        </p:par>
                        <p:par>
                          <p:cTn id="63" fill="hold">
                            <p:stCondLst>
                              <p:cond delay="6500"/>
                            </p:stCondLst>
                            <p:childTnLst>
                              <p:par>
                                <p:cTn id="64" presetID="47" presetClass="entr" presetSubtype="0"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anim calcmode="lin" valueType="num">
                                      <p:cBhvr>
                                        <p:cTn id="67" dur="500" fill="hold"/>
                                        <p:tgtEl>
                                          <p:spTgt spid="44"/>
                                        </p:tgtEl>
                                        <p:attrNameLst>
                                          <p:attrName>ppt_x</p:attrName>
                                        </p:attrNameLst>
                                      </p:cBhvr>
                                      <p:tavLst>
                                        <p:tav tm="0">
                                          <p:val>
                                            <p:strVal val="#ppt_x"/>
                                          </p:val>
                                        </p:tav>
                                        <p:tav tm="100000">
                                          <p:val>
                                            <p:strVal val="#ppt_x"/>
                                          </p:val>
                                        </p:tav>
                                      </p:tavLst>
                                    </p:anim>
                                    <p:anim calcmode="lin" valueType="num">
                                      <p:cBhvr>
                                        <p:cTn id="68" dur="500" fill="hold"/>
                                        <p:tgtEl>
                                          <p:spTgt spid="44"/>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par>
                          <p:cTn id="73" fill="hold">
                            <p:stCondLst>
                              <p:cond delay="750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childTnLst>
                          </p:cTn>
                        </p:par>
                        <p:par>
                          <p:cTn id="77" fill="hold">
                            <p:stCondLst>
                              <p:cond delay="8000"/>
                            </p:stCondLst>
                            <p:childTnLst>
                              <p:par>
                                <p:cTn id="78" presetID="47"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anim calcmode="lin" valueType="num">
                                      <p:cBhvr>
                                        <p:cTn id="81" dur="500" fill="hold"/>
                                        <p:tgtEl>
                                          <p:spTgt spid="23"/>
                                        </p:tgtEl>
                                        <p:attrNameLst>
                                          <p:attrName>ppt_x</p:attrName>
                                        </p:attrNameLst>
                                      </p:cBhvr>
                                      <p:tavLst>
                                        <p:tav tm="0">
                                          <p:val>
                                            <p:strVal val="#ppt_x"/>
                                          </p:val>
                                        </p:tav>
                                        <p:tav tm="100000">
                                          <p:val>
                                            <p:strVal val="#ppt_x"/>
                                          </p:val>
                                        </p:tav>
                                      </p:tavLst>
                                    </p:anim>
                                    <p:anim calcmode="lin" valueType="num">
                                      <p:cBhvr>
                                        <p:cTn id="82" dur="500" fill="hold"/>
                                        <p:tgtEl>
                                          <p:spTgt spid="23"/>
                                        </p:tgtEl>
                                        <p:attrNameLst>
                                          <p:attrName>ppt_y</p:attrName>
                                        </p:attrNameLst>
                                      </p:cBhvr>
                                      <p:tavLst>
                                        <p:tav tm="0">
                                          <p:val>
                                            <p:strVal val="#ppt_y-.1"/>
                                          </p:val>
                                        </p:tav>
                                        <p:tav tm="100000">
                                          <p:val>
                                            <p:strVal val="#ppt_y"/>
                                          </p:val>
                                        </p:tav>
                                      </p:tavLst>
                                    </p:anim>
                                  </p:childTnLst>
                                </p:cTn>
                              </p:par>
                            </p:childTnLst>
                          </p:cTn>
                        </p:par>
                        <p:par>
                          <p:cTn id="83" fill="hold">
                            <p:stCondLst>
                              <p:cond delay="8500"/>
                            </p:stCondLst>
                            <p:childTnLst>
                              <p:par>
                                <p:cTn id="84" presetID="49" presetClass="entr" presetSubtype="0" decel="100000" fill="hold" nodeType="after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 calcmode="lin" valueType="num">
                                      <p:cBhvr>
                                        <p:cTn id="88" dur="500" fill="hold"/>
                                        <p:tgtEl>
                                          <p:spTgt spid="31"/>
                                        </p:tgtEl>
                                        <p:attrNameLst>
                                          <p:attrName>style.rotation</p:attrName>
                                        </p:attrNameLst>
                                      </p:cBhvr>
                                      <p:tavLst>
                                        <p:tav tm="0">
                                          <p:val>
                                            <p:fltVal val="360"/>
                                          </p:val>
                                        </p:tav>
                                        <p:tav tm="100000">
                                          <p:val>
                                            <p:fltVal val="0"/>
                                          </p:val>
                                        </p:tav>
                                      </p:tavLst>
                                    </p:anim>
                                    <p:animEffect transition="in" filter="fade">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30" grpId="0"/>
      <p:bldP spid="34" grpId="0"/>
      <p:bldP spid="44"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67" name="Picture 63" descr="图片1"/>
          <p:cNvPicPr>
            <a:picLocks noChangeAspect="1" noChangeArrowheads="1"/>
          </p:cNvPicPr>
          <p:nvPr/>
        </p:nvPicPr>
        <p:blipFill>
          <a:blip r:embed="rId2"/>
          <a:srcRect/>
          <a:stretch>
            <a:fillRect/>
          </a:stretch>
        </p:blipFill>
        <p:spPr bwMode="auto">
          <a:xfrm>
            <a:off x="0" y="214290"/>
            <a:ext cx="9144000" cy="6483350"/>
          </a:xfrm>
          <a:prstGeom prst="rect">
            <a:avLst/>
          </a:prstGeom>
          <a:noFill/>
        </p:spPr>
      </p:pic>
      <p:pic>
        <p:nvPicPr>
          <p:cNvPr id="21568" name="Picture 64" descr="图片2"/>
          <p:cNvPicPr>
            <a:picLocks noChangeAspect="1" noChangeArrowheads="1"/>
          </p:cNvPicPr>
          <p:nvPr/>
        </p:nvPicPr>
        <p:blipFill>
          <a:blip r:embed="rId3"/>
          <a:srcRect/>
          <a:stretch>
            <a:fillRect/>
          </a:stretch>
        </p:blipFill>
        <p:spPr bwMode="auto">
          <a:xfrm>
            <a:off x="1643042" y="5000636"/>
            <a:ext cx="650875" cy="641350"/>
          </a:xfrm>
          <a:prstGeom prst="rect">
            <a:avLst/>
          </a:prstGeom>
          <a:noFill/>
        </p:spPr>
      </p:pic>
      <p:sp>
        <p:nvSpPr>
          <p:cNvPr id="21506" name="Rectangle 2"/>
          <p:cNvSpPr>
            <a:spLocks noChangeArrowheads="1"/>
          </p:cNvSpPr>
          <p:nvPr/>
        </p:nvSpPr>
        <p:spPr bwMode="auto">
          <a:xfrm>
            <a:off x="34925" y="1268412"/>
            <a:ext cx="360363" cy="4732355"/>
          </a:xfrm>
          <a:prstGeom prst="rect">
            <a:avLst/>
          </a:prstGeom>
          <a:solidFill>
            <a:schemeClr val="accent1"/>
          </a:solidFill>
          <a:ln w="9525">
            <a:solidFill>
              <a:schemeClr val="tx1"/>
            </a:solidFill>
            <a:miter lim="800000"/>
            <a:headEnd/>
            <a:tailEnd/>
          </a:ln>
        </p:spPr>
        <p:txBody>
          <a:bodyPr vert="eaVert" wrap="none" anchor="ctr"/>
          <a:lstStyle/>
          <a:p>
            <a:r>
              <a:rPr lang="zh-CN" altLang="en-US" sz="2400" b="0" dirty="0" smtClean="0">
                <a:latin typeface="方正小标宋简体" pitchFamily="65" charset="-122"/>
                <a:ea typeface="方正小标宋简体" pitchFamily="65" charset="-122"/>
              </a:rPr>
              <a:t>成果十五    戒毒</a:t>
            </a:r>
            <a:r>
              <a:rPr lang="zh-CN" altLang="en-US" sz="2400" b="0" dirty="0">
                <a:latin typeface="方正小标宋简体" pitchFamily="65" charset="-122"/>
                <a:ea typeface="方正小标宋简体" pitchFamily="65" charset="-122"/>
              </a:rPr>
              <a:t>人员社会支持系统</a:t>
            </a:r>
          </a:p>
        </p:txBody>
      </p:sp>
      <p:sp>
        <p:nvSpPr>
          <p:cNvPr id="21507" name="AutoShape 3"/>
          <p:cNvSpPr>
            <a:spLocks/>
          </p:cNvSpPr>
          <p:nvPr/>
        </p:nvSpPr>
        <p:spPr bwMode="auto">
          <a:xfrm>
            <a:off x="395288" y="1052513"/>
            <a:ext cx="576262" cy="3240087"/>
          </a:xfrm>
          <a:prstGeom prst="leftBrace">
            <a:avLst>
              <a:gd name="adj1" fmla="val 46855"/>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pic>
        <p:nvPicPr>
          <p:cNvPr id="21569" name="Picture 65" descr="图片3"/>
          <p:cNvPicPr>
            <a:picLocks noChangeAspect="1" noChangeArrowheads="1"/>
          </p:cNvPicPr>
          <p:nvPr/>
        </p:nvPicPr>
        <p:blipFill>
          <a:blip r:embed="rId4"/>
          <a:srcRect/>
          <a:stretch>
            <a:fillRect/>
          </a:stretch>
        </p:blipFill>
        <p:spPr bwMode="auto">
          <a:xfrm>
            <a:off x="0" y="0"/>
            <a:ext cx="9137650" cy="260350"/>
          </a:xfrm>
          <a:prstGeom prst="rect">
            <a:avLst/>
          </a:prstGeom>
          <a:noFill/>
        </p:spPr>
      </p:pic>
      <p:sp>
        <p:nvSpPr>
          <p:cNvPr id="21508" name="AutoShape 4"/>
          <p:cNvSpPr>
            <a:spLocks noChangeArrowheads="1"/>
          </p:cNvSpPr>
          <p:nvPr/>
        </p:nvSpPr>
        <p:spPr bwMode="auto">
          <a:xfrm>
            <a:off x="827088" y="476250"/>
            <a:ext cx="1439862" cy="647700"/>
          </a:xfrm>
          <a:prstGeom prst="roundRect">
            <a:avLst>
              <a:gd name="adj" fmla="val 16667"/>
            </a:avLst>
          </a:prstGeom>
          <a:solidFill>
            <a:schemeClr val="accent1"/>
          </a:solidFill>
          <a:ln w="9525">
            <a:solidFill>
              <a:schemeClr val="tx1"/>
            </a:solidFill>
            <a:round/>
            <a:headEnd/>
            <a:tailEnd/>
          </a:ln>
        </p:spPr>
        <p:txBody>
          <a:bodyPr wrap="none" anchor="ctr"/>
          <a:lstStyle/>
          <a:p>
            <a:r>
              <a:rPr lang="zh-CN" altLang="en-US" sz="1800" b="0">
                <a:latin typeface="Arial" pitchFamily="34" charset="0"/>
                <a:ea typeface="宋体" pitchFamily="2" charset="-122"/>
              </a:rPr>
              <a:t>主观感知增强</a:t>
            </a:r>
          </a:p>
        </p:txBody>
      </p:sp>
      <p:sp>
        <p:nvSpPr>
          <p:cNvPr id="21509" name="AutoShape 5"/>
          <p:cNvSpPr>
            <a:spLocks noChangeArrowheads="1"/>
          </p:cNvSpPr>
          <p:nvPr/>
        </p:nvSpPr>
        <p:spPr bwMode="auto">
          <a:xfrm>
            <a:off x="2214546" y="3000372"/>
            <a:ext cx="2233613" cy="1439862"/>
          </a:xfrm>
          <a:prstGeom prst="roundRect">
            <a:avLst>
              <a:gd name="adj" fmla="val 16667"/>
            </a:avLst>
          </a:prstGeom>
          <a:solidFill>
            <a:schemeClr val="accent1"/>
          </a:solidFill>
          <a:ln w="9525">
            <a:solidFill>
              <a:schemeClr val="tx1"/>
            </a:solidFill>
            <a:round/>
            <a:headEnd/>
            <a:tailEnd/>
          </a:ln>
        </p:spPr>
        <p:txBody>
          <a:bodyPr wrap="none" anchor="ctr"/>
          <a:lstStyle/>
          <a:p>
            <a:r>
              <a:rPr lang="zh-CN" altLang="en-US" sz="1800" b="0">
                <a:latin typeface="Arial" pitchFamily="34" charset="0"/>
                <a:ea typeface="宋体" pitchFamily="2" charset="-122"/>
              </a:rPr>
              <a:t>客观社会支持系统</a:t>
            </a:r>
          </a:p>
        </p:txBody>
      </p:sp>
      <p:sp>
        <p:nvSpPr>
          <p:cNvPr id="21510" name="AutoShape 6"/>
          <p:cNvSpPr>
            <a:spLocks/>
          </p:cNvSpPr>
          <p:nvPr/>
        </p:nvSpPr>
        <p:spPr bwMode="auto">
          <a:xfrm>
            <a:off x="2266950" y="333375"/>
            <a:ext cx="215900" cy="790575"/>
          </a:xfrm>
          <a:prstGeom prst="leftBrace">
            <a:avLst>
              <a:gd name="adj1" fmla="val 30515"/>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sp>
        <p:nvSpPr>
          <p:cNvPr id="21511" name="AutoShape 7"/>
          <p:cNvSpPr>
            <a:spLocks noChangeArrowheads="1"/>
          </p:cNvSpPr>
          <p:nvPr/>
        </p:nvSpPr>
        <p:spPr bwMode="auto">
          <a:xfrm>
            <a:off x="2484438" y="188913"/>
            <a:ext cx="2447925" cy="360362"/>
          </a:xfrm>
          <a:prstGeom prst="flowChartAlternateProcess">
            <a:avLst/>
          </a:prstGeom>
          <a:solidFill>
            <a:schemeClr val="accent1"/>
          </a:solidFill>
          <a:ln w="9525">
            <a:solidFill>
              <a:schemeClr val="tx1"/>
            </a:solidFill>
            <a:miter lim="800000"/>
            <a:headEnd/>
            <a:tailEnd/>
          </a:ln>
        </p:spPr>
        <p:txBody>
          <a:bodyPr wrap="none" anchor="ctr"/>
          <a:lstStyle/>
          <a:p>
            <a:r>
              <a:rPr lang="zh-CN" altLang="en-US" sz="1800" b="0">
                <a:latin typeface="Arial" pitchFamily="34" charset="0"/>
                <a:ea typeface="宋体" pitchFamily="2" charset="-122"/>
              </a:rPr>
              <a:t>觉察、感知，学会发现</a:t>
            </a:r>
          </a:p>
        </p:txBody>
      </p:sp>
      <p:sp>
        <p:nvSpPr>
          <p:cNvPr id="21512" name="AutoShape 8"/>
          <p:cNvSpPr>
            <a:spLocks noChangeArrowheads="1"/>
          </p:cNvSpPr>
          <p:nvPr/>
        </p:nvSpPr>
        <p:spPr bwMode="auto">
          <a:xfrm>
            <a:off x="2484438" y="908050"/>
            <a:ext cx="2447925" cy="360363"/>
          </a:xfrm>
          <a:prstGeom prst="flowChartAlternateProcess">
            <a:avLst/>
          </a:prstGeom>
          <a:solidFill>
            <a:schemeClr val="accent1"/>
          </a:solidFill>
          <a:ln w="9525">
            <a:solidFill>
              <a:schemeClr val="tx1"/>
            </a:solidFill>
            <a:miter lim="800000"/>
            <a:headEnd/>
            <a:tailEnd/>
          </a:ln>
        </p:spPr>
        <p:txBody>
          <a:bodyPr wrap="none" anchor="ctr"/>
          <a:lstStyle/>
          <a:p>
            <a:r>
              <a:rPr lang="zh-CN" altLang="en-US" sz="1800" b="0">
                <a:latin typeface="Arial" pitchFamily="34" charset="0"/>
                <a:ea typeface="宋体" pitchFamily="2" charset="-122"/>
              </a:rPr>
              <a:t>对比、接纳，懂得珍惜</a:t>
            </a:r>
          </a:p>
        </p:txBody>
      </p:sp>
      <p:sp>
        <p:nvSpPr>
          <p:cNvPr id="21513" name="AutoShape 9"/>
          <p:cNvSpPr>
            <a:spLocks/>
          </p:cNvSpPr>
          <p:nvPr/>
        </p:nvSpPr>
        <p:spPr bwMode="auto">
          <a:xfrm>
            <a:off x="4787900" y="1125538"/>
            <a:ext cx="215900" cy="4824412"/>
          </a:xfrm>
          <a:prstGeom prst="leftBrace">
            <a:avLst>
              <a:gd name="adj1" fmla="val 186213"/>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grpSp>
        <p:nvGrpSpPr>
          <p:cNvPr id="2" name="Group 10"/>
          <p:cNvGrpSpPr>
            <a:grpSpLocks/>
          </p:cNvGrpSpPr>
          <p:nvPr/>
        </p:nvGrpSpPr>
        <p:grpSpPr bwMode="auto">
          <a:xfrm>
            <a:off x="5148263" y="117475"/>
            <a:ext cx="3167062" cy="1943100"/>
            <a:chOff x="0" y="0"/>
            <a:chExt cx="4988" cy="3061"/>
          </a:xfrm>
        </p:grpSpPr>
        <p:sp>
          <p:nvSpPr>
            <p:cNvPr id="21556" name="AutoShape 11"/>
            <p:cNvSpPr>
              <a:spLocks noChangeArrowheads="1"/>
            </p:cNvSpPr>
            <p:nvPr/>
          </p:nvSpPr>
          <p:spPr bwMode="auto">
            <a:xfrm>
              <a:off x="0" y="681"/>
              <a:ext cx="2155" cy="1249"/>
            </a:xfrm>
            <a:prstGeom prst="flowChartTerminator">
              <a:avLst/>
            </a:prstGeom>
            <a:solidFill>
              <a:schemeClr val="accent1"/>
            </a:solidFill>
            <a:ln w="9525">
              <a:solidFill>
                <a:schemeClr val="tx1"/>
              </a:solidFill>
              <a:miter lim="800000"/>
              <a:headEnd/>
              <a:tailEnd/>
            </a:ln>
          </p:spPr>
          <p:txBody>
            <a:bodyPr wrap="none" anchor="ctr"/>
            <a:lstStyle/>
            <a:p>
              <a:r>
                <a:rPr lang="zh-CN" altLang="en-US" sz="1800" b="0">
                  <a:latin typeface="Arial" pitchFamily="34" charset="0"/>
                  <a:ea typeface="宋体" pitchFamily="2" charset="-122"/>
                </a:rPr>
                <a:t>安全性支持</a:t>
              </a:r>
            </a:p>
          </p:txBody>
        </p:sp>
        <p:sp>
          <p:nvSpPr>
            <p:cNvPr id="21557" name="AutoShape 12"/>
            <p:cNvSpPr>
              <a:spLocks/>
            </p:cNvSpPr>
            <p:nvPr/>
          </p:nvSpPr>
          <p:spPr bwMode="auto">
            <a:xfrm>
              <a:off x="2268" y="114"/>
              <a:ext cx="340" cy="2268"/>
            </a:xfrm>
            <a:prstGeom prst="leftBrace">
              <a:avLst>
                <a:gd name="adj1" fmla="val 55588"/>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grpSp>
          <p:nvGrpSpPr>
            <p:cNvPr id="3" name="Group 13"/>
            <p:cNvGrpSpPr>
              <a:grpSpLocks/>
            </p:cNvGrpSpPr>
            <p:nvPr/>
          </p:nvGrpSpPr>
          <p:grpSpPr bwMode="auto">
            <a:xfrm>
              <a:off x="2608" y="0"/>
              <a:ext cx="2380" cy="1361"/>
              <a:chOff x="0" y="0"/>
              <a:chExt cx="2380" cy="1361"/>
            </a:xfrm>
          </p:grpSpPr>
          <p:sp>
            <p:nvSpPr>
              <p:cNvPr id="21563" name="Rectangle 14"/>
              <p:cNvSpPr>
                <a:spLocks noChangeArrowheads="1"/>
              </p:cNvSpPr>
              <p:nvPr/>
            </p:nvSpPr>
            <p:spPr bwMode="auto">
              <a:xfrm>
                <a:off x="0" y="0"/>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完整系统的规章制度</a:t>
                </a:r>
              </a:p>
            </p:txBody>
          </p:sp>
          <p:sp>
            <p:nvSpPr>
              <p:cNvPr id="21564" name="Rectangle 15"/>
              <p:cNvSpPr>
                <a:spLocks noChangeArrowheads="1"/>
              </p:cNvSpPr>
              <p:nvPr/>
            </p:nvSpPr>
            <p:spPr bwMode="auto">
              <a:xfrm>
                <a:off x="0" y="454"/>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互相制约的监督措施</a:t>
                </a:r>
              </a:p>
            </p:txBody>
          </p:sp>
          <p:sp>
            <p:nvSpPr>
              <p:cNvPr id="21565" name="Rectangle 16"/>
              <p:cNvSpPr>
                <a:spLocks noChangeArrowheads="1"/>
              </p:cNvSpPr>
              <p:nvPr/>
            </p:nvSpPr>
            <p:spPr bwMode="auto">
              <a:xfrm>
                <a:off x="0" y="907"/>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高效便捷的诉求途径</a:t>
                </a:r>
                <a:endParaRPr lang="zh-CN" altLang="en-US" sz="1800" b="0">
                  <a:latin typeface="Arial" pitchFamily="34" charset="0"/>
                  <a:ea typeface="宋体" pitchFamily="2" charset="-122"/>
                </a:endParaRPr>
              </a:p>
            </p:txBody>
          </p:sp>
        </p:grpSp>
        <p:grpSp>
          <p:nvGrpSpPr>
            <p:cNvPr id="4" name="Group 17"/>
            <p:cNvGrpSpPr>
              <a:grpSpLocks/>
            </p:cNvGrpSpPr>
            <p:nvPr/>
          </p:nvGrpSpPr>
          <p:grpSpPr bwMode="auto">
            <a:xfrm>
              <a:off x="2608" y="1701"/>
              <a:ext cx="2380" cy="1361"/>
              <a:chOff x="0" y="0"/>
              <a:chExt cx="2380" cy="1361"/>
            </a:xfrm>
          </p:grpSpPr>
          <p:sp>
            <p:nvSpPr>
              <p:cNvPr id="21560" name="Rectangle 18"/>
              <p:cNvSpPr>
                <a:spLocks noChangeArrowheads="1"/>
              </p:cNvSpPr>
              <p:nvPr/>
            </p:nvSpPr>
            <p:spPr bwMode="auto">
              <a:xfrm>
                <a:off x="0" y="0"/>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行为反馈机制</a:t>
                </a:r>
                <a:endParaRPr lang="zh-CN" altLang="en-US" sz="1800" b="0">
                  <a:latin typeface="Arial" pitchFamily="34" charset="0"/>
                  <a:ea typeface="宋体" pitchFamily="2" charset="-122"/>
                </a:endParaRPr>
              </a:p>
            </p:txBody>
          </p:sp>
          <p:sp>
            <p:nvSpPr>
              <p:cNvPr id="21561" name="Rectangle 19"/>
              <p:cNvSpPr>
                <a:spLocks noChangeArrowheads="1"/>
              </p:cNvSpPr>
              <p:nvPr/>
            </p:nvSpPr>
            <p:spPr bwMode="auto">
              <a:xfrm>
                <a:off x="0" y="454"/>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团体归属感</a:t>
                </a:r>
                <a:endParaRPr lang="zh-CN" altLang="en-US" sz="1800" b="0">
                  <a:latin typeface="Arial" pitchFamily="34" charset="0"/>
                  <a:ea typeface="宋体" pitchFamily="2" charset="-122"/>
                </a:endParaRPr>
              </a:p>
            </p:txBody>
          </p:sp>
          <p:sp>
            <p:nvSpPr>
              <p:cNvPr id="21562" name="Rectangle 20"/>
              <p:cNvSpPr>
                <a:spLocks noChangeArrowheads="1"/>
              </p:cNvSpPr>
              <p:nvPr/>
            </p:nvSpPr>
            <p:spPr bwMode="auto">
              <a:xfrm>
                <a:off x="0" y="907"/>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个人价值感</a:t>
                </a:r>
                <a:endParaRPr lang="zh-CN" altLang="en-US" sz="1800" b="0">
                  <a:latin typeface="Arial" pitchFamily="34" charset="0"/>
                  <a:ea typeface="宋体" pitchFamily="2" charset="-122"/>
                </a:endParaRPr>
              </a:p>
            </p:txBody>
          </p:sp>
        </p:grpSp>
      </p:grpSp>
      <p:grpSp>
        <p:nvGrpSpPr>
          <p:cNvPr id="5" name="Group 21"/>
          <p:cNvGrpSpPr>
            <a:grpSpLocks/>
          </p:cNvGrpSpPr>
          <p:nvPr/>
        </p:nvGrpSpPr>
        <p:grpSpPr bwMode="auto">
          <a:xfrm>
            <a:off x="5003800" y="2133600"/>
            <a:ext cx="3240088" cy="2806700"/>
            <a:chOff x="0" y="0"/>
            <a:chExt cx="5101" cy="4422"/>
          </a:xfrm>
        </p:grpSpPr>
        <p:sp>
          <p:nvSpPr>
            <p:cNvPr id="21542" name="AutoShape 22"/>
            <p:cNvSpPr>
              <a:spLocks noChangeArrowheads="1"/>
            </p:cNvSpPr>
            <p:nvPr/>
          </p:nvSpPr>
          <p:spPr bwMode="auto">
            <a:xfrm>
              <a:off x="0" y="1928"/>
              <a:ext cx="2155" cy="1021"/>
            </a:xfrm>
            <a:prstGeom prst="flowChartTerminator">
              <a:avLst/>
            </a:prstGeom>
            <a:solidFill>
              <a:schemeClr val="accent1"/>
            </a:solidFill>
            <a:ln w="9525">
              <a:solidFill>
                <a:schemeClr val="tx1"/>
              </a:solidFill>
              <a:miter lim="800000"/>
              <a:headEnd/>
              <a:tailEnd/>
            </a:ln>
          </p:spPr>
          <p:txBody>
            <a:bodyPr wrap="none" anchor="ctr"/>
            <a:lstStyle/>
            <a:p>
              <a:r>
                <a:rPr lang="zh-CN" altLang="en-US" sz="1800" b="0">
                  <a:latin typeface="Arial" pitchFamily="34" charset="0"/>
                  <a:ea typeface="宋体" pitchFamily="2" charset="-122"/>
                </a:rPr>
                <a:t>适应性支持</a:t>
              </a:r>
            </a:p>
          </p:txBody>
        </p:sp>
        <p:sp>
          <p:nvSpPr>
            <p:cNvPr id="21543" name="AutoShape 23"/>
            <p:cNvSpPr>
              <a:spLocks/>
            </p:cNvSpPr>
            <p:nvPr/>
          </p:nvSpPr>
          <p:spPr bwMode="auto">
            <a:xfrm>
              <a:off x="2154" y="114"/>
              <a:ext cx="453" cy="4309"/>
            </a:xfrm>
            <a:prstGeom prst="leftBrace">
              <a:avLst>
                <a:gd name="adj1" fmla="val 79268"/>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grpSp>
          <p:nvGrpSpPr>
            <p:cNvPr id="6" name="Group 24"/>
            <p:cNvGrpSpPr>
              <a:grpSpLocks/>
            </p:cNvGrpSpPr>
            <p:nvPr/>
          </p:nvGrpSpPr>
          <p:grpSpPr bwMode="auto">
            <a:xfrm>
              <a:off x="2721" y="0"/>
              <a:ext cx="2380" cy="1361"/>
              <a:chOff x="0" y="0"/>
              <a:chExt cx="2380" cy="1361"/>
            </a:xfrm>
          </p:grpSpPr>
          <p:sp>
            <p:nvSpPr>
              <p:cNvPr id="21553" name="Rectangle 25"/>
              <p:cNvSpPr>
                <a:spLocks noChangeArrowheads="1"/>
              </p:cNvSpPr>
              <p:nvPr/>
            </p:nvSpPr>
            <p:spPr bwMode="auto">
              <a:xfrm>
                <a:off x="0" y="0"/>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劳动价值观</a:t>
                </a:r>
                <a:endParaRPr lang="zh-CN" altLang="en-US" sz="1800" b="0">
                  <a:latin typeface="Arial" pitchFamily="34" charset="0"/>
                  <a:ea typeface="宋体" pitchFamily="2" charset="-122"/>
                </a:endParaRPr>
              </a:p>
            </p:txBody>
          </p:sp>
          <p:sp>
            <p:nvSpPr>
              <p:cNvPr id="21554" name="Rectangle 26"/>
              <p:cNvSpPr>
                <a:spLocks noChangeArrowheads="1"/>
              </p:cNvSpPr>
              <p:nvPr/>
            </p:nvSpPr>
            <p:spPr bwMode="auto">
              <a:xfrm>
                <a:off x="0" y="454"/>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职业规划</a:t>
                </a:r>
              </a:p>
            </p:txBody>
          </p:sp>
          <p:sp>
            <p:nvSpPr>
              <p:cNvPr id="21555" name="Rectangle 27"/>
              <p:cNvSpPr>
                <a:spLocks noChangeArrowheads="1"/>
              </p:cNvSpPr>
              <p:nvPr/>
            </p:nvSpPr>
            <p:spPr bwMode="auto">
              <a:xfrm>
                <a:off x="0" y="907"/>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职业技能培训</a:t>
                </a:r>
                <a:endParaRPr lang="zh-CN" altLang="en-US" sz="1800" b="0">
                  <a:latin typeface="Arial" pitchFamily="34" charset="0"/>
                  <a:ea typeface="宋体" pitchFamily="2" charset="-122"/>
                </a:endParaRPr>
              </a:p>
            </p:txBody>
          </p:sp>
        </p:grpSp>
        <p:grpSp>
          <p:nvGrpSpPr>
            <p:cNvPr id="7" name="Group 28"/>
            <p:cNvGrpSpPr>
              <a:grpSpLocks/>
            </p:cNvGrpSpPr>
            <p:nvPr/>
          </p:nvGrpSpPr>
          <p:grpSpPr bwMode="auto">
            <a:xfrm>
              <a:off x="2721" y="1588"/>
              <a:ext cx="2380" cy="794"/>
              <a:chOff x="0" y="0"/>
              <a:chExt cx="2380" cy="794"/>
            </a:xfrm>
          </p:grpSpPr>
          <p:sp>
            <p:nvSpPr>
              <p:cNvPr id="21551" name="Rectangle 29"/>
              <p:cNvSpPr>
                <a:spLocks noChangeArrowheads="1"/>
              </p:cNvSpPr>
              <p:nvPr/>
            </p:nvSpPr>
            <p:spPr bwMode="auto">
              <a:xfrm>
                <a:off x="0" y="0"/>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社会对吸毒的理性认知</a:t>
                </a:r>
              </a:p>
            </p:txBody>
          </p:sp>
          <p:sp>
            <p:nvSpPr>
              <p:cNvPr id="21552" name="Rectangle 30"/>
              <p:cNvSpPr>
                <a:spLocks noChangeArrowheads="1"/>
              </p:cNvSpPr>
              <p:nvPr/>
            </p:nvSpPr>
            <p:spPr bwMode="auto">
              <a:xfrm>
                <a:off x="0" y="340"/>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自我心理调适</a:t>
                </a:r>
              </a:p>
            </p:txBody>
          </p:sp>
        </p:grpSp>
        <p:grpSp>
          <p:nvGrpSpPr>
            <p:cNvPr id="8" name="Group 31"/>
            <p:cNvGrpSpPr>
              <a:grpSpLocks/>
            </p:cNvGrpSpPr>
            <p:nvPr/>
          </p:nvGrpSpPr>
          <p:grpSpPr bwMode="auto">
            <a:xfrm>
              <a:off x="2721" y="2608"/>
              <a:ext cx="2380" cy="1815"/>
              <a:chOff x="0" y="0"/>
              <a:chExt cx="2380" cy="1815"/>
            </a:xfrm>
          </p:grpSpPr>
          <p:sp>
            <p:nvSpPr>
              <p:cNvPr id="21547" name="Rectangle 32"/>
              <p:cNvSpPr>
                <a:spLocks noChangeArrowheads="1"/>
              </p:cNvSpPr>
              <p:nvPr/>
            </p:nvSpPr>
            <p:spPr bwMode="auto">
              <a:xfrm>
                <a:off x="0" y="0"/>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所外帮困扶助</a:t>
                </a:r>
              </a:p>
            </p:txBody>
          </p:sp>
          <p:sp>
            <p:nvSpPr>
              <p:cNvPr id="21548" name="Rectangle 33"/>
              <p:cNvSpPr>
                <a:spLocks noChangeArrowheads="1"/>
              </p:cNvSpPr>
              <p:nvPr/>
            </p:nvSpPr>
            <p:spPr bwMode="auto">
              <a:xfrm>
                <a:off x="0" y="454"/>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戒毒人员自助会</a:t>
                </a:r>
              </a:p>
            </p:txBody>
          </p:sp>
          <p:sp>
            <p:nvSpPr>
              <p:cNvPr id="21549" name="Rectangle 34"/>
              <p:cNvSpPr>
                <a:spLocks noChangeArrowheads="1"/>
              </p:cNvSpPr>
              <p:nvPr/>
            </p:nvSpPr>
            <p:spPr bwMode="auto">
              <a:xfrm>
                <a:off x="0" y="908"/>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一对一跟踪帮教</a:t>
                </a:r>
              </a:p>
            </p:txBody>
          </p:sp>
          <p:sp>
            <p:nvSpPr>
              <p:cNvPr id="21550" name="Rectangle 35"/>
              <p:cNvSpPr>
                <a:spLocks noChangeArrowheads="1"/>
              </p:cNvSpPr>
              <p:nvPr/>
            </p:nvSpPr>
            <p:spPr bwMode="auto">
              <a:xfrm>
                <a:off x="0" y="1361"/>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公众服务号：答疑解难</a:t>
                </a:r>
              </a:p>
            </p:txBody>
          </p:sp>
        </p:grpSp>
      </p:grpSp>
      <p:grpSp>
        <p:nvGrpSpPr>
          <p:cNvPr id="9" name="Group 36"/>
          <p:cNvGrpSpPr>
            <a:grpSpLocks/>
          </p:cNvGrpSpPr>
          <p:nvPr/>
        </p:nvGrpSpPr>
        <p:grpSpPr bwMode="auto">
          <a:xfrm>
            <a:off x="5003800" y="5130800"/>
            <a:ext cx="3240088" cy="1727200"/>
            <a:chOff x="0" y="0"/>
            <a:chExt cx="5102" cy="2721"/>
          </a:xfrm>
        </p:grpSpPr>
        <p:sp>
          <p:nvSpPr>
            <p:cNvPr id="21532" name="AutoShape 37"/>
            <p:cNvSpPr>
              <a:spLocks noChangeArrowheads="1"/>
            </p:cNvSpPr>
            <p:nvPr/>
          </p:nvSpPr>
          <p:spPr bwMode="auto">
            <a:xfrm>
              <a:off x="0" y="454"/>
              <a:ext cx="2155" cy="1021"/>
            </a:xfrm>
            <a:prstGeom prst="flowChartTerminator">
              <a:avLst/>
            </a:prstGeom>
            <a:solidFill>
              <a:schemeClr val="accent1"/>
            </a:solidFill>
            <a:ln w="9525">
              <a:solidFill>
                <a:schemeClr val="tx1"/>
              </a:solidFill>
              <a:miter lim="800000"/>
              <a:headEnd/>
              <a:tailEnd/>
            </a:ln>
          </p:spPr>
          <p:txBody>
            <a:bodyPr wrap="none" anchor="ctr"/>
            <a:lstStyle/>
            <a:p>
              <a:r>
                <a:rPr lang="zh-CN" altLang="en-US" sz="1800" b="0">
                  <a:latin typeface="Arial" pitchFamily="34" charset="0"/>
                  <a:ea typeface="宋体" pitchFamily="2" charset="-122"/>
                </a:rPr>
                <a:t>情感性支持</a:t>
              </a:r>
            </a:p>
          </p:txBody>
        </p:sp>
        <p:sp>
          <p:nvSpPr>
            <p:cNvPr id="21533" name="AutoShape 38"/>
            <p:cNvSpPr>
              <a:spLocks/>
            </p:cNvSpPr>
            <p:nvPr/>
          </p:nvSpPr>
          <p:spPr bwMode="auto">
            <a:xfrm>
              <a:off x="2155" y="0"/>
              <a:ext cx="340" cy="2268"/>
            </a:xfrm>
            <a:prstGeom prst="leftBrace">
              <a:avLst>
                <a:gd name="adj1" fmla="val 55588"/>
                <a:gd name="adj2" fmla="val 50000"/>
              </a:avLst>
            </a:prstGeom>
            <a:noFill/>
            <a:ln w="9525">
              <a:solidFill>
                <a:schemeClr val="tx1"/>
              </a:solidFill>
              <a:round/>
              <a:headEnd/>
              <a:tailEnd/>
            </a:ln>
          </p:spPr>
          <p:txBody>
            <a:bodyPr anchor="ctr"/>
            <a:lstStyle/>
            <a:p>
              <a:pPr algn="l"/>
              <a:endParaRPr lang="zh-CN" altLang="en-US" sz="1800" b="0">
                <a:latin typeface="Arial" pitchFamily="34" charset="0"/>
                <a:ea typeface="宋体" pitchFamily="2" charset="-122"/>
              </a:endParaRPr>
            </a:p>
          </p:txBody>
        </p:sp>
        <p:grpSp>
          <p:nvGrpSpPr>
            <p:cNvPr id="10" name="Group 39"/>
            <p:cNvGrpSpPr>
              <a:grpSpLocks/>
            </p:cNvGrpSpPr>
            <p:nvPr/>
          </p:nvGrpSpPr>
          <p:grpSpPr bwMode="auto">
            <a:xfrm>
              <a:off x="2722" y="0"/>
              <a:ext cx="2380" cy="1361"/>
              <a:chOff x="0" y="0"/>
              <a:chExt cx="2380" cy="1361"/>
            </a:xfrm>
          </p:grpSpPr>
          <p:sp>
            <p:nvSpPr>
              <p:cNvPr id="21539" name="Rectangle 40"/>
              <p:cNvSpPr>
                <a:spLocks noChangeArrowheads="1"/>
              </p:cNvSpPr>
              <p:nvPr/>
            </p:nvSpPr>
            <p:spPr bwMode="auto">
              <a:xfrm>
                <a:off x="0" y="0"/>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所内帮困扶助</a:t>
                </a:r>
              </a:p>
            </p:txBody>
          </p:sp>
          <p:sp>
            <p:nvSpPr>
              <p:cNvPr id="21540" name="Rectangle 41"/>
              <p:cNvSpPr>
                <a:spLocks noChangeArrowheads="1"/>
              </p:cNvSpPr>
              <p:nvPr/>
            </p:nvSpPr>
            <p:spPr bwMode="auto">
              <a:xfrm>
                <a:off x="0" y="454"/>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便捷畅通的就诊途径</a:t>
                </a:r>
              </a:p>
            </p:txBody>
          </p:sp>
          <p:sp>
            <p:nvSpPr>
              <p:cNvPr id="21541" name="Rectangle 42"/>
              <p:cNvSpPr>
                <a:spLocks noChangeArrowheads="1"/>
              </p:cNvSpPr>
              <p:nvPr/>
            </p:nvSpPr>
            <p:spPr bwMode="auto">
              <a:xfrm>
                <a:off x="0" y="907"/>
                <a:ext cx="2381" cy="454"/>
              </a:xfrm>
              <a:prstGeom prst="rect">
                <a:avLst/>
              </a:prstGeom>
              <a:solidFill>
                <a:srgbClr val="FF5050"/>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亲属探访、亲属学校</a:t>
                </a:r>
                <a:endParaRPr lang="zh-CN" altLang="en-US" sz="1800" b="0">
                  <a:latin typeface="Arial" pitchFamily="34" charset="0"/>
                  <a:ea typeface="宋体" pitchFamily="2" charset="-122"/>
                </a:endParaRPr>
              </a:p>
            </p:txBody>
          </p:sp>
        </p:grpSp>
        <p:grpSp>
          <p:nvGrpSpPr>
            <p:cNvPr id="11" name="Group 43"/>
            <p:cNvGrpSpPr>
              <a:grpSpLocks/>
            </p:cNvGrpSpPr>
            <p:nvPr/>
          </p:nvGrpSpPr>
          <p:grpSpPr bwMode="auto">
            <a:xfrm>
              <a:off x="2722" y="1361"/>
              <a:ext cx="2380" cy="1361"/>
              <a:chOff x="0" y="0"/>
              <a:chExt cx="2380" cy="1361"/>
            </a:xfrm>
          </p:grpSpPr>
          <p:sp>
            <p:nvSpPr>
              <p:cNvPr id="21536" name="Rectangle 44"/>
              <p:cNvSpPr>
                <a:spLocks noChangeArrowheads="1"/>
              </p:cNvSpPr>
              <p:nvPr/>
            </p:nvSpPr>
            <p:spPr bwMode="auto">
              <a:xfrm>
                <a:off x="0" y="0"/>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亲人支持</a:t>
                </a:r>
                <a:endParaRPr lang="zh-CN" altLang="en-US" sz="1800" b="0">
                  <a:latin typeface="Arial" pitchFamily="34" charset="0"/>
                  <a:ea typeface="宋体" pitchFamily="2" charset="-122"/>
                </a:endParaRPr>
              </a:p>
            </p:txBody>
          </p:sp>
          <p:sp>
            <p:nvSpPr>
              <p:cNvPr id="21537" name="Rectangle 45"/>
              <p:cNvSpPr>
                <a:spLocks noChangeArrowheads="1"/>
              </p:cNvSpPr>
              <p:nvPr/>
            </p:nvSpPr>
            <p:spPr bwMode="auto">
              <a:xfrm>
                <a:off x="0" y="454"/>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民警沟通</a:t>
                </a:r>
                <a:endParaRPr lang="zh-CN" altLang="en-US" sz="1800" b="0">
                  <a:latin typeface="Arial" pitchFamily="34" charset="0"/>
                  <a:ea typeface="宋体" pitchFamily="2" charset="-122"/>
                </a:endParaRPr>
              </a:p>
            </p:txBody>
          </p:sp>
          <p:sp>
            <p:nvSpPr>
              <p:cNvPr id="21538" name="Rectangle 46"/>
              <p:cNvSpPr>
                <a:spLocks noChangeArrowheads="1"/>
              </p:cNvSpPr>
              <p:nvPr/>
            </p:nvSpPr>
            <p:spPr bwMode="auto">
              <a:xfrm>
                <a:off x="0" y="907"/>
                <a:ext cx="2381" cy="454"/>
              </a:xfrm>
              <a:prstGeom prst="rect">
                <a:avLst/>
              </a:prstGeom>
              <a:solidFill>
                <a:schemeClr val="folHlink"/>
              </a:solidFill>
              <a:ln w="9525">
                <a:solidFill>
                  <a:schemeClr val="tx1"/>
                </a:solidFill>
                <a:miter lim="800000"/>
                <a:headEnd/>
                <a:tailEnd/>
              </a:ln>
            </p:spPr>
            <p:txBody>
              <a:bodyPr wrap="none" anchor="ctr"/>
              <a:lstStyle/>
              <a:p>
                <a:r>
                  <a:rPr lang="zh-CN" altLang="en-US" sz="1200" b="0">
                    <a:latin typeface="Arial" pitchFamily="34" charset="0"/>
                    <a:ea typeface="宋体" pitchFamily="2" charset="-122"/>
                  </a:rPr>
                  <a:t>社会团体帮教</a:t>
                </a:r>
                <a:endParaRPr lang="zh-CN" altLang="en-US" sz="1800" b="0">
                  <a:latin typeface="Arial" pitchFamily="34" charset="0"/>
                  <a:ea typeface="宋体" pitchFamily="2" charset="-122"/>
                </a:endParaRPr>
              </a:p>
            </p:txBody>
          </p:sp>
        </p:grpSp>
      </p:grpSp>
      <p:sp>
        <p:nvSpPr>
          <p:cNvPr id="21518" name="AutoShape 58"/>
          <p:cNvSpPr>
            <a:spLocks noChangeArrowheads="1"/>
          </p:cNvSpPr>
          <p:nvPr/>
        </p:nvSpPr>
        <p:spPr bwMode="auto">
          <a:xfrm>
            <a:off x="1044575" y="5734050"/>
            <a:ext cx="935038" cy="215900"/>
          </a:xfrm>
          <a:prstGeom prst="flowChartProcess">
            <a:avLst/>
          </a:prstGeom>
          <a:solidFill>
            <a:srgbClr val="FF5050"/>
          </a:solidFill>
          <a:ln w="9525">
            <a:solidFill>
              <a:schemeClr val="tx1"/>
            </a:solidFill>
            <a:miter lim="800000"/>
            <a:headEnd/>
            <a:tailEnd/>
          </a:ln>
        </p:spPr>
        <p:txBody>
          <a:bodyPr wrap="none" anchor="ctr"/>
          <a:lstStyle/>
          <a:p>
            <a:pPr algn="l"/>
            <a:endParaRPr lang="zh-CN" altLang="en-US" sz="1800" b="0">
              <a:latin typeface="Arial" pitchFamily="34" charset="0"/>
              <a:ea typeface="宋体" pitchFamily="2" charset="-122"/>
            </a:endParaRPr>
          </a:p>
        </p:txBody>
      </p:sp>
      <p:sp>
        <p:nvSpPr>
          <p:cNvPr id="21572" name="Text Box 68"/>
          <p:cNvSpPr txBox="1">
            <a:spLocks noChangeArrowheads="1"/>
          </p:cNvSpPr>
          <p:nvPr/>
        </p:nvSpPr>
        <p:spPr bwMode="auto">
          <a:xfrm>
            <a:off x="714348" y="4643446"/>
            <a:ext cx="3357586" cy="707886"/>
          </a:xfrm>
          <a:prstGeom prst="rect">
            <a:avLst/>
          </a:prstGeom>
          <a:noFill/>
          <a:ln w="28575" algn="ctr">
            <a:noFill/>
            <a:miter lim="800000"/>
            <a:headEnd/>
            <a:tailEnd/>
          </a:ln>
          <a:effectLst/>
        </p:spPr>
        <p:txBody>
          <a:bodyPr wrap="square">
            <a:spAutoFit/>
          </a:bodyPr>
          <a:lstStyle/>
          <a:p>
            <a:pPr>
              <a:spcBef>
                <a:spcPct val="50000"/>
              </a:spcBef>
            </a:pPr>
            <a:r>
              <a:rPr lang="zh-CN" altLang="en-US" sz="2000" b="1" dirty="0" smtClean="0">
                <a:latin typeface="楷体_GB2312" pitchFamily="49" charset="-122"/>
                <a:ea typeface="楷体_GB2312" pitchFamily="49" charset="-122"/>
              </a:rPr>
              <a:t>省女子强制隔离戒毒所    刘烨坛</a:t>
            </a:r>
            <a:endParaRPr lang="zh-CN" altLang="en-US" sz="2000" b="1" dirty="0">
              <a:latin typeface="楷体_GB2312" pitchFamily="49" charset="-122"/>
              <a:ea typeface="楷体_GB2312" pitchFamily="49" charset="-122"/>
            </a:endParaRPr>
          </a:p>
        </p:txBody>
      </p:sp>
      <p:sp>
        <p:nvSpPr>
          <p:cNvPr id="21519" name="Rectangle 59"/>
          <p:cNvSpPr>
            <a:spLocks noChangeArrowheads="1"/>
          </p:cNvSpPr>
          <p:nvPr/>
        </p:nvSpPr>
        <p:spPr bwMode="auto">
          <a:xfrm>
            <a:off x="2266950" y="5661025"/>
            <a:ext cx="1296988" cy="288925"/>
          </a:xfrm>
          <a:prstGeom prst="rect">
            <a:avLst/>
          </a:prstGeom>
          <a:noFill/>
          <a:ln w="9525">
            <a:noFill/>
            <a:miter lim="800000"/>
            <a:headEnd/>
            <a:tailEnd/>
          </a:ln>
        </p:spPr>
        <p:txBody>
          <a:bodyPr wrap="none" anchor="ctr"/>
          <a:lstStyle/>
          <a:p>
            <a:r>
              <a:rPr lang="zh-CN" altLang="en-US" sz="1200" b="0">
                <a:latin typeface="Arial" pitchFamily="34" charset="0"/>
                <a:ea typeface="宋体" pitchFamily="2" charset="-122"/>
              </a:rPr>
              <a:t>：工具性支持</a:t>
            </a:r>
          </a:p>
        </p:txBody>
      </p:sp>
      <p:sp>
        <p:nvSpPr>
          <p:cNvPr id="21520" name="AutoShape 60"/>
          <p:cNvSpPr>
            <a:spLocks noChangeArrowheads="1"/>
          </p:cNvSpPr>
          <p:nvPr/>
        </p:nvSpPr>
        <p:spPr bwMode="auto">
          <a:xfrm>
            <a:off x="1044575" y="6165850"/>
            <a:ext cx="935038" cy="215900"/>
          </a:xfrm>
          <a:prstGeom prst="flowChartProcess">
            <a:avLst/>
          </a:prstGeom>
          <a:solidFill>
            <a:schemeClr val="folHlink"/>
          </a:solidFill>
          <a:ln w="9525">
            <a:solidFill>
              <a:schemeClr val="tx1"/>
            </a:solidFill>
            <a:miter lim="800000"/>
            <a:headEnd/>
            <a:tailEnd/>
          </a:ln>
        </p:spPr>
        <p:txBody>
          <a:bodyPr wrap="none" anchor="ctr"/>
          <a:lstStyle/>
          <a:p>
            <a:pPr algn="l"/>
            <a:endParaRPr lang="zh-CN" altLang="en-US" sz="1800" b="0">
              <a:latin typeface="Arial" pitchFamily="34" charset="0"/>
              <a:ea typeface="宋体" pitchFamily="2" charset="-122"/>
            </a:endParaRPr>
          </a:p>
        </p:txBody>
      </p:sp>
      <p:sp>
        <p:nvSpPr>
          <p:cNvPr id="21521" name="Rectangle 61"/>
          <p:cNvSpPr>
            <a:spLocks noChangeArrowheads="1"/>
          </p:cNvSpPr>
          <p:nvPr/>
        </p:nvSpPr>
        <p:spPr bwMode="auto">
          <a:xfrm>
            <a:off x="2266950" y="6092825"/>
            <a:ext cx="1296988" cy="288925"/>
          </a:xfrm>
          <a:prstGeom prst="rect">
            <a:avLst/>
          </a:prstGeom>
          <a:noFill/>
          <a:ln w="9525">
            <a:noFill/>
            <a:miter lim="800000"/>
            <a:headEnd/>
            <a:tailEnd/>
          </a:ln>
        </p:spPr>
        <p:txBody>
          <a:bodyPr wrap="none" anchor="ctr"/>
          <a:lstStyle/>
          <a:p>
            <a:r>
              <a:rPr lang="zh-CN" altLang="en-US" sz="1200" b="0">
                <a:latin typeface="Arial" pitchFamily="34" charset="0"/>
                <a:ea typeface="宋体" pitchFamily="2" charset="-122"/>
              </a:rPr>
              <a:t>：表达性支持</a:t>
            </a:r>
          </a:p>
        </p:txBody>
      </p:sp>
      <p:pic>
        <p:nvPicPr>
          <p:cNvPr id="55" name="Picture 1" descr="C:\Documents and Settings\Administrator\桌面\工作用图\青年创客-d.jpg"/>
          <p:cNvPicPr>
            <a:picLocks noChangeAspect="1" noChangeArrowheads="1"/>
          </p:cNvPicPr>
          <p:nvPr/>
        </p:nvPicPr>
        <p:blipFill>
          <a:blip r:embed="rId5"/>
          <a:srcRect/>
          <a:stretch>
            <a:fillRect/>
          </a:stretch>
        </p:blipFill>
        <p:spPr bwMode="auto">
          <a:xfrm>
            <a:off x="3286116" y="6000768"/>
            <a:ext cx="3143272" cy="85723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par>
                                <p:cTn id="8" presetID="4" presetClass="entr" presetSubtype="16" fill="hold" nodeType="withEffect">
                                  <p:stCondLst>
                                    <p:cond delay="0"/>
                                  </p:stCondLst>
                                  <p:childTnLst>
                                    <p:set>
                                      <p:cBhvr>
                                        <p:cTn id="9" dur="1" fill="hold">
                                          <p:stCondLst>
                                            <p:cond delay="0"/>
                                          </p:stCondLst>
                                        </p:cTn>
                                        <p:tgtEl>
                                          <p:spTgt spid="21567"/>
                                        </p:tgtEl>
                                        <p:attrNameLst>
                                          <p:attrName>style.visibility</p:attrName>
                                        </p:attrNameLst>
                                      </p:cBhvr>
                                      <p:to>
                                        <p:strVal val="visible"/>
                                      </p:to>
                                    </p:set>
                                    <p:animEffect transition="in" filter="box(in)">
                                      <p:cBhvr>
                                        <p:cTn id="10" dur="1000"/>
                                        <p:tgtEl>
                                          <p:spTgt spid="21567"/>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21569"/>
                                        </p:tgtEl>
                                        <p:attrNameLst>
                                          <p:attrName>style.visibility</p:attrName>
                                        </p:attrNameLst>
                                      </p:cBhvr>
                                      <p:to>
                                        <p:strVal val="visible"/>
                                      </p:to>
                                    </p:set>
                                    <p:animEffect transition="in" filter="blinds(horizontal)">
                                      <p:cBhvr>
                                        <p:cTn id="14" dur="1000"/>
                                        <p:tgtEl>
                                          <p:spTgt spid="21569"/>
                                        </p:tgtEl>
                                      </p:cBhvr>
                                    </p:animEffect>
                                  </p:childTnLst>
                                </p:cTn>
                              </p:par>
                            </p:childTnLst>
                          </p:cTn>
                        </p:par>
                        <p:par>
                          <p:cTn id="15" fill="hold">
                            <p:stCondLst>
                              <p:cond delay="2000"/>
                            </p:stCondLst>
                            <p:childTnLst>
                              <p:par>
                                <p:cTn id="16" presetID="8" presetClass="entr" presetSubtype="16" fill="hold" nodeType="afterEffect">
                                  <p:stCondLst>
                                    <p:cond delay="0"/>
                                  </p:stCondLst>
                                  <p:childTnLst>
                                    <p:set>
                                      <p:cBhvr>
                                        <p:cTn id="17" dur="1" fill="hold">
                                          <p:stCondLst>
                                            <p:cond delay="0"/>
                                          </p:stCondLst>
                                        </p:cTn>
                                        <p:tgtEl>
                                          <p:spTgt spid="21568"/>
                                        </p:tgtEl>
                                        <p:attrNameLst>
                                          <p:attrName>style.visibility</p:attrName>
                                        </p:attrNameLst>
                                      </p:cBhvr>
                                      <p:to>
                                        <p:strVal val="visible"/>
                                      </p:to>
                                    </p:set>
                                    <p:animEffect transition="in" filter="diamond(in)">
                                      <p:cBhvr>
                                        <p:cTn id="18" dur="1000"/>
                                        <p:tgtEl>
                                          <p:spTgt spid="21568"/>
                                        </p:tgtEl>
                                      </p:cBhvr>
                                    </p:animEffect>
                                  </p:childTnLst>
                                </p:cTn>
                              </p:par>
                            </p:childTnLst>
                          </p:cTn>
                        </p:par>
                        <p:par>
                          <p:cTn id="19" fill="hold">
                            <p:stCondLst>
                              <p:cond delay="3000"/>
                            </p:stCondLst>
                            <p:childTnLst>
                              <p:par>
                                <p:cTn id="20" presetID="5" presetClass="entr" presetSubtype="10" fill="hold" grpId="0" nodeType="afterEffect">
                                  <p:stCondLst>
                                    <p:cond delay="0"/>
                                  </p:stCondLst>
                                  <p:childTnLst>
                                    <p:set>
                                      <p:cBhvr>
                                        <p:cTn id="21" dur="1" fill="hold">
                                          <p:stCondLst>
                                            <p:cond delay="0"/>
                                          </p:stCondLst>
                                        </p:cTn>
                                        <p:tgtEl>
                                          <p:spTgt spid="21572"/>
                                        </p:tgtEl>
                                        <p:attrNameLst>
                                          <p:attrName>style.visibility</p:attrName>
                                        </p:attrNameLst>
                                      </p:cBhvr>
                                      <p:to>
                                        <p:strVal val="visible"/>
                                      </p:to>
                                    </p:set>
                                    <p:animEffect transition="in" filter="checkerboard(across)">
                                      <p:cBhvr>
                                        <p:cTn id="22" dur="1000"/>
                                        <p:tgtEl>
                                          <p:spTgt spid="21572"/>
                                        </p:tgtEl>
                                      </p:cBhvr>
                                    </p:animEffect>
                                  </p:childTnLst>
                                </p:cTn>
                              </p:par>
                            </p:childTnLst>
                          </p:cTn>
                        </p:par>
                        <p:par>
                          <p:cTn id="23" fill="hold">
                            <p:stCondLst>
                              <p:cond delay="4000"/>
                            </p:stCondLst>
                            <p:childTnLst>
                              <p:par>
                                <p:cTn id="24" presetID="3" presetClass="entr" presetSubtype="10" fill="hold" grpId="0" nodeType="afterEffect">
                                  <p:stCondLst>
                                    <p:cond delay="0"/>
                                  </p:stCondLst>
                                  <p:childTnLst>
                                    <p:set>
                                      <p:cBhvr>
                                        <p:cTn id="25" dur="1" fill="hold">
                                          <p:stCondLst>
                                            <p:cond delay="0"/>
                                          </p:stCondLst>
                                        </p:cTn>
                                        <p:tgtEl>
                                          <p:spTgt spid="21507"/>
                                        </p:tgtEl>
                                        <p:attrNameLst>
                                          <p:attrName>style.visibility</p:attrName>
                                        </p:attrNameLst>
                                      </p:cBhvr>
                                      <p:to>
                                        <p:strVal val="visible"/>
                                      </p:to>
                                    </p:set>
                                    <p:animEffect transition="in" filter="blinds(horizontal)">
                                      <p:cBhvr>
                                        <p:cTn id="26" dur="1000"/>
                                        <p:tgtEl>
                                          <p:spTgt spid="21507"/>
                                        </p:tgtEl>
                                      </p:cBhvr>
                                    </p:animEffect>
                                  </p:childTnLst>
                                </p:cTn>
                              </p:par>
                            </p:childTnLst>
                          </p:cTn>
                        </p:par>
                        <p:par>
                          <p:cTn id="27" fill="hold">
                            <p:stCondLst>
                              <p:cond delay="5000"/>
                            </p:stCondLst>
                            <p:childTnLst>
                              <p:par>
                                <p:cTn id="28" presetID="3" presetClass="entr" presetSubtype="10" fill="hold" grpId="0" nodeType="afterEffect">
                                  <p:stCondLst>
                                    <p:cond delay="0"/>
                                  </p:stCondLst>
                                  <p:childTnLst>
                                    <p:set>
                                      <p:cBhvr>
                                        <p:cTn id="29" dur="1" fill="hold">
                                          <p:stCondLst>
                                            <p:cond delay="0"/>
                                          </p:stCondLst>
                                        </p:cTn>
                                        <p:tgtEl>
                                          <p:spTgt spid="21508"/>
                                        </p:tgtEl>
                                        <p:attrNameLst>
                                          <p:attrName>style.visibility</p:attrName>
                                        </p:attrNameLst>
                                      </p:cBhvr>
                                      <p:to>
                                        <p:strVal val="visible"/>
                                      </p:to>
                                    </p:set>
                                    <p:animEffect transition="in" filter="blinds(horizontal)">
                                      <p:cBhvr>
                                        <p:cTn id="30" dur="1000"/>
                                        <p:tgtEl>
                                          <p:spTgt spid="21508"/>
                                        </p:tgtEl>
                                      </p:cBhvr>
                                    </p:animEffect>
                                  </p:childTnLst>
                                </p:cTn>
                              </p:par>
                            </p:childTnLst>
                          </p:cTn>
                        </p:par>
                        <p:par>
                          <p:cTn id="31" fill="hold">
                            <p:stCondLst>
                              <p:cond delay="6000"/>
                            </p:stCondLst>
                            <p:childTnLst>
                              <p:par>
                                <p:cTn id="32" presetID="3" presetClass="entr" presetSubtype="10" fill="hold" grpId="0" nodeType="afterEffect">
                                  <p:stCondLst>
                                    <p:cond delay="0"/>
                                  </p:stCondLst>
                                  <p:childTnLst>
                                    <p:set>
                                      <p:cBhvr>
                                        <p:cTn id="33" dur="1" fill="hold">
                                          <p:stCondLst>
                                            <p:cond delay="0"/>
                                          </p:stCondLst>
                                        </p:cTn>
                                        <p:tgtEl>
                                          <p:spTgt spid="21510"/>
                                        </p:tgtEl>
                                        <p:attrNameLst>
                                          <p:attrName>style.visibility</p:attrName>
                                        </p:attrNameLst>
                                      </p:cBhvr>
                                      <p:to>
                                        <p:strVal val="visible"/>
                                      </p:to>
                                    </p:set>
                                    <p:animEffect transition="in" filter="blinds(horizontal)">
                                      <p:cBhvr>
                                        <p:cTn id="34" dur="1000"/>
                                        <p:tgtEl>
                                          <p:spTgt spid="21510"/>
                                        </p:tgtEl>
                                      </p:cBhvr>
                                    </p:animEffect>
                                  </p:childTnLst>
                                </p:cTn>
                              </p:par>
                            </p:childTnLst>
                          </p:cTn>
                        </p:par>
                        <p:par>
                          <p:cTn id="35" fill="hold">
                            <p:stCondLst>
                              <p:cond delay="7000"/>
                            </p:stCondLst>
                            <p:childTnLst>
                              <p:par>
                                <p:cTn id="36" presetID="3" presetClass="entr" presetSubtype="10" fill="hold" grpId="0" nodeType="afterEffect">
                                  <p:stCondLst>
                                    <p:cond delay="0"/>
                                  </p:stCondLst>
                                  <p:childTnLst>
                                    <p:set>
                                      <p:cBhvr>
                                        <p:cTn id="37" dur="1" fill="hold">
                                          <p:stCondLst>
                                            <p:cond delay="0"/>
                                          </p:stCondLst>
                                        </p:cTn>
                                        <p:tgtEl>
                                          <p:spTgt spid="21511"/>
                                        </p:tgtEl>
                                        <p:attrNameLst>
                                          <p:attrName>style.visibility</p:attrName>
                                        </p:attrNameLst>
                                      </p:cBhvr>
                                      <p:to>
                                        <p:strVal val="visible"/>
                                      </p:to>
                                    </p:set>
                                    <p:animEffect transition="in" filter="blinds(horizontal)">
                                      <p:cBhvr>
                                        <p:cTn id="38" dur="1000"/>
                                        <p:tgtEl>
                                          <p:spTgt spid="21511"/>
                                        </p:tgtEl>
                                      </p:cBhvr>
                                    </p:animEffect>
                                  </p:childTnLst>
                                </p:cTn>
                              </p:par>
                            </p:childTnLst>
                          </p:cTn>
                        </p:par>
                        <p:par>
                          <p:cTn id="39" fill="hold">
                            <p:stCondLst>
                              <p:cond delay="8000"/>
                            </p:stCondLst>
                            <p:childTnLst>
                              <p:par>
                                <p:cTn id="40" presetID="3" presetClass="entr" presetSubtype="10" fill="hold" grpId="0" nodeType="afterEffect">
                                  <p:stCondLst>
                                    <p:cond delay="0"/>
                                  </p:stCondLst>
                                  <p:childTnLst>
                                    <p:set>
                                      <p:cBhvr>
                                        <p:cTn id="41" dur="1" fill="hold">
                                          <p:stCondLst>
                                            <p:cond delay="0"/>
                                          </p:stCondLst>
                                        </p:cTn>
                                        <p:tgtEl>
                                          <p:spTgt spid="21512"/>
                                        </p:tgtEl>
                                        <p:attrNameLst>
                                          <p:attrName>style.visibility</p:attrName>
                                        </p:attrNameLst>
                                      </p:cBhvr>
                                      <p:to>
                                        <p:strVal val="visible"/>
                                      </p:to>
                                    </p:set>
                                    <p:animEffect transition="in" filter="blinds(horizontal)">
                                      <p:cBhvr>
                                        <p:cTn id="42" dur="1000"/>
                                        <p:tgtEl>
                                          <p:spTgt spid="21512"/>
                                        </p:tgtEl>
                                      </p:cBhvr>
                                    </p:animEffect>
                                  </p:childTnLst>
                                </p:cTn>
                              </p:par>
                            </p:childTnLst>
                          </p:cTn>
                        </p:par>
                        <p:par>
                          <p:cTn id="43" fill="hold">
                            <p:stCondLst>
                              <p:cond delay="9000"/>
                            </p:stCondLst>
                            <p:childTnLst>
                              <p:par>
                                <p:cTn id="44" presetID="3" presetClass="entr" presetSubtype="10" fill="hold" grpId="0" nodeType="afterEffect">
                                  <p:stCondLst>
                                    <p:cond delay="0"/>
                                  </p:stCondLst>
                                  <p:childTnLst>
                                    <p:set>
                                      <p:cBhvr>
                                        <p:cTn id="45" dur="1" fill="hold">
                                          <p:stCondLst>
                                            <p:cond delay="0"/>
                                          </p:stCondLst>
                                        </p:cTn>
                                        <p:tgtEl>
                                          <p:spTgt spid="21509"/>
                                        </p:tgtEl>
                                        <p:attrNameLst>
                                          <p:attrName>style.visibility</p:attrName>
                                        </p:attrNameLst>
                                      </p:cBhvr>
                                      <p:to>
                                        <p:strVal val="visible"/>
                                      </p:to>
                                    </p:set>
                                    <p:animEffect transition="in" filter="blinds(horizontal)">
                                      <p:cBhvr>
                                        <p:cTn id="46" dur="1000"/>
                                        <p:tgtEl>
                                          <p:spTgt spid="21509"/>
                                        </p:tgtEl>
                                      </p:cBhvr>
                                    </p:animEffect>
                                  </p:childTnLst>
                                </p:cTn>
                              </p:par>
                            </p:childTnLst>
                          </p:cTn>
                        </p:par>
                        <p:par>
                          <p:cTn id="47" fill="hold">
                            <p:stCondLst>
                              <p:cond delay="10000"/>
                            </p:stCondLst>
                            <p:childTnLst>
                              <p:par>
                                <p:cTn id="48" presetID="3" presetClass="entr" presetSubtype="10" fill="hold" grpId="0" nodeType="afterEffect">
                                  <p:stCondLst>
                                    <p:cond delay="0"/>
                                  </p:stCondLst>
                                  <p:childTnLst>
                                    <p:set>
                                      <p:cBhvr>
                                        <p:cTn id="49" dur="1" fill="hold">
                                          <p:stCondLst>
                                            <p:cond delay="0"/>
                                          </p:stCondLst>
                                        </p:cTn>
                                        <p:tgtEl>
                                          <p:spTgt spid="21513"/>
                                        </p:tgtEl>
                                        <p:attrNameLst>
                                          <p:attrName>style.visibility</p:attrName>
                                        </p:attrNameLst>
                                      </p:cBhvr>
                                      <p:to>
                                        <p:strVal val="visible"/>
                                      </p:to>
                                    </p:set>
                                    <p:animEffect transition="in" filter="blinds(horizontal)">
                                      <p:cBhvr>
                                        <p:cTn id="50" dur="1000"/>
                                        <p:tgtEl>
                                          <p:spTgt spid="21513"/>
                                        </p:tgtEl>
                                      </p:cBhvr>
                                    </p:animEffect>
                                  </p:childTnLst>
                                </p:cTn>
                              </p:par>
                            </p:childTnLst>
                          </p:cTn>
                        </p:par>
                        <p:par>
                          <p:cTn id="51" fill="hold">
                            <p:stCondLst>
                              <p:cond delay="11000"/>
                            </p:stCondLst>
                            <p:childTnLst>
                              <p:par>
                                <p:cTn id="52" presetID="3" presetClass="entr" presetSubtype="1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linds(horizontal)">
                                      <p:cBhvr>
                                        <p:cTn id="54" dur="1000"/>
                                        <p:tgtEl>
                                          <p:spTgt spid="2"/>
                                        </p:tgtEl>
                                      </p:cBhvr>
                                    </p:animEffect>
                                  </p:childTnLst>
                                </p:cTn>
                              </p:par>
                            </p:childTnLst>
                          </p:cTn>
                        </p:par>
                        <p:par>
                          <p:cTn id="55" fill="hold">
                            <p:stCondLst>
                              <p:cond delay="12000"/>
                            </p:stCondLst>
                            <p:childTnLst>
                              <p:par>
                                <p:cTn id="56" presetID="3" presetClass="entr" presetSubtype="1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linds(horizontal)">
                                      <p:cBhvr>
                                        <p:cTn id="58" dur="1000"/>
                                        <p:tgtEl>
                                          <p:spTgt spid="5"/>
                                        </p:tgtEl>
                                      </p:cBhvr>
                                    </p:animEffect>
                                  </p:childTnLst>
                                </p:cTn>
                              </p:par>
                            </p:childTnLst>
                          </p:cTn>
                        </p:par>
                        <p:par>
                          <p:cTn id="59" fill="hold">
                            <p:stCondLst>
                              <p:cond delay="13000"/>
                            </p:stCondLst>
                            <p:childTnLst>
                              <p:par>
                                <p:cTn id="60" presetID="3" presetClass="entr" presetSubtype="1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linds(horizontal)">
                                      <p:cBhvr>
                                        <p:cTn id="62" dur="1000"/>
                                        <p:tgtEl>
                                          <p:spTgt spid="9"/>
                                        </p:tgtEl>
                                      </p:cBhvr>
                                    </p:animEffect>
                                  </p:childTnLst>
                                </p:cTn>
                              </p:par>
                            </p:childTnLst>
                          </p:cTn>
                        </p:par>
                        <p:par>
                          <p:cTn id="63" fill="hold">
                            <p:stCondLst>
                              <p:cond delay="14000"/>
                            </p:stCondLst>
                            <p:childTnLst>
                              <p:par>
                                <p:cTn id="64" presetID="4" presetClass="entr" presetSubtype="16" fill="hold" grpId="0" nodeType="afterEffect">
                                  <p:stCondLst>
                                    <p:cond delay="0"/>
                                  </p:stCondLst>
                                  <p:childTnLst>
                                    <p:set>
                                      <p:cBhvr>
                                        <p:cTn id="65" dur="1" fill="hold">
                                          <p:stCondLst>
                                            <p:cond delay="0"/>
                                          </p:stCondLst>
                                        </p:cTn>
                                        <p:tgtEl>
                                          <p:spTgt spid="21518"/>
                                        </p:tgtEl>
                                        <p:attrNameLst>
                                          <p:attrName>style.visibility</p:attrName>
                                        </p:attrNameLst>
                                      </p:cBhvr>
                                      <p:to>
                                        <p:strVal val="visible"/>
                                      </p:to>
                                    </p:set>
                                    <p:animEffect transition="in" filter="box(in)">
                                      <p:cBhvr>
                                        <p:cTn id="66" dur="1000"/>
                                        <p:tgtEl>
                                          <p:spTgt spid="21518"/>
                                        </p:tgtEl>
                                      </p:cBhvr>
                                    </p:animEffect>
                                  </p:childTnLst>
                                </p:cTn>
                              </p:par>
                            </p:childTnLst>
                          </p:cTn>
                        </p:par>
                        <p:par>
                          <p:cTn id="67" fill="hold">
                            <p:stCondLst>
                              <p:cond delay="15000"/>
                            </p:stCondLst>
                            <p:childTnLst>
                              <p:par>
                                <p:cTn id="68" presetID="3" presetClass="entr" presetSubtype="10" fill="hold" grpId="0" nodeType="afterEffect">
                                  <p:stCondLst>
                                    <p:cond delay="0"/>
                                  </p:stCondLst>
                                  <p:childTnLst>
                                    <p:set>
                                      <p:cBhvr>
                                        <p:cTn id="69" dur="1" fill="hold">
                                          <p:stCondLst>
                                            <p:cond delay="0"/>
                                          </p:stCondLst>
                                        </p:cTn>
                                        <p:tgtEl>
                                          <p:spTgt spid="21519"/>
                                        </p:tgtEl>
                                        <p:attrNameLst>
                                          <p:attrName>style.visibility</p:attrName>
                                        </p:attrNameLst>
                                      </p:cBhvr>
                                      <p:to>
                                        <p:strVal val="visible"/>
                                      </p:to>
                                    </p:set>
                                    <p:animEffect transition="in" filter="blinds(horizontal)">
                                      <p:cBhvr>
                                        <p:cTn id="70" dur="1000"/>
                                        <p:tgtEl>
                                          <p:spTgt spid="21519"/>
                                        </p:tgtEl>
                                      </p:cBhvr>
                                    </p:animEffect>
                                  </p:childTnLst>
                                </p:cTn>
                              </p:par>
                            </p:childTnLst>
                          </p:cTn>
                        </p:par>
                        <p:par>
                          <p:cTn id="71" fill="hold">
                            <p:stCondLst>
                              <p:cond delay="16000"/>
                            </p:stCondLst>
                            <p:childTnLst>
                              <p:par>
                                <p:cTn id="72" presetID="4" presetClass="entr" presetSubtype="16" fill="hold" grpId="0" nodeType="after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box(in)">
                                      <p:cBhvr>
                                        <p:cTn id="74" dur="1000"/>
                                        <p:tgtEl>
                                          <p:spTgt spid="21520"/>
                                        </p:tgtEl>
                                      </p:cBhvr>
                                    </p:animEffect>
                                  </p:childTnLst>
                                </p:cTn>
                              </p:par>
                            </p:childTnLst>
                          </p:cTn>
                        </p:par>
                        <p:par>
                          <p:cTn id="75" fill="hold">
                            <p:stCondLst>
                              <p:cond delay="17000"/>
                            </p:stCondLst>
                            <p:childTnLst>
                              <p:par>
                                <p:cTn id="76" presetID="3" presetClass="entr" presetSubtype="10" fill="hold" grpId="0" nodeType="afterEffect">
                                  <p:stCondLst>
                                    <p:cond delay="0"/>
                                  </p:stCondLst>
                                  <p:childTnLst>
                                    <p:set>
                                      <p:cBhvr>
                                        <p:cTn id="77" dur="1" fill="hold">
                                          <p:stCondLst>
                                            <p:cond delay="0"/>
                                          </p:stCondLst>
                                        </p:cTn>
                                        <p:tgtEl>
                                          <p:spTgt spid="21521"/>
                                        </p:tgtEl>
                                        <p:attrNameLst>
                                          <p:attrName>style.visibility</p:attrName>
                                        </p:attrNameLst>
                                      </p:cBhvr>
                                      <p:to>
                                        <p:strVal val="visible"/>
                                      </p:to>
                                    </p:set>
                                    <p:animEffect transition="in" filter="blinds(horizontal)">
                                      <p:cBhvr>
                                        <p:cTn id="78" dur="10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animBg="1"/>
      <p:bldP spid="21509" grpId="0" animBg="1"/>
      <p:bldP spid="21510" grpId="0" animBg="1"/>
      <p:bldP spid="21511" grpId="0" animBg="1"/>
      <p:bldP spid="21512" grpId="0" animBg="1"/>
      <p:bldP spid="21513" grpId="0" animBg="1"/>
      <p:bldP spid="21518" grpId="0" animBg="1"/>
      <p:bldP spid="21572" grpId="0"/>
      <p:bldP spid="21519" grpId="0"/>
      <p:bldP spid="21520" grpId="0" animBg="1"/>
      <p:bldP spid="215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lsydylogo.png"/>
          <p:cNvPicPr>
            <a:picLocks noChangeAspect="1"/>
          </p:cNvPicPr>
          <p:nvPr/>
        </p:nvPicPr>
        <p:blipFill>
          <a:blip r:embed="rId2" cstate="print"/>
          <a:stretch>
            <a:fillRect/>
          </a:stretch>
        </p:blipFill>
        <p:spPr>
          <a:xfrm>
            <a:off x="-142908" y="5448520"/>
            <a:ext cx="5400600" cy="1409480"/>
          </a:xfrm>
          <a:prstGeom prst="rect">
            <a:avLst/>
          </a:prstGeom>
        </p:spPr>
      </p:pic>
      <p:sp>
        <p:nvSpPr>
          <p:cNvPr id="2" name="标题 1"/>
          <p:cNvSpPr>
            <a:spLocks noGrp="1"/>
          </p:cNvSpPr>
          <p:nvPr>
            <p:ph type="ctrTitle"/>
          </p:nvPr>
        </p:nvSpPr>
        <p:spPr>
          <a:xfrm>
            <a:off x="500034" y="285728"/>
            <a:ext cx="8206680" cy="6258427"/>
          </a:xfrm>
        </p:spPr>
        <p:txBody>
          <a:bodyPr>
            <a:noAutofit/>
          </a:bodyPr>
          <a:lstStyle/>
          <a:p>
            <a:pPr algn="l"/>
            <a:r>
              <a:rPr lang="en-US" altLang="zh-CN" sz="3200" dirty="0" smtClean="0">
                <a:latin typeface="方正小标宋简体" pitchFamily="65" charset="-122"/>
                <a:ea typeface="方正小标宋简体" pitchFamily="65" charset="-122"/>
              </a:rPr>
              <a:t>  </a:t>
            </a:r>
            <a:r>
              <a:rPr lang="zh-CN" altLang="en-US" sz="3200" dirty="0" smtClean="0">
                <a:latin typeface="方正小标宋简体" pitchFamily="65" charset="-122"/>
                <a:ea typeface="方正小标宋简体" pitchFamily="65" charset="-122"/>
              </a:rPr>
              <a:t>成果十六    强制隔离戒毒综合戒治信息平台</a:t>
            </a:r>
            <a:r>
              <a:rPr lang="en-US" altLang="zh-CN" sz="3200" dirty="0" smtClean="0">
                <a:latin typeface="方正小标宋简体" pitchFamily="65" charset="-122"/>
                <a:ea typeface="方正小标宋简体" pitchFamily="65" charset="-122"/>
              </a:rPr>
              <a:t>  </a:t>
            </a:r>
            <a:br>
              <a:rPr lang="en-US" altLang="zh-CN" sz="3200" dirty="0" smtClean="0">
                <a:latin typeface="方正小标宋简体" pitchFamily="65" charset="-122"/>
                <a:ea typeface="方正小标宋简体" pitchFamily="65" charset="-122"/>
              </a:rPr>
            </a:br>
            <a:r>
              <a:rPr lang="en-US" altLang="zh-CN" sz="3200" dirty="0" smtClean="0">
                <a:latin typeface="方正小标宋简体" pitchFamily="65" charset="-122"/>
                <a:ea typeface="方正小标宋简体" pitchFamily="65" charset="-122"/>
              </a:rPr>
              <a:t>                  </a:t>
            </a:r>
            <a:r>
              <a:rPr lang="zh-CN" altLang="en-US" sz="2000" dirty="0" smtClean="0">
                <a:latin typeface="楷体_GB2312" pitchFamily="49" charset="-122"/>
                <a:ea typeface="楷体_GB2312" pitchFamily="49" charset="-122"/>
              </a:rPr>
              <a:t>南京市大连山强制隔离戒毒所   黄柏轶</a:t>
            </a:r>
            <a:r>
              <a:rPr lang="en-US" altLang="zh-CN" sz="2400" dirty="0" smtClean="0"/>
              <a:t/>
            </a:r>
            <a:br>
              <a:rPr lang="en-US" altLang="zh-CN" sz="2400" dirty="0" smtClean="0"/>
            </a:br>
            <a:r>
              <a:rPr lang="en-US" altLang="zh-CN" sz="2400" dirty="0" smtClean="0"/>
              <a:t>      </a:t>
            </a:r>
            <a:r>
              <a:rPr lang="zh-CN" altLang="zh-CN" sz="2000" dirty="0" smtClean="0"/>
              <a:t>综合</a:t>
            </a:r>
            <a:r>
              <a:rPr lang="zh-CN" altLang="zh-CN" sz="2000" dirty="0"/>
              <a:t>戒</a:t>
            </a:r>
            <a:r>
              <a:rPr lang="zh-CN" altLang="zh-CN" sz="2000" dirty="0" smtClean="0"/>
              <a:t>治</a:t>
            </a:r>
            <a:r>
              <a:rPr lang="zh-CN" altLang="en-US" sz="2000" dirty="0" smtClean="0"/>
              <a:t>信息</a:t>
            </a:r>
            <a:r>
              <a:rPr lang="zh-CN" altLang="zh-CN" sz="2000" dirty="0" smtClean="0"/>
              <a:t>平台</a:t>
            </a:r>
            <a:r>
              <a:rPr lang="zh-CN" altLang="en-US" sz="2000" dirty="0" smtClean="0"/>
              <a:t>是对</a:t>
            </a:r>
            <a:r>
              <a:rPr lang="zh-CN" altLang="zh-CN" sz="2000" dirty="0" smtClean="0"/>
              <a:t>已有所</a:t>
            </a:r>
            <a:r>
              <a:rPr lang="zh-CN" altLang="zh-CN" sz="2000" dirty="0"/>
              <a:t>政管理系</a:t>
            </a:r>
            <a:r>
              <a:rPr lang="zh-CN" altLang="zh-CN" sz="2000" dirty="0" smtClean="0"/>
              <a:t>统</a:t>
            </a:r>
            <a:r>
              <a:rPr lang="zh-CN" altLang="en-US" sz="2000" dirty="0" smtClean="0"/>
              <a:t>的完善。通过</a:t>
            </a:r>
            <a:r>
              <a:rPr lang="zh-CN" altLang="zh-CN" sz="2000" dirty="0" smtClean="0"/>
              <a:t>对外数</a:t>
            </a:r>
            <a:r>
              <a:rPr lang="zh-CN" altLang="zh-CN" sz="2000" dirty="0"/>
              <a:t>据交换平台，完善个人信息。亲情会见、电话系统数据进行智能语音分</a:t>
            </a:r>
            <a:r>
              <a:rPr lang="zh-CN" altLang="zh-CN" sz="2000" dirty="0" smtClean="0"/>
              <a:t>析，与谈</a:t>
            </a:r>
            <a:r>
              <a:rPr lang="zh-CN" altLang="zh-CN" sz="2000" dirty="0"/>
              <a:t>话录像</a:t>
            </a:r>
            <a:r>
              <a:rPr lang="zh-CN" altLang="zh-CN" sz="2000" dirty="0" smtClean="0"/>
              <a:t>、</a:t>
            </a:r>
            <a:r>
              <a:rPr lang="zh-CN" altLang="en-US" sz="2000" dirty="0" smtClean="0"/>
              <a:t>医护</a:t>
            </a:r>
            <a:r>
              <a:rPr lang="zh-CN" altLang="zh-CN" sz="2000" dirty="0" smtClean="0"/>
              <a:t>、</a:t>
            </a:r>
            <a:r>
              <a:rPr lang="zh-CN" altLang="zh-CN" sz="2000" dirty="0"/>
              <a:t>个人消费、诊断评</a:t>
            </a:r>
            <a:r>
              <a:rPr lang="zh-CN" altLang="zh-CN" sz="2000" dirty="0" smtClean="0"/>
              <a:t>估</a:t>
            </a:r>
            <a:r>
              <a:rPr lang="zh-CN" altLang="en-US" sz="2000" dirty="0" smtClean="0"/>
              <a:t>等</a:t>
            </a:r>
            <a:r>
              <a:rPr lang="zh-CN" altLang="zh-CN" sz="2000" dirty="0" smtClean="0"/>
              <a:t>系统整</a:t>
            </a:r>
            <a:r>
              <a:rPr lang="zh-CN" altLang="zh-CN" sz="2000" dirty="0"/>
              <a:t>合</a:t>
            </a:r>
            <a:r>
              <a:rPr lang="zh-CN" altLang="zh-CN" sz="2000" dirty="0" smtClean="0"/>
              <a:t>，</a:t>
            </a:r>
            <a:r>
              <a:rPr lang="zh-CN" altLang="en-US" sz="2000" dirty="0" smtClean="0"/>
              <a:t>民警可通过</a:t>
            </a:r>
            <a:r>
              <a:rPr lang="zh-CN" altLang="zh-CN" sz="2000" dirty="0" smtClean="0"/>
              <a:t>综</a:t>
            </a:r>
            <a:r>
              <a:rPr lang="zh-CN" altLang="zh-CN" sz="2000" dirty="0"/>
              <a:t>合戒治平</a:t>
            </a:r>
            <a:r>
              <a:rPr lang="zh-CN" altLang="zh-CN" sz="2000" dirty="0" smtClean="0"/>
              <a:t>台</a:t>
            </a:r>
            <a:r>
              <a:rPr lang="zh-CN" altLang="en-US" sz="2000" dirty="0" smtClean="0"/>
              <a:t>数据更全面掌握强戒人员动态</a:t>
            </a:r>
            <a:r>
              <a:rPr lang="zh-CN" altLang="zh-CN" sz="2000" dirty="0" smtClean="0"/>
              <a:t>。</a:t>
            </a:r>
            <a:r>
              <a:rPr lang="en-US" altLang="zh-CN" sz="2000" dirty="0" smtClean="0"/>
              <a:t/>
            </a:r>
            <a:br>
              <a:rPr lang="en-US" altLang="zh-CN" sz="2000" dirty="0" smtClean="0"/>
            </a:br>
            <a:r>
              <a:rPr lang="en-US" altLang="zh-CN" sz="2000" dirty="0"/>
              <a:t/>
            </a:r>
            <a:br>
              <a:rPr lang="en-US" altLang="zh-CN" sz="2000" dirty="0"/>
            </a:br>
            <a:r>
              <a:rPr lang="zh-CN" altLang="zh-CN" sz="2000" dirty="0" smtClean="0"/>
              <a:t>【</a:t>
            </a:r>
            <a:r>
              <a:rPr lang="zh-CN" altLang="en-US" sz="2000" dirty="0" smtClean="0"/>
              <a:t>核心创意</a:t>
            </a:r>
            <a:r>
              <a:rPr lang="zh-CN" altLang="zh-CN" sz="2000" dirty="0" smtClean="0"/>
              <a:t>】</a:t>
            </a:r>
            <a:r>
              <a:rPr lang="en-US" altLang="zh-CN" sz="2000" dirty="0" smtClean="0"/>
              <a:t/>
            </a:r>
            <a:br>
              <a:rPr lang="en-US" altLang="zh-CN" sz="2000" dirty="0" smtClean="0"/>
            </a:br>
            <a:r>
              <a:rPr lang="en-US" altLang="zh-CN" sz="2000" dirty="0"/>
              <a:t> </a:t>
            </a:r>
            <a:r>
              <a:rPr lang="en-US" altLang="zh-CN" sz="2000" dirty="0" smtClean="0"/>
              <a:t>        </a:t>
            </a:r>
            <a:r>
              <a:rPr lang="zh-CN" altLang="zh-CN" sz="2000" dirty="0" smtClean="0"/>
              <a:t>综</a:t>
            </a:r>
            <a:r>
              <a:rPr lang="zh-CN" altLang="zh-CN" sz="2000" dirty="0"/>
              <a:t>合戒</a:t>
            </a:r>
            <a:r>
              <a:rPr lang="zh-CN" altLang="zh-CN" sz="2000" dirty="0" smtClean="0"/>
              <a:t>治</a:t>
            </a:r>
            <a:r>
              <a:rPr lang="zh-CN" altLang="en-US" sz="2000" dirty="0" smtClean="0"/>
              <a:t>信息</a:t>
            </a:r>
            <a:r>
              <a:rPr lang="zh-CN" altLang="zh-CN" sz="2000" dirty="0" smtClean="0"/>
              <a:t>平台</a:t>
            </a:r>
            <a:r>
              <a:rPr lang="zh-CN" altLang="zh-CN" sz="2000" dirty="0"/>
              <a:t>将强戒人员的医疗监护期、脱毒管控期、康复矫正期、回归适应期四个戒治阶段的个人信息，教育学习、训</a:t>
            </a:r>
            <a:r>
              <a:rPr lang="zh-CN" altLang="zh-CN" sz="2000" dirty="0" smtClean="0"/>
              <a:t>练</a:t>
            </a:r>
            <a:r>
              <a:rPr lang="zh-CN" altLang="en-US" sz="2000" dirty="0" smtClean="0"/>
              <a:t>矫治</a:t>
            </a:r>
            <a:r>
              <a:rPr lang="zh-CN" altLang="zh-CN" sz="2000" dirty="0" smtClean="0"/>
              <a:t>、</a:t>
            </a:r>
            <a:r>
              <a:rPr lang="zh-CN" altLang="en-US" sz="2000" dirty="0" smtClean="0"/>
              <a:t>医护</a:t>
            </a:r>
            <a:r>
              <a:rPr lang="zh-CN" altLang="zh-CN" sz="2000" dirty="0" smtClean="0"/>
              <a:t>治</a:t>
            </a:r>
            <a:r>
              <a:rPr lang="zh-CN" altLang="zh-CN" sz="2000" dirty="0"/>
              <a:t>疗、评估情况数字化记录，建立强戒人员数据档案，既有利于在所期间戒治诊断评估的客观性与时效性又有利于戒毒回归人员后续照管的可持续性。</a:t>
            </a:r>
          </a:p>
        </p:txBody>
      </p:sp>
      <p:pic>
        <p:nvPicPr>
          <p:cNvPr id="5"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8572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
          <p:cNvPicPr>
            <a:picLocks noGrp="1" noChangeAspect="1" noChangeArrowheads="1"/>
          </p:cNvPicPr>
          <p:nvPr>
            <p:ph type="title"/>
          </p:nvPr>
        </p:nvPicPr>
        <p:blipFill>
          <a:blip r:embed="rId2"/>
          <a:srcRect/>
          <a:stretch>
            <a:fillRect/>
          </a:stretch>
        </p:blipFill>
        <p:spPr>
          <a:xfrm>
            <a:off x="0" y="785794"/>
            <a:ext cx="2562225" cy="768350"/>
          </a:xfrm>
          <a:noFill/>
          <a:ln/>
        </p:spPr>
      </p:pic>
      <p:sp>
        <p:nvSpPr>
          <p:cNvPr id="3077" name="Rectangle 5"/>
          <p:cNvSpPr>
            <a:spLocks noChangeArrowheads="1"/>
          </p:cNvSpPr>
          <p:nvPr/>
        </p:nvSpPr>
        <p:spPr bwMode="auto">
          <a:xfrm>
            <a:off x="2071670" y="1000109"/>
            <a:ext cx="6858048" cy="954107"/>
          </a:xfrm>
          <a:prstGeom prst="rect">
            <a:avLst/>
          </a:prstGeom>
          <a:noFill/>
          <a:ln w="9525">
            <a:noFill/>
            <a:miter lim="800000"/>
            <a:headEnd/>
            <a:tailEnd/>
          </a:ln>
          <a:effectLst/>
        </p:spPr>
        <p:txBody>
          <a:bodyPr wrap="square">
            <a:spAutoFit/>
          </a:bodyPr>
          <a:lstStyle/>
          <a:p>
            <a:pPr>
              <a:spcBef>
                <a:spcPct val="50000"/>
              </a:spcBef>
            </a:pPr>
            <a:r>
              <a:rPr lang="zh-CN" altLang="en-US" sz="2800" dirty="0" smtClean="0">
                <a:effectLst>
                  <a:outerShdw blurRad="38100" dist="38100" dir="2700000" algn="tl">
                    <a:srgbClr val="C0C0C0"/>
                  </a:outerShdw>
                </a:effectLst>
                <a:latin typeface="方正小标宋简体" pitchFamily="65" charset="-122"/>
                <a:ea typeface="方正小标宋简体" pitchFamily="65" charset="-122"/>
              </a:rPr>
              <a:t>成果十七   律师公共</a:t>
            </a:r>
            <a:r>
              <a:rPr lang="zh-CN" altLang="en-US" sz="2800" dirty="0">
                <a:effectLst>
                  <a:outerShdw blurRad="38100" dist="38100" dir="2700000" algn="tl">
                    <a:srgbClr val="C0C0C0"/>
                  </a:outerShdw>
                </a:effectLst>
                <a:latin typeface="方正小标宋简体" pitchFamily="65" charset="-122"/>
                <a:ea typeface="方正小标宋简体" pitchFamily="65" charset="-122"/>
              </a:rPr>
              <a:t>法律服务触控工作</a:t>
            </a:r>
            <a:r>
              <a:rPr lang="zh-CN" altLang="en-US" sz="2800" dirty="0" smtClean="0">
                <a:effectLst>
                  <a:outerShdw blurRad="38100" dist="38100" dir="2700000" algn="tl">
                    <a:srgbClr val="C0C0C0"/>
                  </a:outerShdw>
                </a:effectLst>
                <a:latin typeface="方正小标宋简体" pitchFamily="65" charset="-122"/>
                <a:ea typeface="方正小标宋简体" pitchFamily="65" charset="-122"/>
              </a:rPr>
              <a:t>平台</a:t>
            </a:r>
            <a:endParaRPr lang="en-US" altLang="zh-CN" sz="2800" dirty="0" smtClean="0">
              <a:effectLst>
                <a:outerShdw blurRad="38100" dist="38100" dir="2700000" algn="tl">
                  <a:srgbClr val="C0C0C0"/>
                </a:outerShdw>
              </a:effectLst>
              <a:latin typeface="方正小标宋简体" pitchFamily="65" charset="-122"/>
              <a:ea typeface="方正小标宋简体" pitchFamily="65" charset="-122"/>
            </a:endParaRPr>
          </a:p>
          <a:p>
            <a:pPr algn="ctr">
              <a:spcBef>
                <a:spcPts val="0"/>
              </a:spcBef>
            </a:pPr>
            <a:r>
              <a:rPr lang="en-US" altLang="zh-CN" sz="2800" b="1" dirty="0" smtClean="0">
                <a:solidFill>
                  <a:schemeClr val="bg1"/>
                </a:solidFill>
                <a:effectLst>
                  <a:outerShdw blurRad="38100" dist="38100" dir="2700000" algn="tl">
                    <a:srgbClr val="C0C0C0"/>
                  </a:outerShdw>
                </a:effectLst>
                <a:ea typeface="黑体" pitchFamily="2" charset="-122"/>
              </a:rPr>
              <a:t>  </a:t>
            </a:r>
            <a:r>
              <a:rPr lang="zh-CN" altLang="en-US" sz="2000" b="1" dirty="0" smtClean="0">
                <a:effectLst>
                  <a:outerShdw blurRad="38100" dist="38100" dir="2700000" algn="tl">
                    <a:srgbClr val="C0C0C0"/>
                  </a:outerShdw>
                </a:effectLst>
                <a:latin typeface="楷体_GB2312" pitchFamily="49" charset="-122"/>
                <a:ea typeface="楷体_GB2312" pitchFamily="49" charset="-122"/>
              </a:rPr>
              <a:t>江苏薛济民律师事务所</a:t>
            </a:r>
            <a:endParaRPr lang="zh-CN" altLang="en-US" sz="2000" b="1" dirty="0">
              <a:effectLst>
                <a:outerShdw blurRad="38100" dist="38100" dir="2700000" algn="tl">
                  <a:srgbClr val="C0C0C0"/>
                </a:outerShdw>
              </a:effectLst>
              <a:latin typeface="楷体_GB2312" pitchFamily="49" charset="-122"/>
              <a:ea typeface="楷体_GB2312" pitchFamily="49" charset="-122"/>
            </a:endParaRPr>
          </a:p>
        </p:txBody>
      </p:sp>
      <p:sp>
        <p:nvSpPr>
          <p:cNvPr id="3079" name="AutoShape 3"/>
          <p:cNvSpPr>
            <a:spLocks noChangeArrowheads="1"/>
          </p:cNvSpPr>
          <p:nvPr/>
        </p:nvSpPr>
        <p:spPr bwMode="gray">
          <a:xfrm>
            <a:off x="250825" y="4076700"/>
            <a:ext cx="2541588" cy="668338"/>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0" name="AutoShape 3"/>
          <p:cNvSpPr>
            <a:spLocks noChangeArrowheads="1"/>
          </p:cNvSpPr>
          <p:nvPr/>
        </p:nvSpPr>
        <p:spPr bwMode="gray">
          <a:xfrm>
            <a:off x="250825" y="4868863"/>
            <a:ext cx="2541588" cy="668337"/>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1" name="AutoShape 3"/>
          <p:cNvSpPr>
            <a:spLocks noChangeArrowheads="1"/>
          </p:cNvSpPr>
          <p:nvPr/>
        </p:nvSpPr>
        <p:spPr bwMode="gray">
          <a:xfrm>
            <a:off x="250825" y="5661025"/>
            <a:ext cx="2541588" cy="668338"/>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2" name="AutoShape 3"/>
          <p:cNvSpPr>
            <a:spLocks noChangeArrowheads="1"/>
          </p:cNvSpPr>
          <p:nvPr/>
        </p:nvSpPr>
        <p:spPr bwMode="gray">
          <a:xfrm>
            <a:off x="250825" y="3284538"/>
            <a:ext cx="2541588" cy="668337"/>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3" name="AutoShape 3"/>
          <p:cNvSpPr>
            <a:spLocks noChangeArrowheads="1"/>
          </p:cNvSpPr>
          <p:nvPr/>
        </p:nvSpPr>
        <p:spPr bwMode="gray">
          <a:xfrm>
            <a:off x="250825" y="2565400"/>
            <a:ext cx="2541588" cy="668338"/>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4" name="AutoShape 3"/>
          <p:cNvSpPr>
            <a:spLocks noChangeArrowheads="1"/>
          </p:cNvSpPr>
          <p:nvPr/>
        </p:nvSpPr>
        <p:spPr bwMode="gray">
          <a:xfrm>
            <a:off x="250825" y="1844675"/>
            <a:ext cx="2541588" cy="668338"/>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5" name="Text Box 13"/>
          <p:cNvSpPr txBox="1">
            <a:spLocks noChangeArrowheads="1"/>
          </p:cNvSpPr>
          <p:nvPr/>
        </p:nvSpPr>
        <p:spPr bwMode="auto">
          <a:xfrm>
            <a:off x="250825" y="1989138"/>
            <a:ext cx="2447925" cy="396875"/>
          </a:xfrm>
          <a:prstGeom prst="rect">
            <a:avLst/>
          </a:prstGeom>
          <a:noFill/>
          <a:ln w="9525">
            <a:noFill/>
            <a:miter lim="800000"/>
            <a:headEnd/>
            <a:tailEnd/>
          </a:ln>
          <a:effectLst/>
        </p:spPr>
        <p:txBody>
          <a:bodyPr>
            <a:spAutoFit/>
          </a:bodyPr>
          <a:lstStyle/>
          <a:p>
            <a:pPr>
              <a:buFont typeface="Arial" pitchFamily="34" charset="0"/>
              <a:buNone/>
            </a:pPr>
            <a:r>
              <a:rPr lang="zh-CN" altLang="en-US" sz="1000" b="1">
                <a:solidFill>
                  <a:srgbClr val="FF0000"/>
                </a:solidFill>
                <a:effectLst>
                  <a:outerShdw blurRad="38100" dist="38100" dir="2700000" algn="tl">
                    <a:srgbClr val="C0C0C0"/>
                  </a:outerShdw>
                </a:effectLst>
                <a:latin typeface="黑体" pitchFamily="2" charset="-122"/>
                <a:ea typeface="黑体" pitchFamily="2" charset="-122"/>
                <a:sym typeface="微软雅黑" pitchFamily="34" charset="-122"/>
              </a:rPr>
              <a:t>高效便民  </a:t>
            </a:r>
            <a:r>
              <a:rPr lang="zh-CN" altLang="en-US" sz="1000" b="1">
                <a:solidFill>
                  <a:schemeClr val="folHlink"/>
                </a:solidFill>
                <a:latin typeface="黑体" pitchFamily="2" charset="-122"/>
                <a:ea typeface="黑体" pitchFamily="2" charset="-122"/>
                <a:sym typeface="微软雅黑" pitchFamily="34" charset="-122"/>
              </a:rPr>
              <a:t>便于法律服需求者，就近随时享受律师、公证、法援等服务。</a:t>
            </a:r>
          </a:p>
        </p:txBody>
      </p:sp>
      <p:sp>
        <p:nvSpPr>
          <p:cNvPr id="3086" name="AutoShape 3"/>
          <p:cNvSpPr>
            <a:spLocks noChangeArrowheads="1"/>
          </p:cNvSpPr>
          <p:nvPr/>
        </p:nvSpPr>
        <p:spPr bwMode="gray">
          <a:xfrm>
            <a:off x="250825" y="2565400"/>
            <a:ext cx="2541588" cy="668338"/>
          </a:xfrm>
          <a:prstGeom prst="roundRect">
            <a:avLst>
              <a:gd name="adj" fmla="val 9144"/>
            </a:avLst>
          </a:prstGeom>
          <a:solidFill>
            <a:srgbClr val="F8F8F8"/>
          </a:solidFill>
          <a:ln w="28575">
            <a:solidFill>
              <a:schemeClr val="accent2"/>
            </a:solidFill>
            <a:round/>
            <a:headEnd/>
            <a:tailEnd/>
          </a:ln>
        </p:spPr>
        <p:txBody>
          <a:bodyPr wrap="none" anchor="ctr"/>
          <a:lstStyle/>
          <a:p>
            <a:pPr latinLnBrk="1"/>
            <a:endParaRPr kumimoji="1" lang="zh-CN" altLang="en-US" b="1">
              <a:latin typeface="Gulim" pitchFamily="34" charset="-127"/>
              <a:ea typeface="Gulim" pitchFamily="34" charset="-127"/>
            </a:endParaRPr>
          </a:p>
        </p:txBody>
      </p:sp>
      <p:sp>
        <p:nvSpPr>
          <p:cNvPr id="3087" name="Text Box 15"/>
          <p:cNvSpPr txBox="1">
            <a:spLocks noChangeArrowheads="1"/>
          </p:cNvSpPr>
          <p:nvPr/>
        </p:nvSpPr>
        <p:spPr bwMode="auto">
          <a:xfrm>
            <a:off x="323850" y="2565400"/>
            <a:ext cx="2519363" cy="549275"/>
          </a:xfrm>
          <a:prstGeom prst="rect">
            <a:avLst/>
          </a:prstGeom>
          <a:noFill/>
          <a:ln w="9525">
            <a:noFill/>
            <a:miter lim="800000"/>
            <a:headEnd/>
            <a:tailEnd/>
          </a:ln>
          <a:effectLst/>
        </p:spPr>
        <p:txBody>
          <a:bodyPr>
            <a:spAutoFit/>
          </a:bodyPr>
          <a:lstStyle/>
          <a:p>
            <a:pPr>
              <a:buFont typeface="Arial" pitchFamily="34" charset="0"/>
              <a:buNone/>
            </a:pPr>
            <a:r>
              <a:rPr lang="zh-CN" altLang="en-US" sz="1000" b="1">
                <a:solidFill>
                  <a:srgbClr val="FF0000"/>
                </a:solidFill>
                <a:effectLst>
                  <a:outerShdw blurRad="38100" dist="38100" dir="2700000" algn="tl">
                    <a:srgbClr val="C0C0C0"/>
                  </a:outerShdw>
                </a:effectLst>
                <a:latin typeface="黑体" pitchFamily="2" charset="-122"/>
                <a:ea typeface="黑体" pitchFamily="2" charset="-122"/>
                <a:sym typeface="微软雅黑" pitchFamily="34" charset="-122"/>
              </a:rPr>
              <a:t>运营便捷  </a:t>
            </a:r>
            <a:r>
              <a:rPr lang="zh-CN" altLang="en-US" sz="1000" b="1">
                <a:solidFill>
                  <a:schemeClr val="folHlink"/>
                </a:solidFill>
                <a:latin typeface="黑体" pitchFamily="2" charset="-122"/>
                <a:ea typeface="黑体" pitchFamily="2" charset="-122"/>
                <a:sym typeface="微软雅黑" pitchFamily="34" charset="-122"/>
              </a:rPr>
              <a:t>平台服务律师可通过平台，随时在办公场所、住所等场所为法律服务需求者提供服务。</a:t>
            </a:r>
            <a:endParaRPr lang="zh-CN" altLang="en-US" sz="1000" b="1">
              <a:solidFill>
                <a:schemeClr val="folHlink"/>
              </a:solidFill>
              <a:latin typeface="黑体" pitchFamily="2" charset="-122"/>
              <a:ea typeface="黑体" pitchFamily="2" charset="-122"/>
            </a:endParaRPr>
          </a:p>
        </p:txBody>
      </p:sp>
      <p:sp>
        <p:nvSpPr>
          <p:cNvPr id="3088" name="Text Box 16"/>
          <p:cNvSpPr txBox="1">
            <a:spLocks noChangeArrowheads="1"/>
          </p:cNvSpPr>
          <p:nvPr/>
        </p:nvSpPr>
        <p:spPr bwMode="auto">
          <a:xfrm>
            <a:off x="250825" y="3357563"/>
            <a:ext cx="2592388" cy="549275"/>
          </a:xfrm>
          <a:prstGeom prst="rect">
            <a:avLst/>
          </a:prstGeom>
          <a:noFill/>
          <a:ln w="9525">
            <a:noFill/>
            <a:miter lim="800000"/>
            <a:headEnd/>
            <a:tailEnd/>
          </a:ln>
          <a:effectLst/>
        </p:spPr>
        <p:txBody>
          <a:bodyPr>
            <a:spAutoFit/>
          </a:bodyPr>
          <a:lstStyle/>
          <a:p>
            <a:pPr>
              <a:buFont typeface="Arial" pitchFamily="34" charset="0"/>
              <a:buNone/>
            </a:pPr>
            <a:r>
              <a:rPr lang="zh-CN" altLang="en-US" sz="1000" b="1">
                <a:solidFill>
                  <a:srgbClr val="FF0000"/>
                </a:solidFill>
                <a:effectLst>
                  <a:outerShdw blurRad="38100" dist="38100" dir="2700000" algn="tl">
                    <a:srgbClr val="C0C0C0"/>
                  </a:outerShdw>
                </a:effectLst>
                <a:latin typeface="黑体" pitchFamily="2" charset="-122"/>
                <a:ea typeface="黑体" pitchFamily="2" charset="-122"/>
                <a:sym typeface="微软雅黑" pitchFamily="34" charset="-122"/>
              </a:rPr>
              <a:t>服务多元  </a:t>
            </a:r>
            <a:r>
              <a:rPr lang="zh-CN" altLang="en-US" sz="1000" b="1">
                <a:solidFill>
                  <a:schemeClr val="folHlink"/>
                </a:solidFill>
                <a:latin typeface="黑体" pitchFamily="2" charset="-122"/>
                <a:ea typeface="黑体" pitchFamily="2" charset="-122"/>
                <a:sym typeface="微软雅黑" pitchFamily="34" charset="-122"/>
              </a:rPr>
              <a:t>可提供视频咨询、文书审查、线上申请、法治宣传、机构查询等服务，满足了不同人群的多元化法律服务需求。</a:t>
            </a:r>
          </a:p>
        </p:txBody>
      </p:sp>
      <p:sp>
        <p:nvSpPr>
          <p:cNvPr id="3089" name="Text Box 17"/>
          <p:cNvSpPr txBox="1">
            <a:spLocks noChangeArrowheads="1"/>
          </p:cNvSpPr>
          <p:nvPr/>
        </p:nvSpPr>
        <p:spPr bwMode="auto">
          <a:xfrm>
            <a:off x="323850" y="4221163"/>
            <a:ext cx="2447925" cy="396875"/>
          </a:xfrm>
          <a:prstGeom prst="rect">
            <a:avLst/>
          </a:prstGeom>
          <a:noFill/>
          <a:ln w="9525">
            <a:noFill/>
            <a:miter lim="800000"/>
            <a:headEnd/>
            <a:tailEnd/>
          </a:ln>
          <a:effectLst/>
        </p:spPr>
        <p:txBody>
          <a:bodyPr>
            <a:spAutoFit/>
          </a:bodyPr>
          <a:lstStyle/>
          <a:p>
            <a:pPr>
              <a:buFont typeface="Arial" pitchFamily="34" charset="0"/>
              <a:buNone/>
            </a:pPr>
            <a:r>
              <a:rPr lang="zh-CN" altLang="en-US" sz="1000" b="1">
                <a:solidFill>
                  <a:srgbClr val="FF0000"/>
                </a:solidFill>
                <a:effectLst>
                  <a:outerShdw blurRad="38100" dist="38100" dir="2700000" algn="tl">
                    <a:srgbClr val="C0C0C0"/>
                  </a:outerShdw>
                </a:effectLst>
                <a:latin typeface="黑体" pitchFamily="2" charset="-122"/>
                <a:ea typeface="黑体" pitchFamily="2" charset="-122"/>
                <a:sym typeface="微软雅黑" pitchFamily="34" charset="-122"/>
              </a:rPr>
              <a:t>流程简便 </a:t>
            </a:r>
            <a:r>
              <a:rPr lang="zh-CN" altLang="en-US" sz="1000" b="1">
                <a:solidFill>
                  <a:schemeClr val="folHlink"/>
                </a:solidFill>
                <a:latin typeface="黑体" pitchFamily="2" charset="-122"/>
                <a:ea typeface="黑体" pitchFamily="2" charset="-122"/>
                <a:sym typeface="微软雅黑" pitchFamily="34" charset="-122"/>
              </a:rPr>
              <a:t>法律服务需求者根据流程提示即可享受服务， 适应非互联网人群使用。</a:t>
            </a:r>
            <a:endParaRPr lang="zh-CN" altLang="en-US" sz="1000">
              <a:solidFill>
                <a:schemeClr val="folHlink"/>
              </a:solidFill>
              <a:latin typeface="黑体" pitchFamily="2" charset="-122"/>
              <a:ea typeface="黑体" pitchFamily="2" charset="-122"/>
            </a:endParaRPr>
          </a:p>
        </p:txBody>
      </p:sp>
      <p:sp>
        <p:nvSpPr>
          <p:cNvPr id="3090" name="Rectangle 18"/>
          <p:cNvSpPr>
            <a:spLocks noChangeArrowheads="1"/>
          </p:cNvSpPr>
          <p:nvPr/>
        </p:nvSpPr>
        <p:spPr bwMode="auto">
          <a:xfrm>
            <a:off x="323850" y="5013325"/>
            <a:ext cx="2376488" cy="396875"/>
          </a:xfrm>
          <a:prstGeom prst="rect">
            <a:avLst/>
          </a:prstGeom>
          <a:noFill/>
          <a:ln w="9525">
            <a:noFill/>
            <a:miter lim="800000"/>
            <a:headEnd/>
            <a:tailEnd/>
          </a:ln>
          <a:effectLst/>
        </p:spPr>
        <p:txBody>
          <a:bodyPr>
            <a:spAutoFit/>
          </a:bodyPr>
          <a:lstStyle/>
          <a:p>
            <a:r>
              <a:rPr lang="zh-CN" altLang="en-US" sz="1000" b="1">
                <a:solidFill>
                  <a:srgbClr val="FF0000"/>
                </a:solidFill>
                <a:effectLst>
                  <a:outerShdw blurRad="38100" dist="38100" dir="2700000" algn="tl">
                    <a:srgbClr val="C0C0C0"/>
                  </a:outerShdw>
                </a:effectLst>
                <a:ea typeface="宋体" pitchFamily="2" charset="-122"/>
                <a:sym typeface="微软雅黑" pitchFamily="34" charset="-122"/>
              </a:rPr>
              <a:t>保护隐私  </a:t>
            </a:r>
            <a:r>
              <a:rPr lang="zh-CN" altLang="en-US" sz="1000" b="1">
                <a:solidFill>
                  <a:schemeClr val="folHlink"/>
                </a:solidFill>
                <a:ea typeface="宋体" pitchFamily="2" charset="-122"/>
                <a:sym typeface="微软雅黑" pitchFamily="34" charset="-122"/>
              </a:rPr>
              <a:t>釆用指纹、身份证双重验证法律服务需求者身份，</a:t>
            </a:r>
          </a:p>
        </p:txBody>
      </p:sp>
      <p:sp>
        <p:nvSpPr>
          <p:cNvPr id="3091" name="Text Box 19"/>
          <p:cNvSpPr txBox="1">
            <a:spLocks noChangeArrowheads="1"/>
          </p:cNvSpPr>
          <p:nvPr/>
        </p:nvSpPr>
        <p:spPr bwMode="auto">
          <a:xfrm>
            <a:off x="250825" y="5661025"/>
            <a:ext cx="2592388" cy="701675"/>
          </a:xfrm>
          <a:prstGeom prst="rect">
            <a:avLst/>
          </a:prstGeom>
          <a:noFill/>
          <a:ln w="9525">
            <a:noFill/>
            <a:miter lim="800000"/>
            <a:headEnd/>
            <a:tailEnd/>
          </a:ln>
          <a:effectLst/>
        </p:spPr>
        <p:txBody>
          <a:bodyPr>
            <a:spAutoFit/>
          </a:bodyPr>
          <a:lstStyle/>
          <a:p>
            <a:pPr>
              <a:buFont typeface="Arial" pitchFamily="34" charset="0"/>
              <a:buNone/>
            </a:pPr>
            <a:r>
              <a:rPr lang="zh-CN" altLang="en-US" sz="1000" b="1">
                <a:solidFill>
                  <a:srgbClr val="FF0000"/>
                </a:solidFill>
                <a:latin typeface="黑体" pitchFamily="2" charset="-122"/>
                <a:ea typeface="黑体" pitchFamily="2" charset="-122"/>
                <a:sym typeface="微软雅黑" pitchFamily="34" charset="-122"/>
              </a:rPr>
              <a:t>易于管理   </a:t>
            </a:r>
            <a:r>
              <a:rPr lang="zh-CN" altLang="en-US" sz="1000" b="1">
                <a:solidFill>
                  <a:schemeClr val="folHlink"/>
                </a:solidFill>
                <a:latin typeface="黑体" pitchFamily="2" charset="-122"/>
                <a:ea typeface="黑体" pitchFamily="2" charset="-122"/>
                <a:sym typeface="微软雅黑" pitchFamily="34" charset="-122"/>
              </a:rPr>
              <a:t>对法律服务人员实行智能业绩统计、质量管理，并具有强大数据分析和报表自动生成功能，有利于管理和数据开发利用。</a:t>
            </a:r>
            <a:endParaRPr lang="en-US" altLang="zh-CN" sz="1000" b="1">
              <a:solidFill>
                <a:schemeClr val="folHlink"/>
              </a:solidFill>
              <a:latin typeface="黑体" pitchFamily="2" charset="-122"/>
              <a:ea typeface="黑体" pitchFamily="2" charset="-122"/>
            </a:endParaRPr>
          </a:p>
        </p:txBody>
      </p:sp>
      <p:pic>
        <p:nvPicPr>
          <p:cNvPr id="3092" name="Picture 21"/>
          <p:cNvPicPr>
            <a:picLocks noChangeAspect="1" noChangeArrowheads="1"/>
          </p:cNvPicPr>
          <p:nvPr/>
        </p:nvPicPr>
        <p:blipFill>
          <a:blip r:embed="rId3"/>
          <a:srcRect/>
          <a:stretch>
            <a:fillRect/>
          </a:stretch>
        </p:blipFill>
        <p:spPr bwMode="auto">
          <a:xfrm>
            <a:off x="3059113" y="2708275"/>
            <a:ext cx="1357312" cy="3205163"/>
          </a:xfrm>
          <a:prstGeom prst="rect">
            <a:avLst/>
          </a:prstGeom>
          <a:noFill/>
          <a:ln w="9525">
            <a:noFill/>
            <a:miter lim="800000"/>
            <a:headEnd/>
            <a:tailEnd/>
          </a:ln>
        </p:spPr>
      </p:pic>
      <p:sp>
        <p:nvSpPr>
          <p:cNvPr id="3093" name="矩形 10"/>
          <p:cNvSpPr>
            <a:spLocks noChangeArrowheads="1"/>
          </p:cNvSpPr>
          <p:nvPr/>
        </p:nvSpPr>
        <p:spPr bwMode="auto">
          <a:xfrm>
            <a:off x="4572000" y="2565400"/>
            <a:ext cx="3959225" cy="2374900"/>
          </a:xfrm>
          <a:prstGeom prst="rect">
            <a:avLst/>
          </a:prstGeom>
          <a:solidFill>
            <a:schemeClr val="bg1"/>
          </a:solidFill>
          <a:ln w="9525">
            <a:noFill/>
            <a:miter lim="800000"/>
            <a:headEnd/>
            <a:tailEnd/>
          </a:ln>
        </p:spPr>
        <p:txBody>
          <a:bodyPr>
            <a:spAutoFit/>
          </a:bodyPr>
          <a:lstStyle/>
          <a:p>
            <a:r>
              <a:rPr lang="zh-CN" altLang="en-US" b="1">
                <a:solidFill>
                  <a:srgbClr val="FF0066"/>
                </a:solidFill>
                <a:ea typeface="宋体" pitchFamily="2" charset="-122"/>
              </a:rPr>
              <a:t>                             </a:t>
            </a:r>
            <a:r>
              <a:rPr lang="zh-CN" altLang="en-US" sz="1200" b="1">
                <a:solidFill>
                  <a:srgbClr val="FF0066"/>
                </a:solidFill>
                <a:ea typeface="宋体" pitchFamily="2" charset="-122"/>
              </a:rPr>
              <a:t>创意价值</a:t>
            </a:r>
            <a:endParaRPr lang="en-US" altLang="zh-CN" sz="1200" b="1">
              <a:solidFill>
                <a:srgbClr val="FF0066"/>
              </a:solidFill>
              <a:ea typeface="宋体" pitchFamily="2" charset="-122"/>
            </a:endParaRPr>
          </a:p>
          <a:p>
            <a:r>
              <a:rPr lang="en-US" altLang="zh-CN" sz="1200" b="1">
                <a:solidFill>
                  <a:schemeClr val="folHlink"/>
                </a:solidFill>
                <a:ea typeface="宋体" pitchFamily="2" charset="-122"/>
              </a:rPr>
              <a:t>                            1</a:t>
            </a:r>
            <a:r>
              <a:rPr lang="zh-CN" altLang="en-US" sz="1200" b="1">
                <a:solidFill>
                  <a:schemeClr val="folHlink"/>
                </a:solidFill>
                <a:ea typeface="宋体" pitchFamily="2" charset="-122"/>
              </a:rPr>
              <a:t>、面向基层群众，注重非互联网人群 </a:t>
            </a:r>
          </a:p>
          <a:p>
            <a:r>
              <a:rPr lang="zh-CN" altLang="en-US" sz="1200" b="1">
                <a:solidFill>
                  <a:schemeClr val="folHlink"/>
                </a:solidFill>
                <a:ea typeface="宋体" pitchFamily="2" charset="-122"/>
              </a:rPr>
              <a:t>                              服务体验，为推进公共法律服务均等   </a:t>
            </a:r>
          </a:p>
          <a:p>
            <a:r>
              <a:rPr lang="zh-CN" altLang="en-US" sz="1200" b="1">
                <a:solidFill>
                  <a:schemeClr val="folHlink"/>
                </a:solidFill>
                <a:ea typeface="宋体" pitchFamily="2" charset="-122"/>
              </a:rPr>
              <a:t>                              化提供实践；</a:t>
            </a:r>
            <a:endParaRPr lang="en-US" altLang="zh-CN" sz="1200" b="1">
              <a:solidFill>
                <a:schemeClr val="folHlink"/>
              </a:solidFill>
              <a:ea typeface="宋体" pitchFamily="2" charset="-122"/>
            </a:endParaRPr>
          </a:p>
          <a:p>
            <a:r>
              <a:rPr lang="en-US" altLang="zh-CN" sz="1200" b="1">
                <a:solidFill>
                  <a:schemeClr val="folHlink"/>
                </a:solidFill>
                <a:ea typeface="宋体" pitchFamily="2" charset="-122"/>
              </a:rPr>
              <a:t>                             2</a:t>
            </a:r>
            <a:r>
              <a:rPr lang="zh-CN" altLang="en-US" sz="1200" b="1">
                <a:solidFill>
                  <a:schemeClr val="folHlink"/>
                </a:solidFill>
                <a:ea typeface="宋体" pitchFamily="2" charset="-122"/>
              </a:rPr>
              <a:t>、提升公共法律服务及时性、实战性和实效性，整合优质服务资源、优化服务手段、拓展服务内容、强化标准化运营管理、提高服务效能；</a:t>
            </a:r>
            <a:endParaRPr lang="en-US" altLang="zh-CN" sz="1200" b="1">
              <a:solidFill>
                <a:schemeClr val="folHlink"/>
              </a:solidFill>
              <a:ea typeface="宋体" pitchFamily="2" charset="-122"/>
            </a:endParaRPr>
          </a:p>
          <a:p>
            <a:r>
              <a:rPr lang="en-US" altLang="zh-CN" sz="1200" b="1">
                <a:solidFill>
                  <a:schemeClr val="folHlink"/>
                </a:solidFill>
                <a:ea typeface="宋体" pitchFamily="2" charset="-122"/>
              </a:rPr>
              <a:t>3</a:t>
            </a:r>
            <a:r>
              <a:rPr lang="zh-CN" altLang="en-US" sz="1200" b="1">
                <a:solidFill>
                  <a:schemeClr val="folHlink"/>
                </a:solidFill>
                <a:ea typeface="宋体" pitchFamily="2" charset="-122"/>
              </a:rPr>
              <a:t>、充分发挥大数据在公共法律服务体系建设中的作用、为大数据在公共法律服务产品研发、矛盾纠纷信息研判、公共法律服务绩效考核奠定基础；</a:t>
            </a:r>
            <a:endParaRPr lang="en-US" altLang="zh-CN" sz="1200" b="1">
              <a:solidFill>
                <a:schemeClr val="folHlink"/>
              </a:solidFill>
              <a:ea typeface="宋体" pitchFamily="2" charset="-122"/>
            </a:endParaRPr>
          </a:p>
          <a:p>
            <a:r>
              <a:rPr lang="en-US" altLang="zh-CN" sz="1200" b="1">
                <a:solidFill>
                  <a:schemeClr val="folHlink"/>
                </a:solidFill>
                <a:ea typeface="宋体" pitchFamily="2" charset="-122"/>
              </a:rPr>
              <a:t>4</a:t>
            </a:r>
            <a:r>
              <a:rPr lang="zh-CN" altLang="en-US" sz="1200" b="1">
                <a:solidFill>
                  <a:schemeClr val="folHlink"/>
                </a:solidFill>
                <a:ea typeface="宋体" pitchFamily="2" charset="-122"/>
              </a:rPr>
              <a:t>、拓展互联网</a:t>
            </a:r>
            <a:r>
              <a:rPr lang="en-US" altLang="zh-CN" sz="1200" b="1">
                <a:solidFill>
                  <a:schemeClr val="folHlink"/>
                </a:solidFill>
                <a:ea typeface="宋体" pitchFamily="2" charset="-122"/>
              </a:rPr>
              <a:t>+</a:t>
            </a:r>
            <a:r>
              <a:rPr lang="zh-CN" altLang="en-US" sz="1200" b="1">
                <a:solidFill>
                  <a:schemeClr val="folHlink"/>
                </a:solidFill>
                <a:ea typeface="宋体" pitchFamily="2" charset="-122"/>
              </a:rPr>
              <a:t>公共法律服务功能，促进非互联网人群享受互联网</a:t>
            </a:r>
            <a:r>
              <a:rPr lang="en-US" altLang="zh-CN" sz="1200" b="1">
                <a:solidFill>
                  <a:schemeClr val="folHlink"/>
                </a:solidFill>
                <a:ea typeface="宋体" pitchFamily="2" charset="-122"/>
              </a:rPr>
              <a:t>+</a:t>
            </a:r>
            <a:r>
              <a:rPr lang="zh-CN" altLang="en-US" sz="1200" b="1">
                <a:solidFill>
                  <a:schemeClr val="folHlink"/>
                </a:solidFill>
                <a:ea typeface="宋体" pitchFamily="2" charset="-122"/>
              </a:rPr>
              <a:t>公共法律服务。</a:t>
            </a:r>
            <a:endParaRPr lang="zh-CN" altLang="en-US" sz="1200" b="1">
              <a:solidFill>
                <a:srgbClr val="FF0066"/>
              </a:solidFill>
              <a:latin typeface="宋体" pitchFamily="2" charset="-122"/>
              <a:ea typeface="宋体" pitchFamily="2" charset="-122"/>
            </a:endParaRPr>
          </a:p>
        </p:txBody>
      </p:sp>
      <p:sp>
        <p:nvSpPr>
          <p:cNvPr id="3094" name="Rectangle 22"/>
          <p:cNvSpPr>
            <a:spLocks noChangeArrowheads="1"/>
          </p:cNvSpPr>
          <p:nvPr/>
        </p:nvSpPr>
        <p:spPr bwMode="auto">
          <a:xfrm>
            <a:off x="395288" y="1565275"/>
            <a:ext cx="793750" cy="274638"/>
          </a:xfrm>
          <a:prstGeom prst="rect">
            <a:avLst/>
          </a:prstGeom>
          <a:noFill/>
          <a:ln w="9525">
            <a:noFill/>
            <a:miter lim="800000"/>
            <a:headEnd/>
            <a:tailEnd/>
          </a:ln>
          <a:effectLst/>
        </p:spPr>
        <p:txBody>
          <a:bodyPr wrap="none">
            <a:spAutoFit/>
          </a:bodyPr>
          <a:lstStyle/>
          <a:p>
            <a:r>
              <a:rPr lang="zh-CN" altLang="en-US" sz="1200" b="1">
                <a:solidFill>
                  <a:srgbClr val="FF0066"/>
                </a:solidFill>
                <a:ea typeface="黑体" pitchFamily="2" charset="-122"/>
              </a:rPr>
              <a:t>平台优势</a:t>
            </a:r>
          </a:p>
        </p:txBody>
      </p:sp>
      <p:pic>
        <p:nvPicPr>
          <p:cNvPr id="3095" name="Picture 2" descr="C:\Users\Administrator\Desktop\素材图片1\3D小人手拿放大镜ppt素材图片-www.51pptmoban.com (1).jpg"/>
          <p:cNvPicPr>
            <a:picLocks noChangeAspect="1" noChangeArrowheads="1"/>
          </p:cNvPicPr>
          <p:nvPr/>
        </p:nvPicPr>
        <p:blipFill>
          <a:blip r:embed="rId4" cstate="print"/>
          <a:srcRect/>
          <a:stretch>
            <a:fillRect/>
          </a:stretch>
        </p:blipFill>
        <p:spPr bwMode="auto">
          <a:xfrm>
            <a:off x="4572000" y="2565400"/>
            <a:ext cx="1081088" cy="979488"/>
          </a:xfrm>
          <a:prstGeom prst="rect">
            <a:avLst/>
          </a:prstGeom>
          <a:noFill/>
          <a:ln w="9525">
            <a:noFill/>
            <a:miter lim="800000"/>
            <a:headEnd/>
            <a:tailEnd/>
          </a:ln>
        </p:spPr>
      </p:pic>
      <p:sp>
        <p:nvSpPr>
          <p:cNvPr id="3096" name="Text Box 24"/>
          <p:cNvSpPr txBox="1">
            <a:spLocks noChangeArrowheads="1"/>
          </p:cNvSpPr>
          <p:nvPr/>
        </p:nvSpPr>
        <p:spPr bwMode="auto">
          <a:xfrm>
            <a:off x="2916238" y="2060575"/>
            <a:ext cx="3527425" cy="396875"/>
          </a:xfrm>
          <a:prstGeom prst="rect">
            <a:avLst/>
          </a:prstGeom>
          <a:noFill/>
          <a:ln w="9525">
            <a:noFill/>
            <a:miter lim="800000"/>
            <a:headEnd/>
            <a:tailEnd/>
          </a:ln>
          <a:effectLst/>
        </p:spPr>
        <p:txBody>
          <a:bodyPr>
            <a:spAutoFit/>
          </a:bodyPr>
          <a:lstStyle/>
          <a:p>
            <a:pPr>
              <a:spcBef>
                <a:spcPct val="50000"/>
              </a:spcBef>
            </a:pPr>
            <a:r>
              <a:rPr lang="zh-CN" altLang="en-US" sz="2000" b="1">
                <a:solidFill>
                  <a:srgbClr val="FF9900"/>
                </a:solidFill>
                <a:latin typeface="微软雅黑" pitchFamily="34" charset="-122"/>
                <a:ea typeface="微软雅黑" pitchFamily="34" charset="-122"/>
              </a:rPr>
              <a:t>互联网</a:t>
            </a:r>
            <a:r>
              <a:rPr lang="en-US" altLang="zh-CN" sz="2000" b="1">
                <a:solidFill>
                  <a:srgbClr val="FF9900"/>
                </a:solidFill>
                <a:latin typeface="微软雅黑" pitchFamily="34" charset="-122"/>
                <a:ea typeface="微软雅黑" pitchFamily="34" charset="-122"/>
              </a:rPr>
              <a:t>+</a:t>
            </a:r>
            <a:r>
              <a:rPr lang="zh-CN" altLang="en-US" sz="2000" b="1">
                <a:solidFill>
                  <a:srgbClr val="FF9900"/>
                </a:solidFill>
                <a:latin typeface="微软雅黑" pitchFamily="34" charset="-122"/>
                <a:ea typeface="微软雅黑" pitchFamily="34" charset="-122"/>
              </a:rPr>
              <a:t>公共法律服务的革新</a:t>
            </a:r>
          </a:p>
        </p:txBody>
      </p:sp>
      <p:sp>
        <p:nvSpPr>
          <p:cNvPr id="3097" name="Rectangle 25"/>
          <p:cNvSpPr>
            <a:spLocks noChangeArrowheads="1"/>
          </p:cNvSpPr>
          <p:nvPr/>
        </p:nvSpPr>
        <p:spPr bwMode="auto">
          <a:xfrm>
            <a:off x="4572000" y="5229225"/>
            <a:ext cx="4572000" cy="1190625"/>
          </a:xfrm>
          <a:prstGeom prst="rect">
            <a:avLst/>
          </a:prstGeom>
          <a:noFill/>
          <a:ln w="9525">
            <a:noFill/>
            <a:miter lim="800000"/>
            <a:headEnd/>
            <a:tailEnd/>
          </a:ln>
          <a:effectLst/>
        </p:spPr>
        <p:txBody>
          <a:bodyPr>
            <a:spAutoFit/>
          </a:bodyPr>
          <a:lstStyle/>
          <a:p>
            <a:r>
              <a:rPr lang="en-US" altLang="zh-CN" b="1">
                <a:solidFill>
                  <a:srgbClr val="FF9900"/>
                </a:solidFill>
                <a:latin typeface="微软雅黑" pitchFamily="34" charset="-122"/>
                <a:ea typeface="微软雅黑" pitchFamily="34" charset="-122"/>
                <a:sym typeface="微软雅黑" pitchFamily="34" charset="-122"/>
              </a:rPr>
              <a:t>  </a:t>
            </a:r>
            <a:r>
              <a:rPr lang="zh-CN" altLang="en-US" b="1">
                <a:solidFill>
                  <a:srgbClr val="FF9900"/>
                </a:solidFill>
                <a:latin typeface="微软雅黑" pitchFamily="34" charset="-122"/>
                <a:ea typeface="微软雅黑" pitchFamily="34" charset="-122"/>
                <a:sym typeface="微软雅黑" pitchFamily="34" charset="-122"/>
              </a:rPr>
              <a:t>让公共法律无死角；</a:t>
            </a:r>
            <a:endParaRPr lang="en-US" altLang="zh-CN" b="1">
              <a:solidFill>
                <a:srgbClr val="FF9900"/>
              </a:solidFill>
              <a:latin typeface="微软雅黑" pitchFamily="34" charset="-122"/>
              <a:ea typeface="微软雅黑" pitchFamily="34" charset="-122"/>
              <a:sym typeface="微软雅黑" pitchFamily="34" charset="-122"/>
            </a:endParaRPr>
          </a:p>
          <a:p>
            <a:r>
              <a:rPr lang="en-US" altLang="zh-CN" b="1">
                <a:solidFill>
                  <a:srgbClr val="FF9900"/>
                </a:solidFill>
                <a:latin typeface="微软雅黑" pitchFamily="34" charset="-122"/>
                <a:ea typeface="微软雅黑" pitchFamily="34" charset="-122"/>
                <a:sym typeface="微软雅黑" pitchFamily="34" charset="-122"/>
              </a:rPr>
              <a:t>  </a:t>
            </a:r>
            <a:r>
              <a:rPr lang="zh-CN" altLang="en-US" b="1">
                <a:solidFill>
                  <a:srgbClr val="FF9900"/>
                </a:solidFill>
                <a:latin typeface="微软雅黑" pitchFamily="34" charset="-122"/>
                <a:ea typeface="微软雅黑" pitchFamily="34" charset="-122"/>
                <a:sym typeface="微软雅黑" pitchFamily="34" charset="-122"/>
              </a:rPr>
              <a:t>让律师服务群众更便捷；</a:t>
            </a:r>
          </a:p>
          <a:p>
            <a:r>
              <a:rPr lang="en-US" altLang="zh-CN" b="1">
                <a:solidFill>
                  <a:srgbClr val="FF9900"/>
                </a:solidFill>
                <a:latin typeface="微软雅黑" pitchFamily="34" charset="-122"/>
                <a:ea typeface="微软雅黑" pitchFamily="34" charset="-122"/>
                <a:sym typeface="微软雅黑" pitchFamily="34" charset="-122"/>
              </a:rPr>
              <a:t>  </a:t>
            </a:r>
            <a:r>
              <a:rPr lang="zh-CN" altLang="en-US" b="1">
                <a:solidFill>
                  <a:srgbClr val="FF9900"/>
                </a:solidFill>
                <a:latin typeface="微软雅黑" pitchFamily="34" charset="-122"/>
                <a:ea typeface="微软雅黑" pitchFamily="34" charset="-122"/>
                <a:sym typeface="微软雅黑" pitchFamily="34" charset="-122"/>
              </a:rPr>
              <a:t>让公共法律服务资源更平衡；</a:t>
            </a:r>
            <a:endParaRPr lang="en-US" altLang="zh-CN" b="1">
              <a:solidFill>
                <a:srgbClr val="FF9900"/>
              </a:solidFill>
              <a:latin typeface="微软雅黑" pitchFamily="34" charset="-122"/>
              <a:ea typeface="微软雅黑" pitchFamily="34" charset="-122"/>
              <a:sym typeface="微软雅黑" pitchFamily="34" charset="-122"/>
            </a:endParaRPr>
          </a:p>
          <a:p>
            <a:r>
              <a:rPr lang="en-US" altLang="zh-CN" b="1">
                <a:solidFill>
                  <a:srgbClr val="FF9900"/>
                </a:solidFill>
                <a:latin typeface="微软雅黑" pitchFamily="34" charset="-122"/>
                <a:ea typeface="微软雅黑" pitchFamily="34" charset="-122"/>
                <a:sym typeface="微软雅黑" pitchFamily="34" charset="-122"/>
              </a:rPr>
              <a:t>  </a:t>
            </a:r>
            <a:r>
              <a:rPr lang="zh-CN" altLang="en-US" b="1">
                <a:solidFill>
                  <a:srgbClr val="FF9900"/>
                </a:solidFill>
                <a:latin typeface="微软雅黑" pitchFamily="34" charset="-122"/>
                <a:ea typeface="微软雅黑" pitchFamily="34" charset="-122"/>
                <a:sym typeface="微软雅黑" pitchFamily="34" charset="-122"/>
              </a:rPr>
              <a:t>让公共法律服务更规范。</a:t>
            </a:r>
          </a:p>
        </p:txBody>
      </p:sp>
      <p:pic>
        <p:nvPicPr>
          <p:cNvPr id="23" name="Picture 1" descr="C:\Documents and Settings\Administrator\桌面\工作用图\青年创客-d.jpg"/>
          <p:cNvPicPr>
            <a:picLocks noChangeAspect="1" noChangeArrowheads="1"/>
          </p:cNvPicPr>
          <p:nvPr/>
        </p:nvPicPr>
        <p:blipFill>
          <a:blip r:embed="rId5"/>
          <a:srcRect/>
          <a:stretch>
            <a:fillRect/>
          </a:stretch>
        </p:blipFill>
        <p:spPr bwMode="auto">
          <a:xfrm>
            <a:off x="6000728" y="0"/>
            <a:ext cx="3143272" cy="85723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标题 3073"/>
          <p:cNvSpPr>
            <a:spLocks noGrp="1" noChangeArrowheads="1"/>
          </p:cNvSpPr>
          <p:nvPr>
            <p:ph type="ctrTitle"/>
          </p:nvPr>
        </p:nvSpPr>
        <p:spPr>
          <a:xfrm>
            <a:off x="1657350" y="2131485"/>
            <a:ext cx="5829300" cy="1468967"/>
          </a:xfrm>
        </p:spPr>
        <p:txBody>
          <a:bodyPr anchor="ctr"/>
          <a:lstStyle/>
          <a:p>
            <a:pPr defTabSz="914400"/>
            <a:endParaRPr lang="zh-CN" altLang="en-US" sz="3300" smtClean="0"/>
          </a:p>
        </p:txBody>
      </p:sp>
      <p:sp>
        <p:nvSpPr>
          <p:cNvPr id="2050" name="副标题 3074"/>
          <p:cNvSpPr>
            <a:spLocks noGrp="1" noChangeArrowheads="1"/>
          </p:cNvSpPr>
          <p:nvPr>
            <p:ph type="subTitle" idx="1"/>
          </p:nvPr>
        </p:nvSpPr>
        <p:spPr>
          <a:xfrm>
            <a:off x="2171700" y="3886200"/>
            <a:ext cx="4800600" cy="1752600"/>
          </a:xfrm>
        </p:spPr>
        <p:txBody>
          <a:bodyPr/>
          <a:lstStyle/>
          <a:p>
            <a:pPr defTabSz="914400"/>
            <a:endParaRPr lang="zh-CN" altLang="en-US" sz="2400" smtClean="0"/>
          </a:p>
        </p:txBody>
      </p:sp>
      <p:pic>
        <p:nvPicPr>
          <p:cNvPr id="2051" name="图片 2" descr="未标题-1"/>
          <p:cNvPicPr>
            <a:picLocks noChangeAspect="1" noChangeArrowheads="1"/>
          </p:cNvPicPr>
          <p:nvPr/>
        </p:nvPicPr>
        <p:blipFill>
          <a:blip r:embed="rId2" cstate="print"/>
          <a:srcRect/>
          <a:stretch>
            <a:fillRect/>
          </a:stretch>
        </p:blipFill>
        <p:spPr bwMode="auto">
          <a:xfrm>
            <a:off x="-6350" y="-8466"/>
            <a:ext cx="9159875" cy="6870700"/>
          </a:xfrm>
          <a:prstGeom prst="rect">
            <a:avLst/>
          </a:prstGeom>
          <a:noFill/>
          <a:ln w="9525">
            <a:noFill/>
            <a:miter lim="800000"/>
            <a:headEnd/>
            <a:tailEnd/>
          </a:ln>
        </p:spPr>
      </p:pic>
      <p:sp>
        <p:nvSpPr>
          <p:cNvPr id="5" name="TextBox 4"/>
          <p:cNvSpPr txBox="1"/>
          <p:nvPr/>
        </p:nvSpPr>
        <p:spPr>
          <a:xfrm>
            <a:off x="0" y="785794"/>
            <a:ext cx="9144000" cy="1077218"/>
          </a:xfrm>
          <a:prstGeom prst="rect">
            <a:avLst/>
          </a:prstGeom>
          <a:noFill/>
        </p:spPr>
        <p:txBody>
          <a:bodyPr wrap="square" rtlCol="0">
            <a:spAutoFit/>
          </a:bodyPr>
          <a:lstStyle/>
          <a:p>
            <a:r>
              <a:rPr lang="zh-CN" altLang="en-US" sz="3200" dirty="0" smtClean="0">
                <a:latin typeface="方正小标宋简体" pitchFamily="65" charset="-122"/>
                <a:ea typeface="方正小标宋简体" pitchFamily="65" charset="-122"/>
              </a:rPr>
              <a:t>成果十八   基于先进编码技术的“人民调解小助手”</a:t>
            </a:r>
            <a:endParaRPr lang="en-US" altLang="zh-CN" sz="3200" dirty="0" smtClean="0">
              <a:latin typeface="方正小标宋简体" pitchFamily="65" charset="-122"/>
              <a:ea typeface="方正小标宋简体" pitchFamily="65" charset="-122"/>
            </a:endParaRPr>
          </a:p>
          <a:p>
            <a:pPr algn="ctr"/>
            <a:r>
              <a:rPr lang="en-US" altLang="zh-CN" sz="3200" dirty="0" smtClean="0"/>
              <a:t>  </a:t>
            </a:r>
            <a:r>
              <a:rPr lang="zh-CN" altLang="en-US" sz="2400" dirty="0" smtClean="0">
                <a:latin typeface="楷体_GB2312" pitchFamily="49" charset="-122"/>
                <a:ea typeface="楷体_GB2312" pitchFamily="49" charset="-122"/>
              </a:rPr>
              <a:t>南京市建邺区司法局  佴宝</a:t>
            </a:r>
            <a:r>
              <a:rPr lang="zh-CN" altLang="en-US" sz="2400" smtClean="0">
                <a:latin typeface="楷体_GB2312" pitchFamily="49" charset="-122"/>
                <a:ea typeface="楷体_GB2312" pitchFamily="49" charset="-122"/>
              </a:rPr>
              <a:t>良 丁友军</a:t>
            </a:r>
            <a:endParaRPr lang="zh-CN" altLang="en-US" sz="2400" dirty="0">
              <a:latin typeface="楷体_GB2312" pitchFamily="49" charset="-122"/>
              <a:ea typeface="楷体_GB2312" pitchFamily="49" charset="-122"/>
            </a:endParaRPr>
          </a:p>
        </p:txBody>
      </p:sp>
      <p:pic>
        <p:nvPicPr>
          <p:cNvPr id="6"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71435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5720" y="1142984"/>
            <a:ext cx="8572560" cy="892552"/>
          </a:xfrm>
          <a:prstGeom prst="rect">
            <a:avLst/>
          </a:prstGeom>
        </p:spPr>
        <p:txBody>
          <a:bodyPr wrap="square">
            <a:spAutoFit/>
          </a:bodyPr>
          <a:lstStyle/>
          <a:p>
            <a:r>
              <a:rPr lang="zh-CN" altLang="en-US" sz="2800" dirty="0" smtClean="0">
                <a:latin typeface="方正小标宋简体" pitchFamily="65" charset="-122"/>
                <a:ea typeface="方正小标宋简体" pitchFamily="65" charset="-122"/>
              </a:rPr>
              <a:t>成果一    培育第三方社会组织参与监所执法质量评估</a:t>
            </a:r>
            <a:endParaRPr lang="en-US" altLang="zh-CN" sz="2800" dirty="0" smtClean="0">
              <a:latin typeface="方正小标宋简体" pitchFamily="65" charset="-122"/>
              <a:ea typeface="方正小标宋简体" pitchFamily="65" charset="-122"/>
            </a:endParaRPr>
          </a:p>
          <a:p>
            <a:pPr algn="ctr"/>
            <a:r>
              <a:rPr lang="zh-CN" altLang="en-US" sz="2400" dirty="0" smtClean="0">
                <a:latin typeface="楷体_GB2312" pitchFamily="49" charset="-122"/>
                <a:ea typeface="楷体_GB2312" pitchFamily="49" charset="-122"/>
              </a:rPr>
              <a:t>厅纪委   李恒</a:t>
            </a:r>
            <a:endParaRPr lang="en-US" altLang="zh-CN" sz="2400" dirty="0" smtClean="0">
              <a:latin typeface="楷体_GB2312" pitchFamily="49" charset="-122"/>
              <a:ea typeface="楷体_GB2312" pitchFamily="49" charset="-122"/>
            </a:endParaRPr>
          </a:p>
        </p:txBody>
      </p:sp>
      <p:sp>
        <p:nvSpPr>
          <p:cNvPr id="1025" name="Rectangle 1"/>
          <p:cNvSpPr>
            <a:spLocks noChangeArrowheads="1"/>
          </p:cNvSpPr>
          <p:nvPr/>
        </p:nvSpPr>
        <p:spPr bwMode="auto">
          <a:xfrm>
            <a:off x="642910" y="2143116"/>
            <a:ext cx="785818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Tx/>
              <a:buSzTx/>
              <a:buFontTx/>
              <a:buNone/>
              <a:tabLst/>
            </a:pPr>
            <a:r>
              <a:rPr lang="zh-CN" altLang="en-US" sz="2400" dirty="0" smtClean="0">
                <a:latin typeface="黑体" pitchFamily="2" charset="-122"/>
                <a:ea typeface="黑体" pitchFamily="2" charset="-122"/>
                <a:cs typeface="Times New Roman" pitchFamily="18" charset="0"/>
              </a:rPr>
              <a:t>成果简介</a:t>
            </a:r>
            <a:r>
              <a:rPr lang="zh-CN" altLang="en-US" sz="2400" dirty="0" smtClean="0">
                <a:latin typeface="Calibri" pitchFamily="34" charset="0"/>
                <a:ea typeface="仿宋_GB2312" pitchFamily="49" charset="-122"/>
                <a:cs typeface="Times New Roman" pitchFamily="18" charset="0"/>
              </a:rPr>
              <a:t>：</a:t>
            </a:r>
            <a:r>
              <a:rPr kumimoji="0" lang="zh-CN" sz="2400" b="0" i="0" u="none" strike="noStrike" cap="none" normalizeH="0" baseline="0" dirty="0" smtClean="0">
                <a:ln>
                  <a:noFill/>
                </a:ln>
                <a:solidFill>
                  <a:schemeClr val="tx1"/>
                </a:solidFill>
                <a:effectLst/>
                <a:latin typeface="Calibri" pitchFamily="34" charset="0"/>
                <a:ea typeface="仿宋_GB2312" pitchFamily="49" charset="-122"/>
                <a:cs typeface="Times New Roman" pitchFamily="18" charset="0"/>
              </a:rPr>
              <a:t>设想通过引入独立的第三方社会组织对已刑释解戒人员及其亲属通过社会走访、谈话函询等方式进行信息搜集，以期通过调查了解对其服刑或强戒期间监所执法质量进行客观公正的评估。量化后的评价结果定期反馈至监所主管单位及监所，对促进执法规范化建设必将具有积极作用。</a:t>
            </a:r>
            <a:endParaRPr kumimoji="0" 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6" name="Rectangle 1"/>
          <p:cNvSpPr>
            <a:spLocks noChangeArrowheads="1"/>
          </p:cNvSpPr>
          <p:nvPr/>
        </p:nvSpPr>
        <p:spPr bwMode="auto">
          <a:xfrm>
            <a:off x="714348" y="4286256"/>
            <a:ext cx="78581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Tx/>
              <a:buSzTx/>
              <a:buFontTx/>
              <a:buNone/>
              <a:tabLst/>
            </a:pPr>
            <a:r>
              <a:rPr lang="zh-CN" altLang="en-US" sz="2400" dirty="0" smtClean="0">
                <a:latin typeface="黑体" pitchFamily="2" charset="-122"/>
                <a:ea typeface="黑体" pitchFamily="2" charset="-122"/>
                <a:cs typeface="Times New Roman" pitchFamily="18" charset="0"/>
              </a:rPr>
              <a:t>创新点</a:t>
            </a:r>
            <a:r>
              <a:rPr lang="zh-CN" altLang="en-US" sz="2400" dirty="0" smtClean="0">
                <a:latin typeface="Calibri" pitchFamily="34" charset="0"/>
                <a:ea typeface="仿宋_GB2312" pitchFamily="49" charset="-122"/>
                <a:cs typeface="Times New Roman" pitchFamily="18" charset="0"/>
              </a:rPr>
              <a:t>：引入</a:t>
            </a:r>
            <a:r>
              <a:rPr lang="zh-CN" altLang="en-US" sz="2400" b="1" dirty="0" smtClean="0">
                <a:latin typeface="Calibri" pitchFamily="34" charset="0"/>
                <a:ea typeface="仿宋_GB2312" pitchFamily="49" charset="-122"/>
                <a:cs typeface="Times New Roman" pitchFamily="18" charset="0"/>
              </a:rPr>
              <a:t>独立的第三方社会组织</a:t>
            </a:r>
            <a:r>
              <a:rPr lang="zh-CN" altLang="en-US" sz="2400" dirty="0" smtClean="0">
                <a:latin typeface="Calibri" pitchFamily="34" charset="0"/>
                <a:ea typeface="仿宋_GB2312" pitchFamily="49" charset="-122"/>
                <a:cs typeface="Times New Roman" pitchFamily="18" charset="0"/>
              </a:rPr>
              <a:t>使执法评估更加的客观公正。</a:t>
            </a:r>
            <a:endParaRPr kumimoji="0" lang="zh-CN" sz="2400" b="0" i="0" u="none" strike="noStrike" cap="none" normalizeH="0" baseline="0" dirty="0" smtClean="0">
              <a:ln>
                <a:noFill/>
              </a:ln>
              <a:solidFill>
                <a:schemeClr val="tx1"/>
              </a:solidFill>
              <a:effectLst/>
              <a:latin typeface="Arial" pitchFamily="34" charset="0"/>
              <a:ea typeface="宋体" pitchFamily="2" charset="-122"/>
            </a:endParaRPr>
          </a:p>
        </p:txBody>
      </p:sp>
      <p:sp>
        <p:nvSpPr>
          <p:cNvPr id="7" name="Rectangle 1"/>
          <p:cNvSpPr>
            <a:spLocks noChangeArrowheads="1"/>
          </p:cNvSpPr>
          <p:nvPr/>
        </p:nvSpPr>
        <p:spPr bwMode="auto">
          <a:xfrm>
            <a:off x="714348" y="5072074"/>
            <a:ext cx="78581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Tx/>
              <a:buSzTx/>
              <a:buFontTx/>
              <a:buNone/>
              <a:tabLst/>
            </a:pPr>
            <a:r>
              <a:rPr lang="zh-CN" altLang="en-US" sz="2400" dirty="0" smtClean="0">
                <a:latin typeface="黑体" pitchFamily="2" charset="-122"/>
                <a:ea typeface="黑体" pitchFamily="2" charset="-122"/>
                <a:cs typeface="Times New Roman" pitchFamily="18" charset="0"/>
              </a:rPr>
              <a:t>核心创意</a:t>
            </a:r>
            <a:r>
              <a:rPr lang="zh-CN" altLang="en-US" sz="2400" dirty="0" smtClean="0">
                <a:latin typeface="Calibri" pitchFamily="34" charset="0"/>
                <a:ea typeface="仿宋_GB2312" pitchFamily="49" charset="-122"/>
                <a:cs typeface="Times New Roman" pitchFamily="18" charset="0"/>
              </a:rPr>
              <a:t>：弥补了</a:t>
            </a:r>
            <a:r>
              <a:rPr lang="zh-CN" altLang="en-US" sz="2400" b="1" dirty="0" smtClean="0">
                <a:latin typeface="Calibri" pitchFamily="34" charset="0"/>
                <a:ea typeface="仿宋_GB2312" pitchFamily="49" charset="-122"/>
                <a:cs typeface="Times New Roman" pitchFamily="18" charset="0"/>
              </a:rPr>
              <a:t>执法客体</a:t>
            </a:r>
            <a:r>
              <a:rPr lang="zh-CN" altLang="en-US" sz="2400" dirty="0" smtClean="0">
                <a:latin typeface="Calibri" pitchFamily="34" charset="0"/>
                <a:ea typeface="仿宋_GB2312" pitchFamily="49" charset="-122"/>
                <a:cs typeface="Times New Roman" pitchFamily="18" charset="0"/>
              </a:rPr>
              <a:t>参与监所执法质量评估的空白。</a:t>
            </a:r>
            <a:endParaRPr kumimoji="0" lang="zh-CN" sz="2400" b="0" i="0" u="none" strike="noStrike" cap="none" normalizeH="0" baseline="0" dirty="0" smtClean="0">
              <a:ln>
                <a:noFill/>
              </a:ln>
              <a:solidFill>
                <a:schemeClr val="tx1"/>
              </a:solidFill>
              <a:effectLst/>
              <a:latin typeface="Arial" pitchFamily="34" charset="0"/>
              <a:ea typeface="宋体" pitchFamily="2" charset="-122"/>
            </a:endParaRPr>
          </a:p>
        </p:txBody>
      </p:sp>
      <p:pic>
        <p:nvPicPr>
          <p:cNvPr id="8"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103682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142843" y="1162051"/>
            <a:ext cx="9047591" cy="4333875"/>
            <a:chOff x="-948" y="1831"/>
            <a:chExt cx="20198" cy="6824"/>
          </a:xfrm>
        </p:grpSpPr>
        <p:pic>
          <p:nvPicPr>
            <p:cNvPr id="2051" name="图片 1" descr="10272371_720640"/>
            <p:cNvPicPr>
              <a:picLocks noChangeAspect="1" noChangeArrowheads="1"/>
            </p:cNvPicPr>
            <p:nvPr/>
          </p:nvPicPr>
          <p:blipFill>
            <a:blip r:embed="rId2"/>
            <a:srcRect/>
            <a:stretch>
              <a:fillRect/>
            </a:stretch>
          </p:blipFill>
          <p:spPr bwMode="auto">
            <a:xfrm>
              <a:off x="41" y="1831"/>
              <a:ext cx="19209" cy="6824"/>
            </a:xfrm>
            <a:prstGeom prst="rect">
              <a:avLst/>
            </a:prstGeom>
            <a:noFill/>
            <a:ln w="9525">
              <a:noFill/>
              <a:miter lim="800000"/>
              <a:headEnd/>
              <a:tailEnd/>
            </a:ln>
          </p:spPr>
        </p:pic>
        <p:sp>
          <p:nvSpPr>
            <p:cNvPr id="5" name="矩形 4"/>
            <p:cNvSpPr/>
            <p:nvPr/>
          </p:nvSpPr>
          <p:spPr>
            <a:xfrm>
              <a:off x="-948" y="1831"/>
              <a:ext cx="20198" cy="682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grpSp>
      <p:sp>
        <p:nvSpPr>
          <p:cNvPr id="10" name="圆角矩形 9"/>
          <p:cNvSpPr/>
          <p:nvPr/>
        </p:nvSpPr>
        <p:spPr>
          <a:xfrm>
            <a:off x="1928794" y="500042"/>
            <a:ext cx="7000892" cy="854710"/>
          </a:xfrm>
          <a:prstGeom prst="round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noProof="1" smtClean="0">
                <a:ln w="6600">
                  <a:solidFill>
                    <a:schemeClr val="accent2"/>
                  </a:solidFill>
                  <a:prstDash val="solid"/>
                </a:ln>
                <a:solidFill>
                  <a:schemeClr val="tx1"/>
                </a:solidFill>
                <a:effectLst>
                  <a:outerShdw dist="38100" dir="2700000" algn="tl" rotWithShape="0">
                    <a:schemeClr val="accent2"/>
                  </a:outerShdw>
                </a:effectLst>
                <a:latin typeface="方正小标宋简体" pitchFamily="65" charset="-122"/>
                <a:ea typeface="方正小标宋简体" pitchFamily="65" charset="-122"/>
                <a:sym typeface="+mn-ea"/>
              </a:rPr>
              <a:t>成果十九  宽频时代普法“网红”新媒体应用模式</a:t>
            </a:r>
            <a:endParaRPr lang="en-US" altLang="zh-CN" sz="2400" b="1" noProof="1" smtClean="0">
              <a:ln w="6600">
                <a:solidFill>
                  <a:schemeClr val="accent2"/>
                </a:solidFill>
                <a:prstDash val="solid"/>
              </a:ln>
              <a:solidFill>
                <a:schemeClr val="tx1"/>
              </a:solidFill>
              <a:effectLst>
                <a:outerShdw dist="38100" dir="2700000" algn="tl" rotWithShape="0">
                  <a:schemeClr val="accent2"/>
                </a:outerShdw>
              </a:effectLst>
              <a:latin typeface="方正小标宋简体" pitchFamily="65" charset="-122"/>
              <a:ea typeface="方正小标宋简体" pitchFamily="65" charset="-122"/>
              <a:sym typeface="+mn-ea"/>
            </a:endParaRPr>
          </a:p>
          <a:p>
            <a:pPr algn="ctr"/>
            <a:r>
              <a:rPr lang="zh-CN" altLang="en-US" sz="2400" b="1" noProof="1" smtClean="0">
                <a:ln w="6600">
                  <a:solidFill>
                    <a:schemeClr val="accent2"/>
                  </a:solidFill>
                  <a:prstDash val="solid"/>
                </a:ln>
                <a:solidFill>
                  <a:schemeClr val="tx1"/>
                </a:solidFill>
                <a:effectLst>
                  <a:outerShdw dist="38100" dir="2700000" algn="tl" rotWithShape="0">
                    <a:schemeClr val="accent2"/>
                  </a:outerShdw>
                </a:effectLst>
                <a:latin typeface="楷体_GB2312" pitchFamily="49" charset="-122"/>
                <a:ea typeface="楷体_GB2312" pitchFamily="49" charset="-122"/>
                <a:sym typeface="+mn-ea"/>
              </a:rPr>
              <a:t>南京市江宁区司法局    濮维康  赵伟</a:t>
            </a:r>
            <a:endParaRPr lang="zh-CN" altLang="en-US" sz="2400" b="1" noProof="1">
              <a:ln w="6600">
                <a:solidFill>
                  <a:schemeClr val="accent2"/>
                </a:solidFill>
                <a:prstDash val="solid"/>
              </a:ln>
              <a:solidFill>
                <a:schemeClr val="tx1"/>
              </a:solidFill>
              <a:effectLst>
                <a:outerShdw dist="38100" dir="2700000" algn="tl" rotWithShape="0">
                  <a:schemeClr val="accent2"/>
                </a:outerShdw>
              </a:effectLst>
              <a:latin typeface="楷体_GB2312" pitchFamily="49" charset="-122"/>
              <a:ea typeface="楷体_GB2312" pitchFamily="49" charset="-122"/>
            </a:endParaRPr>
          </a:p>
        </p:txBody>
      </p:sp>
      <p:sp>
        <p:nvSpPr>
          <p:cNvPr id="2056" name="文本框 11"/>
          <p:cNvSpPr txBox="1">
            <a:spLocks noChangeArrowheads="1"/>
          </p:cNvSpPr>
          <p:nvPr/>
        </p:nvSpPr>
        <p:spPr bwMode="auto">
          <a:xfrm>
            <a:off x="292894" y="1341439"/>
            <a:ext cx="4992291" cy="2477601"/>
          </a:xfrm>
          <a:prstGeom prst="rect">
            <a:avLst/>
          </a:prstGeom>
          <a:noFill/>
          <a:ln w="9525">
            <a:noFill/>
            <a:miter lim="800000"/>
            <a:headEnd/>
            <a:tailEnd/>
          </a:ln>
        </p:spPr>
        <p:txBody>
          <a:bodyPr>
            <a:spAutoFit/>
          </a:bodyPr>
          <a:lstStyle/>
          <a:p>
            <a:pPr>
              <a:lnSpc>
                <a:spcPts val="3075"/>
              </a:lnSpc>
            </a:pPr>
            <a:r>
              <a:rPr lang="en-US" altLang="en-US" sz="1600" b="1">
                <a:latin typeface="楷体" pitchFamily="49" charset="-122"/>
                <a:ea typeface="楷体" pitchFamily="49" charset="-122"/>
              </a:rPr>
              <a:t>1.</a:t>
            </a:r>
            <a:r>
              <a:rPr lang="zh-CN" altLang="en-US" sz="1600" b="1">
                <a:latin typeface="楷体" pitchFamily="49" charset="-122"/>
                <a:ea typeface="楷体" pitchFamily="49" charset="-122"/>
              </a:rPr>
              <a:t>“网红”</a:t>
            </a:r>
            <a:r>
              <a:rPr lang="en-US" altLang="en-US" sz="1600" b="1">
                <a:latin typeface="楷体" pitchFamily="49" charset="-122"/>
                <a:ea typeface="楷体" pitchFamily="49" charset="-122"/>
              </a:rPr>
              <a:t>——</a:t>
            </a:r>
            <a:r>
              <a:rPr lang="zh-CN" altLang="en-US" sz="1600" b="1">
                <a:latin typeface="楷体" pitchFamily="49" charset="-122"/>
                <a:ea typeface="楷体" pitchFamily="49" charset="-122"/>
              </a:rPr>
              <a:t>个性鲜明，适应宽频时代要求</a:t>
            </a:r>
          </a:p>
          <a:p>
            <a:pPr>
              <a:lnSpc>
                <a:spcPts val="3075"/>
              </a:lnSpc>
            </a:pPr>
            <a:r>
              <a:rPr lang="en-US" altLang="en-US" sz="1600" b="1">
                <a:latin typeface="楷体" pitchFamily="49" charset="-122"/>
                <a:ea typeface="楷体" pitchFamily="49" charset="-122"/>
              </a:rPr>
              <a:t>2.</a:t>
            </a:r>
            <a:r>
              <a:rPr lang="zh-CN" altLang="en-US" sz="1600" b="1">
                <a:latin typeface="楷体" pitchFamily="49" charset="-122"/>
                <a:ea typeface="楷体" pitchFamily="49" charset="-122"/>
              </a:rPr>
              <a:t>“造星运动”</a:t>
            </a:r>
            <a:r>
              <a:rPr lang="en-US" altLang="en-US" sz="1600" b="1">
                <a:latin typeface="楷体" pitchFamily="49" charset="-122"/>
                <a:ea typeface="楷体" pitchFamily="49" charset="-122"/>
              </a:rPr>
              <a:t>——</a:t>
            </a:r>
            <a:r>
              <a:rPr lang="zh-CN" altLang="en-US" sz="1600" b="1">
                <a:latin typeface="楷体" pitchFamily="49" charset="-122"/>
                <a:ea typeface="楷体" pitchFamily="49" charset="-122"/>
              </a:rPr>
              <a:t>司法行政系统主导，塑造虚拟人格或发展雏形</a:t>
            </a:r>
          </a:p>
          <a:p>
            <a:pPr>
              <a:lnSpc>
                <a:spcPts val="3075"/>
              </a:lnSpc>
            </a:pPr>
            <a:r>
              <a:rPr lang="en-US" altLang="en-US" sz="1600" b="1">
                <a:latin typeface="楷体" pitchFamily="49" charset="-122"/>
                <a:ea typeface="楷体" pitchFamily="49" charset="-122"/>
              </a:rPr>
              <a:t>3.“</a:t>
            </a:r>
            <a:r>
              <a:rPr lang="zh-CN" altLang="en-US" sz="1600" b="1">
                <a:latin typeface="楷体" pitchFamily="49" charset="-122"/>
                <a:ea typeface="楷体" pitchFamily="49" charset="-122"/>
              </a:rPr>
              <a:t>碎片式宣传</a:t>
            </a:r>
            <a:r>
              <a:rPr lang="en-US" altLang="en-US" sz="1600" b="1">
                <a:latin typeface="楷体" pitchFamily="49" charset="-122"/>
                <a:ea typeface="楷体" pitchFamily="49" charset="-122"/>
              </a:rPr>
              <a:t>”——</a:t>
            </a:r>
            <a:r>
              <a:rPr lang="zh-CN" altLang="en-US" sz="1600" b="1">
                <a:latin typeface="楷体" pitchFamily="49" charset="-122"/>
                <a:ea typeface="楷体" pitchFamily="49" charset="-122"/>
              </a:rPr>
              <a:t>短视频、小段子</a:t>
            </a:r>
          </a:p>
          <a:p>
            <a:pPr>
              <a:lnSpc>
                <a:spcPts val="3075"/>
              </a:lnSpc>
            </a:pPr>
            <a:r>
              <a:rPr lang="en-US" altLang="zh-CN" sz="1600" b="1">
                <a:latin typeface="楷体" pitchFamily="49" charset="-122"/>
                <a:ea typeface="楷体" pitchFamily="49" charset="-122"/>
              </a:rPr>
              <a:t>4.“</a:t>
            </a:r>
            <a:r>
              <a:rPr lang="zh-CN" altLang="en-US" sz="1600" b="1">
                <a:latin typeface="楷体" pitchFamily="49" charset="-122"/>
                <a:ea typeface="楷体" pitchFamily="49" charset="-122"/>
              </a:rPr>
              <a:t>全民参与</a:t>
            </a:r>
            <a:r>
              <a:rPr lang="en-US" altLang="zh-CN" sz="1600" b="1">
                <a:latin typeface="楷体" pitchFamily="49" charset="-122"/>
                <a:ea typeface="楷体" pitchFamily="49" charset="-122"/>
              </a:rPr>
              <a:t>”——</a:t>
            </a:r>
            <a:r>
              <a:rPr lang="zh-CN" altLang="en-US" sz="1600" b="1">
                <a:latin typeface="楷体" pitchFamily="49" charset="-122"/>
                <a:ea typeface="楷体" pitchFamily="49" charset="-122"/>
              </a:rPr>
              <a:t>开创新阵地、增强政民互动、展现司法行政风采</a:t>
            </a:r>
          </a:p>
        </p:txBody>
      </p:sp>
      <p:sp>
        <p:nvSpPr>
          <p:cNvPr id="13" name="矩形 12"/>
          <p:cNvSpPr/>
          <p:nvPr/>
        </p:nvSpPr>
        <p:spPr>
          <a:xfrm>
            <a:off x="42863" y="1341438"/>
            <a:ext cx="250031" cy="173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1" noProof="1">
                <a:solidFill>
                  <a:srgbClr val="C00000"/>
                </a:solidFill>
                <a:latin typeface="楷体" panose="02010609060101010101" charset="-122"/>
                <a:ea typeface="楷体" panose="02010609060101010101" charset="-122"/>
              </a:rPr>
              <a:t>成果简介</a:t>
            </a:r>
          </a:p>
        </p:txBody>
      </p:sp>
      <p:sp>
        <p:nvSpPr>
          <p:cNvPr id="2058" name="文本框 14"/>
          <p:cNvSpPr txBox="1">
            <a:spLocks noChangeArrowheads="1"/>
          </p:cNvSpPr>
          <p:nvPr/>
        </p:nvSpPr>
        <p:spPr bwMode="auto">
          <a:xfrm>
            <a:off x="5108972" y="1222375"/>
            <a:ext cx="447675" cy="1815882"/>
          </a:xfrm>
          <a:prstGeom prst="rect">
            <a:avLst/>
          </a:prstGeom>
          <a:noFill/>
          <a:ln w="9525">
            <a:noFill/>
            <a:miter lim="800000"/>
            <a:headEnd/>
            <a:tailEnd/>
          </a:ln>
        </p:spPr>
        <p:txBody>
          <a:bodyPr>
            <a:spAutoFit/>
          </a:bodyPr>
          <a:lstStyle/>
          <a:p>
            <a:r>
              <a:rPr lang="zh-CN" altLang="en-US" sz="2800" b="1">
                <a:solidFill>
                  <a:srgbClr val="C00000"/>
                </a:solidFill>
                <a:latin typeface="楷体" pitchFamily="49" charset="-122"/>
                <a:ea typeface="楷体" pitchFamily="49" charset="-122"/>
              </a:rPr>
              <a:t>核心创意</a:t>
            </a:r>
          </a:p>
        </p:txBody>
      </p:sp>
      <p:sp>
        <p:nvSpPr>
          <p:cNvPr id="2059" name="文本框 16"/>
          <p:cNvSpPr txBox="1">
            <a:spLocks noChangeArrowheads="1"/>
          </p:cNvSpPr>
          <p:nvPr/>
        </p:nvSpPr>
        <p:spPr bwMode="auto">
          <a:xfrm>
            <a:off x="5556647" y="1403351"/>
            <a:ext cx="3452813" cy="2785378"/>
          </a:xfrm>
          <a:prstGeom prst="rect">
            <a:avLst/>
          </a:prstGeom>
          <a:noFill/>
          <a:ln w="9525">
            <a:noFill/>
            <a:miter lim="800000"/>
            <a:headEnd/>
            <a:tailEnd/>
          </a:ln>
        </p:spPr>
        <p:txBody>
          <a:bodyPr>
            <a:spAutoFit/>
          </a:bodyPr>
          <a:lstStyle/>
          <a:p>
            <a:pPr>
              <a:lnSpc>
                <a:spcPts val="3000"/>
              </a:lnSpc>
            </a:pPr>
            <a:r>
              <a:rPr lang="en-US" altLang="en-US" sz="1600" b="1">
                <a:latin typeface="楷体" pitchFamily="49" charset="-122"/>
                <a:ea typeface="楷体" pitchFamily="49" charset="-122"/>
              </a:rPr>
              <a:t>1.</a:t>
            </a:r>
            <a:r>
              <a:rPr lang="zh-CN" altLang="en-US" sz="1600" b="1">
                <a:latin typeface="楷体" pitchFamily="49" charset="-122"/>
                <a:ea typeface="楷体" pitchFamily="49" charset="-122"/>
              </a:rPr>
              <a:t>利用秒拍、美拍等在线短视频制作、传播应用</a:t>
            </a:r>
          </a:p>
          <a:p>
            <a:pPr>
              <a:lnSpc>
                <a:spcPts val="3000"/>
              </a:lnSpc>
            </a:pPr>
            <a:r>
              <a:rPr lang="en-US" altLang="en-US" sz="1600" b="1">
                <a:latin typeface="楷体" pitchFamily="49" charset="-122"/>
                <a:ea typeface="楷体" pitchFamily="49" charset="-122"/>
              </a:rPr>
              <a:t>2.</a:t>
            </a:r>
            <a:r>
              <a:rPr lang="zh-CN" altLang="en-US" sz="1600" b="1">
                <a:latin typeface="楷体" pitchFamily="49" charset="-122"/>
                <a:ea typeface="楷体" pitchFamily="49" charset="-122"/>
              </a:rPr>
              <a:t>动员司法行政微博、微信扩大影响</a:t>
            </a:r>
          </a:p>
          <a:p>
            <a:pPr>
              <a:lnSpc>
                <a:spcPts val="3000"/>
              </a:lnSpc>
            </a:pPr>
            <a:r>
              <a:rPr lang="en-US" altLang="en-US" sz="1600" b="1">
                <a:latin typeface="楷体" pitchFamily="49" charset="-122"/>
                <a:ea typeface="楷体" pitchFamily="49" charset="-122"/>
              </a:rPr>
              <a:t>3.</a:t>
            </a:r>
            <a:r>
              <a:rPr lang="zh-CN" altLang="en-US" sz="1600" b="1">
                <a:latin typeface="楷体" pitchFamily="49" charset="-122"/>
                <a:ea typeface="楷体" pitchFamily="49" charset="-122"/>
              </a:rPr>
              <a:t>公交地铁体系、电视、地方新闻APP，迅速提升知名度，打造适合地方文化风格的“普法网红”</a:t>
            </a:r>
            <a:endParaRPr lang="zh-CN" altLang="en-US" sz="2400" b="1">
              <a:latin typeface="微软雅黑" pitchFamily="34" charset="-122"/>
              <a:ea typeface="微软雅黑" pitchFamily="34" charset="-122"/>
            </a:endParaRPr>
          </a:p>
        </p:txBody>
      </p:sp>
      <p:sp>
        <p:nvSpPr>
          <p:cNvPr id="18" name="圆角矩形 17"/>
          <p:cNvSpPr/>
          <p:nvPr/>
        </p:nvSpPr>
        <p:spPr>
          <a:xfrm>
            <a:off x="42863" y="1222376"/>
            <a:ext cx="4943475" cy="2016125"/>
          </a:xfrm>
          <a:prstGeom prst="roundRect">
            <a:avLst/>
          </a:prstGeom>
          <a:solidFill>
            <a:schemeClr val="accent1">
              <a:alpha val="2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19" name="圆角矩形 18"/>
          <p:cNvSpPr/>
          <p:nvPr/>
        </p:nvSpPr>
        <p:spPr>
          <a:xfrm>
            <a:off x="5108973" y="1203326"/>
            <a:ext cx="3921919" cy="2016125"/>
          </a:xfrm>
          <a:prstGeom prst="roundRect">
            <a:avLst/>
          </a:prstGeom>
          <a:solidFill>
            <a:schemeClr val="accent1">
              <a:alpha val="2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2062" name="文本框 19"/>
          <p:cNvSpPr txBox="1">
            <a:spLocks noChangeArrowheads="1"/>
          </p:cNvSpPr>
          <p:nvPr/>
        </p:nvSpPr>
        <p:spPr bwMode="auto">
          <a:xfrm>
            <a:off x="-55960" y="3568700"/>
            <a:ext cx="447676" cy="1815882"/>
          </a:xfrm>
          <a:prstGeom prst="rect">
            <a:avLst/>
          </a:prstGeom>
          <a:noFill/>
          <a:ln w="9525">
            <a:noFill/>
            <a:miter lim="800000"/>
            <a:headEnd/>
            <a:tailEnd/>
          </a:ln>
        </p:spPr>
        <p:txBody>
          <a:bodyPr>
            <a:spAutoFit/>
          </a:bodyPr>
          <a:lstStyle/>
          <a:p>
            <a:r>
              <a:rPr lang="zh-CN" altLang="en-US" sz="2800" b="1">
                <a:solidFill>
                  <a:srgbClr val="C00000"/>
                </a:solidFill>
                <a:latin typeface="楷体" pitchFamily="49" charset="-122"/>
                <a:ea typeface="楷体" pitchFamily="49" charset="-122"/>
              </a:rPr>
              <a:t>创意价值</a:t>
            </a:r>
          </a:p>
        </p:txBody>
      </p:sp>
      <p:sp>
        <p:nvSpPr>
          <p:cNvPr id="2063" name="文本框 20"/>
          <p:cNvSpPr txBox="1">
            <a:spLocks noChangeArrowheads="1"/>
          </p:cNvSpPr>
          <p:nvPr/>
        </p:nvSpPr>
        <p:spPr bwMode="auto">
          <a:xfrm>
            <a:off x="278607" y="3659189"/>
            <a:ext cx="4532710" cy="2785378"/>
          </a:xfrm>
          <a:prstGeom prst="rect">
            <a:avLst/>
          </a:prstGeom>
          <a:noFill/>
          <a:ln w="9525">
            <a:noFill/>
            <a:miter lim="800000"/>
            <a:headEnd/>
            <a:tailEnd/>
          </a:ln>
        </p:spPr>
        <p:txBody>
          <a:bodyPr>
            <a:spAutoFit/>
          </a:bodyPr>
          <a:lstStyle/>
          <a:p>
            <a:pPr>
              <a:lnSpc>
                <a:spcPts val="3000"/>
              </a:lnSpc>
            </a:pPr>
            <a:r>
              <a:rPr lang="zh-CN" altLang="en-US" sz="1600" b="1" dirty="0">
                <a:latin typeface="楷体" pitchFamily="49" charset="-122"/>
                <a:ea typeface="楷体" pitchFamily="49" charset="-122"/>
              </a:rPr>
              <a:t>塑造形象、推广节目，推动普法志愿者转变为普法“网红”</a:t>
            </a:r>
          </a:p>
          <a:p>
            <a:pPr>
              <a:lnSpc>
                <a:spcPts val="3000"/>
              </a:lnSpc>
            </a:pPr>
            <a:r>
              <a:rPr lang="zh-CN" altLang="en-US" sz="1600" b="1" dirty="0">
                <a:latin typeface="楷体" pitchFamily="49" charset="-122"/>
                <a:ea typeface="楷体" pitchFamily="49" charset="-122"/>
              </a:rPr>
              <a:t>打造各类“明星”，实现“人人知晓、人人欢迎、人人参与”</a:t>
            </a:r>
          </a:p>
          <a:p>
            <a:pPr>
              <a:lnSpc>
                <a:spcPts val="3000"/>
              </a:lnSpc>
            </a:pPr>
            <a:r>
              <a:rPr lang="zh-CN" altLang="en-US" sz="1600" b="1" dirty="0">
                <a:latin typeface="楷体" pitchFamily="49" charset="-122"/>
                <a:ea typeface="楷体" pitchFamily="49" charset="-122"/>
              </a:rPr>
              <a:t>以普法</a:t>
            </a:r>
            <a:r>
              <a:rPr lang="en-US" altLang="zh-CN" sz="1600" b="1" dirty="0">
                <a:latin typeface="楷体" pitchFamily="49" charset="-122"/>
                <a:ea typeface="楷体" pitchFamily="49" charset="-122"/>
              </a:rPr>
              <a:t>“</a:t>
            </a:r>
            <a:r>
              <a:rPr lang="zh-CN" altLang="en-US" sz="1600" b="1" dirty="0">
                <a:latin typeface="楷体" pitchFamily="49" charset="-122"/>
                <a:ea typeface="楷体" pitchFamily="49" charset="-122"/>
              </a:rPr>
              <a:t>网红</a:t>
            </a:r>
            <a:r>
              <a:rPr lang="en-US" altLang="zh-CN" sz="1600" b="1" dirty="0">
                <a:latin typeface="楷体" pitchFamily="49" charset="-122"/>
                <a:ea typeface="楷体" pitchFamily="49" charset="-122"/>
              </a:rPr>
              <a:t>”</a:t>
            </a:r>
            <a:r>
              <a:rPr lang="zh-CN" altLang="en-US" sz="1600" b="1" dirty="0">
                <a:latin typeface="楷体" pitchFamily="49" charset="-122"/>
                <a:ea typeface="楷体" pitchFamily="49" charset="-122"/>
              </a:rPr>
              <a:t>名义展现司法行政工作风貌，使法治宣传工作在“互联网+”的时代中绽放独特光彩。</a:t>
            </a:r>
          </a:p>
        </p:txBody>
      </p:sp>
      <p:sp>
        <p:nvSpPr>
          <p:cNvPr id="22" name="圆角矩形 21"/>
          <p:cNvSpPr/>
          <p:nvPr/>
        </p:nvSpPr>
        <p:spPr>
          <a:xfrm>
            <a:off x="0" y="3357562"/>
            <a:ext cx="4616054" cy="2876569"/>
          </a:xfrm>
          <a:prstGeom prst="roundRect">
            <a:avLst/>
          </a:prstGeom>
          <a:solidFill>
            <a:schemeClr val="accent1">
              <a:alpha val="2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2065" name="文本框 20"/>
          <p:cNvSpPr txBox="1">
            <a:spLocks noChangeArrowheads="1"/>
          </p:cNvSpPr>
          <p:nvPr/>
        </p:nvSpPr>
        <p:spPr bwMode="auto">
          <a:xfrm>
            <a:off x="5108973" y="3538539"/>
            <a:ext cx="3901678" cy="2015936"/>
          </a:xfrm>
          <a:prstGeom prst="rect">
            <a:avLst/>
          </a:prstGeom>
          <a:noFill/>
          <a:ln w="9525">
            <a:noFill/>
            <a:miter lim="800000"/>
            <a:headEnd/>
            <a:tailEnd/>
          </a:ln>
        </p:spPr>
        <p:txBody>
          <a:bodyPr>
            <a:spAutoFit/>
          </a:bodyPr>
          <a:lstStyle/>
          <a:p>
            <a:pPr>
              <a:lnSpc>
                <a:spcPts val="3000"/>
              </a:lnSpc>
            </a:pPr>
            <a:r>
              <a:rPr lang="zh-CN" altLang="en-US" sz="1600" b="1">
                <a:latin typeface="楷体" pitchFamily="49" charset="-122"/>
                <a:ea typeface="楷体" pitchFamily="49" charset="-122"/>
              </a:rPr>
              <a:t>迅速定位，选取雏形</a:t>
            </a:r>
          </a:p>
          <a:p>
            <a:pPr>
              <a:lnSpc>
                <a:spcPts val="3000"/>
              </a:lnSpc>
            </a:pPr>
            <a:r>
              <a:rPr lang="zh-CN" altLang="en-US" sz="1600" b="1">
                <a:latin typeface="楷体" pitchFamily="49" charset="-122"/>
                <a:ea typeface="楷体" pitchFamily="49" charset="-122"/>
              </a:rPr>
              <a:t>选取青年干警、行业特型，多视角展现普法工作动态</a:t>
            </a:r>
          </a:p>
          <a:p>
            <a:pPr>
              <a:lnSpc>
                <a:spcPts val="3000"/>
              </a:lnSpc>
            </a:pPr>
            <a:r>
              <a:rPr lang="zh-CN" altLang="en-US" sz="1600" b="1">
                <a:latin typeface="楷体" pitchFamily="49" charset="-122"/>
                <a:ea typeface="楷体" pitchFamily="49" charset="-122"/>
              </a:rPr>
              <a:t>编排情景剧、普法微故事，围绕普法志愿者进行全面推广，塑造普法“网红”</a:t>
            </a:r>
          </a:p>
        </p:txBody>
      </p:sp>
      <p:sp>
        <p:nvSpPr>
          <p:cNvPr id="2066" name="文本框 14"/>
          <p:cNvSpPr txBox="1">
            <a:spLocks noChangeArrowheads="1"/>
          </p:cNvSpPr>
          <p:nvPr/>
        </p:nvSpPr>
        <p:spPr bwMode="auto">
          <a:xfrm>
            <a:off x="4824413" y="3421064"/>
            <a:ext cx="447675" cy="1938992"/>
          </a:xfrm>
          <a:prstGeom prst="rect">
            <a:avLst/>
          </a:prstGeom>
          <a:noFill/>
          <a:ln w="9525">
            <a:noFill/>
            <a:miter lim="800000"/>
            <a:headEnd/>
            <a:tailEnd/>
          </a:ln>
        </p:spPr>
        <p:txBody>
          <a:bodyPr>
            <a:spAutoFit/>
          </a:bodyPr>
          <a:lstStyle/>
          <a:p>
            <a:r>
              <a:rPr lang="zh-CN" altLang="en-US" sz="2400" b="1">
                <a:solidFill>
                  <a:srgbClr val="C00000"/>
                </a:solidFill>
                <a:latin typeface="楷体" pitchFamily="49" charset="-122"/>
                <a:ea typeface="楷体" pitchFamily="49" charset="-122"/>
              </a:rPr>
              <a:t>创意金点子</a:t>
            </a:r>
          </a:p>
        </p:txBody>
      </p:sp>
      <p:sp>
        <p:nvSpPr>
          <p:cNvPr id="4" name="圆角矩形 3"/>
          <p:cNvSpPr/>
          <p:nvPr/>
        </p:nvSpPr>
        <p:spPr>
          <a:xfrm>
            <a:off x="4907757" y="3481389"/>
            <a:ext cx="4123135" cy="2162189"/>
          </a:xfrm>
          <a:prstGeom prst="roundRect">
            <a:avLst/>
          </a:prstGeom>
          <a:solidFill>
            <a:schemeClr val="accent1">
              <a:alpha val="2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pic>
        <p:nvPicPr>
          <p:cNvPr id="20"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7143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背景"/>
          <p:cNvPicPr>
            <a:picLocks noChangeAspect="1"/>
          </p:cNvPicPr>
          <p:nvPr/>
        </p:nvPicPr>
        <p:blipFill>
          <a:blip r:embed="rId3"/>
          <a:stretch>
            <a:fillRect/>
          </a:stretch>
        </p:blipFill>
        <p:spPr>
          <a:xfrm>
            <a:off x="63341" y="214290"/>
            <a:ext cx="9080659" cy="6873875"/>
          </a:xfrm>
          <a:prstGeom prst="rect">
            <a:avLst/>
          </a:prstGeom>
          <a:effectLst>
            <a:softEdge rad="1270000"/>
          </a:effectLst>
          <a:scene3d>
            <a:camera prst="orthographicFront"/>
            <a:lightRig rig="flat" dir="t">
              <a:rot lat="0" lon="0" rev="6000000"/>
            </a:lightRig>
          </a:scene3d>
        </p:spPr>
      </p:pic>
      <p:sp>
        <p:nvSpPr>
          <p:cNvPr id="2" name="标题 1"/>
          <p:cNvSpPr>
            <a:spLocks noGrp="1"/>
          </p:cNvSpPr>
          <p:nvPr>
            <p:ph type="title"/>
          </p:nvPr>
        </p:nvSpPr>
        <p:spPr>
          <a:xfrm>
            <a:off x="428596" y="0"/>
            <a:ext cx="8261985" cy="1285860"/>
          </a:xfrm>
        </p:spPr>
        <p:txBody>
          <a:bodyPr>
            <a:normAutofit fontScale="90000"/>
          </a:bodyPr>
          <a:lstStyle/>
          <a:p>
            <a:pPr algn="l"/>
            <a:r>
              <a:rPr lang="zh-CN" altLang="en-US" b="1" dirty="0">
                <a:solidFill>
                  <a:schemeClr val="tx1"/>
                </a:solidFill>
                <a:latin typeface="微软雅黑" panose="020B0503020204020204" pitchFamily="34" charset="-122"/>
                <a:ea typeface="微软雅黑" panose="020B0503020204020204" pitchFamily="34" charset="-122"/>
              </a:rPr>
              <a:t/>
            </a:r>
            <a:br>
              <a:rPr lang="zh-CN" altLang="en-US" b="1" dirty="0">
                <a:solidFill>
                  <a:schemeClr val="tx1"/>
                </a:solidFill>
                <a:latin typeface="微软雅黑" panose="020B0503020204020204" pitchFamily="34" charset="-122"/>
                <a:ea typeface="微软雅黑" panose="020B0503020204020204" pitchFamily="34" charset="-122"/>
              </a:rPr>
            </a:br>
            <a:r>
              <a:rPr lang="en-US" altLang="zh-CN" b="1" dirty="0" smtClean="0">
                <a:solidFill>
                  <a:schemeClr val="tx1"/>
                </a:solidFill>
                <a:latin typeface="微软雅黑" panose="020B0503020204020204" pitchFamily="34" charset="-122"/>
                <a:ea typeface="微软雅黑" panose="020B0503020204020204" pitchFamily="34" charset="-122"/>
              </a:rPr>
              <a:t/>
            </a:r>
            <a:br>
              <a:rPr lang="en-US" altLang="zh-CN" b="1" dirty="0" smtClean="0">
                <a:solidFill>
                  <a:schemeClr val="tx1"/>
                </a:solidFill>
                <a:latin typeface="微软雅黑" panose="020B0503020204020204" pitchFamily="34" charset="-122"/>
                <a:ea typeface="微软雅黑" panose="020B0503020204020204" pitchFamily="34" charset="-122"/>
              </a:rPr>
            </a:br>
            <a:r>
              <a:rPr lang="zh-CN" altLang="en-US" sz="2700" dirty="0" smtClean="0">
                <a:solidFill>
                  <a:schemeClr val="tx1"/>
                </a:solidFill>
                <a:latin typeface="方正小标宋简体" pitchFamily="65" charset="-122"/>
                <a:ea typeface="方正小标宋简体" pitchFamily="65" charset="-122"/>
              </a:rPr>
              <a:t>成果二十   流动</a:t>
            </a:r>
            <a:r>
              <a:rPr lang="zh-CN" altLang="en-US" sz="2700" dirty="0">
                <a:solidFill>
                  <a:schemeClr val="tx1"/>
                </a:solidFill>
                <a:latin typeface="方正小标宋简体" pitchFamily="65" charset="-122"/>
                <a:ea typeface="方正小标宋简体" pitchFamily="65" charset="-122"/>
              </a:rPr>
              <a:t>法律服务车工作</a:t>
            </a:r>
            <a:r>
              <a:rPr lang="zh-CN" altLang="en-US" sz="2700" dirty="0" smtClean="0">
                <a:solidFill>
                  <a:schemeClr val="tx1"/>
                </a:solidFill>
                <a:latin typeface="方正小标宋简体" pitchFamily="65" charset="-122"/>
                <a:ea typeface="方正小标宋简体" pitchFamily="65" charset="-122"/>
              </a:rPr>
              <a:t>机制（</a:t>
            </a:r>
            <a:r>
              <a:rPr lang="zh-CN" altLang="en-US" sz="2200" dirty="0" smtClean="0">
                <a:latin typeface="楷体_GB2312" pitchFamily="49" charset="-122"/>
                <a:ea typeface="楷体_GB2312" pitchFamily="49" charset="-122"/>
              </a:rPr>
              <a:t>徐州市司法局   吴文博</a:t>
            </a:r>
            <a:r>
              <a:rPr lang="zh-CN" altLang="en-US" sz="2700" dirty="0" smtClean="0">
                <a:solidFill>
                  <a:schemeClr val="tx1"/>
                </a:solidFill>
                <a:latin typeface="方正小标宋简体" pitchFamily="65" charset="-122"/>
                <a:ea typeface="方正小标宋简体" pitchFamily="65" charset="-122"/>
              </a:rPr>
              <a:t>） </a:t>
            </a:r>
            <a:r>
              <a:rPr lang="en-US" altLang="zh-CN" sz="2700" dirty="0" smtClean="0">
                <a:latin typeface="楷体_GB2312" pitchFamily="49" charset="-122"/>
                <a:ea typeface="楷体_GB2312" pitchFamily="49" charset="-122"/>
              </a:rPr>
              <a:t>                                                                                       </a:t>
            </a:r>
            <a:r>
              <a:rPr lang="en-US" altLang="zh-CN" sz="2700" dirty="0" smtClean="0">
                <a:solidFill>
                  <a:schemeClr val="tx1"/>
                </a:solidFill>
                <a:latin typeface="方正小标宋简体" pitchFamily="65" charset="-122"/>
                <a:ea typeface="方正小标宋简体" pitchFamily="65" charset="-122"/>
              </a:rPr>
              <a:t/>
            </a:r>
            <a:br>
              <a:rPr lang="en-US" altLang="zh-CN" sz="2700" dirty="0" smtClean="0">
                <a:solidFill>
                  <a:schemeClr val="tx1"/>
                </a:solidFill>
                <a:latin typeface="方正小标宋简体" pitchFamily="65" charset="-122"/>
                <a:ea typeface="方正小标宋简体" pitchFamily="65" charset="-122"/>
              </a:rPr>
            </a:br>
            <a:r>
              <a:rPr lang="en-US" altLang="zh-CN" sz="2700" dirty="0" smtClean="0">
                <a:latin typeface="方正小标宋简体" pitchFamily="65" charset="-122"/>
                <a:ea typeface="方正小标宋简体" pitchFamily="65" charset="-122"/>
              </a:rPr>
              <a:t>                                                          </a:t>
            </a:r>
            <a:r>
              <a:rPr lang="zh-CN" altLang="en-US" sz="2700" dirty="0" smtClean="0">
                <a:solidFill>
                  <a:schemeClr val="tx1"/>
                </a:solidFill>
                <a:latin typeface="方正小标宋简体" pitchFamily="65" charset="-122"/>
                <a:ea typeface="方正小标宋简体" pitchFamily="65" charset="-122"/>
              </a:rPr>
              <a:t>  </a:t>
            </a:r>
            <a:endParaRPr lang="zh-CN" altLang="en-US" sz="2000" dirty="0">
              <a:solidFill>
                <a:schemeClr val="tx1"/>
              </a:solidFill>
              <a:latin typeface="楷体_GB2312" pitchFamily="49" charset="-122"/>
              <a:ea typeface="楷体_GB2312" pitchFamily="49" charset="-122"/>
            </a:endParaRPr>
          </a:p>
        </p:txBody>
      </p:sp>
      <p:sp>
        <p:nvSpPr>
          <p:cNvPr id="3" name="TextBox 2"/>
          <p:cNvSpPr txBox="1"/>
          <p:nvPr/>
        </p:nvSpPr>
        <p:spPr>
          <a:xfrm>
            <a:off x="1017747" y="877570"/>
            <a:ext cx="7215664" cy="365760"/>
          </a:xfrm>
          <a:prstGeom prst="rect">
            <a:avLst/>
          </a:prstGeom>
          <a:noFill/>
        </p:spPr>
        <p:txBody>
          <a:bodyPr wrap="square" rtlCol="0">
            <a:spAutoFit/>
          </a:bodyPr>
          <a:lstStyle/>
          <a:p>
            <a:pPr algn="l"/>
            <a:r>
              <a:rPr lang="en-US" altLang="zh-CN" sz="1600" b="1" dirty="0" smtClean="0">
                <a:solidFill>
                  <a:schemeClr val="tx1"/>
                </a:solidFill>
                <a:latin typeface="仿宋" panose="02010609060101010101" charset="-122"/>
                <a:ea typeface="仿宋" panose="02010609060101010101" charset="-122"/>
              </a:rPr>
              <a:t>  </a:t>
            </a:r>
            <a:r>
              <a:rPr lang="en-US" altLang="zh-CN" b="1" dirty="0" smtClean="0">
                <a:solidFill>
                  <a:schemeClr val="tx1"/>
                </a:solidFill>
                <a:latin typeface="仿宋" panose="02010609060101010101" charset="-122"/>
                <a:ea typeface="仿宋" panose="02010609060101010101" charset="-122"/>
              </a:rPr>
              <a:t>  </a:t>
            </a:r>
            <a:endParaRPr lang="zh-CN" altLang="en-US" b="1" dirty="0" smtClean="0">
              <a:solidFill>
                <a:schemeClr val="tx1"/>
              </a:solidFill>
              <a:latin typeface="仿宋" panose="02010609060101010101" charset="-122"/>
              <a:ea typeface="仿宋" panose="02010609060101010101" charset="-122"/>
            </a:endParaRPr>
          </a:p>
        </p:txBody>
      </p:sp>
      <p:grpSp>
        <p:nvGrpSpPr>
          <p:cNvPr id="15" name="组合 14"/>
          <p:cNvGrpSpPr/>
          <p:nvPr/>
        </p:nvGrpSpPr>
        <p:grpSpPr>
          <a:xfrm>
            <a:off x="142844" y="2815590"/>
            <a:ext cx="2113598" cy="4042410"/>
            <a:chOff x="214282" y="2500306"/>
            <a:chExt cx="2113598" cy="4042410"/>
          </a:xfrm>
        </p:grpSpPr>
        <p:sp>
          <p:nvSpPr>
            <p:cNvPr id="29" name="AutoShape 3"/>
            <p:cNvSpPr>
              <a:spLocks noChangeArrowheads="1"/>
            </p:cNvSpPr>
            <p:nvPr/>
          </p:nvSpPr>
          <p:spPr bwMode="auto">
            <a:xfrm>
              <a:off x="214282" y="2500306"/>
              <a:ext cx="2113598" cy="4042410"/>
            </a:xfrm>
            <a:prstGeom prst="bevel">
              <a:avLst>
                <a:gd name="adj" fmla="val 1495"/>
              </a:avLst>
            </a:prstGeom>
            <a:gradFill rotWithShape="1">
              <a:gsLst>
                <a:gs pos="0">
                  <a:srgbClr val="81D8F3"/>
                </a:gs>
                <a:gs pos="100000">
                  <a:srgbClr val="C8EEFA"/>
                </a:gs>
              </a:gsLst>
              <a:lin ang="5400000" scaled="1"/>
            </a:gradFill>
            <a:ln w="19050" cmpd="sng">
              <a:solidFill>
                <a:schemeClr val="bg1"/>
              </a:solidFill>
              <a:miter lim="800000"/>
            </a:ln>
            <a:effectLst>
              <a:outerShdw dist="107763" dir="2700000" algn="ctr" rotWithShape="0">
                <a:srgbClr val="1C1C1C">
                  <a:alpha val="50000"/>
                </a:srgbClr>
              </a:outerShdw>
            </a:effectLst>
          </p:spPr>
          <p:txBody>
            <a:bodyPr wrap="none" anchor="ctr"/>
            <a:lstStyle/>
            <a:p>
              <a:pPr algn="l">
                <a:defRPr/>
              </a:pPr>
              <a:endParaRPr lang="zh-CN" altLang="zh-CN" sz="1400" b="1" dirty="0">
                <a:latin typeface="仿宋" panose="02010609060101010101" charset="-122"/>
                <a:ea typeface="仿宋" panose="02010609060101010101" charset="-122"/>
              </a:endParaRPr>
            </a:p>
          </p:txBody>
        </p:sp>
        <p:sp>
          <p:nvSpPr>
            <p:cNvPr id="9" name="TextBox 8"/>
            <p:cNvSpPr txBox="1"/>
            <p:nvPr/>
          </p:nvSpPr>
          <p:spPr>
            <a:xfrm>
              <a:off x="357158" y="2714620"/>
              <a:ext cx="1928826" cy="3354765"/>
            </a:xfrm>
            <a:prstGeom prst="rect">
              <a:avLst/>
            </a:prstGeom>
            <a:noFill/>
          </p:spPr>
          <p:txBody>
            <a:bodyPr wrap="square" rtlCol="0">
              <a:spAutoFit/>
            </a:bodyPr>
            <a:lstStyle/>
            <a:p>
              <a:pPr>
                <a:defRPr/>
              </a:pPr>
              <a:r>
                <a:rPr lang="zh-CN" altLang="zh-CN" sz="2000" b="1" dirty="0" smtClean="0">
                  <a:latin typeface="黑体" panose="02010609060101010101" charset="-122"/>
                  <a:ea typeface="黑体" panose="02010609060101010101" charset="-122"/>
                </a:rPr>
                <a:t>经济性</a:t>
              </a:r>
              <a:r>
                <a:rPr lang="zh-CN" altLang="zh-CN" sz="2000" dirty="0" smtClean="0">
                  <a:latin typeface="仿宋" panose="02010609060101010101" charset="-122"/>
                  <a:ea typeface="仿宋" panose="02010609060101010101" charset="-122"/>
                </a:rPr>
                <a:t>：</a:t>
              </a:r>
              <a:r>
                <a:rPr lang="zh-CN" altLang="zh-CN" sz="1600" b="1" dirty="0" smtClean="0">
                  <a:latin typeface="仿宋" panose="02010609060101010101" charset="-122"/>
                  <a:ea typeface="仿宋" panose="02010609060101010101" charset="-122"/>
                </a:rPr>
                <a:t>无需很大投入，只要充分利用现有车辆、展板、宣传资料等设备即可实施。同时，在服务过程中需要用到的桌椅、展板等设施，可以</a:t>
              </a:r>
            </a:p>
            <a:p>
              <a:pPr>
                <a:defRPr/>
              </a:pPr>
              <a:r>
                <a:rPr lang="zh-CN" altLang="zh-CN" sz="1600" b="1" dirty="0" smtClean="0">
                  <a:latin typeface="仿宋" panose="02010609060101010101" charset="-122"/>
                  <a:ea typeface="仿宋" panose="02010609060101010101" charset="-122"/>
                </a:rPr>
                <a:t>尽可能利用当地司法所或司法服务站资源，最</a:t>
              </a:r>
            </a:p>
            <a:p>
              <a:pPr>
                <a:defRPr/>
              </a:pPr>
              <a:r>
                <a:rPr lang="zh-CN" altLang="zh-CN" sz="1600" b="1" dirty="0" smtClean="0">
                  <a:latin typeface="仿宋" panose="02010609060101010101" charset="-122"/>
                  <a:ea typeface="仿宋" panose="02010609060101010101" charset="-122"/>
                </a:rPr>
                <a:t>大限度实现资源共享，减少重复投入。</a:t>
              </a:r>
              <a:endParaRPr lang="zh-CN" altLang="zh-CN" sz="1600" b="1" dirty="0">
                <a:latin typeface="仿宋" panose="02010609060101010101" charset="-122"/>
                <a:ea typeface="仿宋" panose="02010609060101010101" charset="-122"/>
              </a:endParaRPr>
            </a:p>
          </p:txBody>
        </p:sp>
      </p:grpSp>
      <p:grpSp>
        <p:nvGrpSpPr>
          <p:cNvPr id="18" name="组合 17"/>
          <p:cNvGrpSpPr/>
          <p:nvPr/>
        </p:nvGrpSpPr>
        <p:grpSpPr>
          <a:xfrm>
            <a:off x="2285984" y="2813685"/>
            <a:ext cx="4500594" cy="4044315"/>
            <a:chOff x="2359803" y="2500306"/>
            <a:chExt cx="4425584" cy="4044315"/>
          </a:xfrm>
        </p:grpSpPr>
        <p:sp>
          <p:nvSpPr>
            <p:cNvPr id="7" name="AutoShape 6"/>
            <p:cNvSpPr>
              <a:spLocks noChangeArrowheads="1"/>
            </p:cNvSpPr>
            <p:nvPr/>
          </p:nvSpPr>
          <p:spPr bwMode="auto">
            <a:xfrm>
              <a:off x="2359803" y="2500306"/>
              <a:ext cx="4425584" cy="4044315"/>
            </a:xfrm>
            <a:prstGeom prst="bevel">
              <a:avLst>
                <a:gd name="adj" fmla="val 1495"/>
              </a:avLst>
            </a:prstGeom>
            <a:gradFill rotWithShape="1">
              <a:gsLst>
                <a:gs pos="0">
                  <a:srgbClr val="C5F381"/>
                </a:gs>
                <a:gs pos="100000">
                  <a:srgbClr val="E6FAC8"/>
                </a:gs>
              </a:gsLst>
              <a:lin ang="5400000" scaled="1"/>
            </a:gradFill>
            <a:ln w="19050" cmpd="sng">
              <a:solidFill>
                <a:schemeClr val="bg1"/>
              </a:solidFill>
              <a:miter lim="800000"/>
            </a:ln>
            <a:effectLst>
              <a:outerShdw dist="107763" dir="2700000" algn="ctr" rotWithShape="0">
                <a:srgbClr val="1C1C1C">
                  <a:alpha val="50000"/>
                </a:srgbClr>
              </a:outerShdw>
            </a:effectLst>
          </p:spPr>
          <p:txBody>
            <a:bodyPr wrap="none" anchor="ctr"/>
            <a:lstStyle/>
            <a:p>
              <a:pPr>
                <a:defRPr/>
              </a:pPr>
              <a:endParaRPr lang="zh-CN" altLang="en-US" sz="1600" b="1" dirty="0">
                <a:latin typeface="仿宋" panose="02010609060101010101" charset="-122"/>
                <a:ea typeface="仿宋" panose="02010609060101010101" charset="-122"/>
              </a:endParaRPr>
            </a:p>
          </p:txBody>
        </p:sp>
        <p:sp>
          <p:nvSpPr>
            <p:cNvPr id="11" name="TextBox 10"/>
            <p:cNvSpPr txBox="1"/>
            <p:nvPr/>
          </p:nvSpPr>
          <p:spPr>
            <a:xfrm>
              <a:off x="2643174" y="2714620"/>
              <a:ext cx="3857652" cy="3785652"/>
            </a:xfrm>
            <a:prstGeom prst="rect">
              <a:avLst/>
            </a:prstGeom>
            <a:noFill/>
          </p:spPr>
          <p:txBody>
            <a:bodyPr wrap="square" rtlCol="0">
              <a:spAutoFit/>
            </a:bodyPr>
            <a:lstStyle/>
            <a:p>
              <a:pPr>
                <a:defRPr/>
              </a:pPr>
              <a:r>
                <a:rPr lang="zh-CN" altLang="zh-CN" sz="2400" b="1" dirty="0" smtClean="0">
                  <a:latin typeface="黑体" panose="02010609060101010101" charset="-122"/>
                  <a:ea typeface="黑体" panose="02010609060101010101" charset="-122"/>
                </a:rPr>
                <a:t>实用性</a:t>
              </a:r>
              <a:r>
                <a:rPr lang="zh-CN" altLang="zh-CN" sz="2400" b="1" dirty="0" smtClean="0">
                  <a:latin typeface="仿宋" panose="02010609060101010101" charset="-122"/>
                  <a:ea typeface="仿宋" panose="02010609060101010101" charset="-122"/>
                </a:rPr>
                <a:t>：</a:t>
              </a:r>
              <a:r>
                <a:rPr lang="en-US" altLang="zh-CN" b="1" dirty="0" smtClean="0">
                  <a:latin typeface="仿宋" panose="02010609060101010101" charset="-122"/>
                  <a:ea typeface="仿宋" panose="02010609060101010101" charset="-122"/>
                </a:rPr>
                <a:t>1.</a:t>
              </a:r>
              <a:r>
                <a:rPr lang="zh-CN" altLang="zh-CN" b="1" dirty="0" smtClean="0">
                  <a:latin typeface="仿宋" panose="02010609060101010101" charset="-122"/>
                  <a:ea typeface="仿宋" panose="02010609060101010101" charset="-122"/>
                </a:rPr>
                <a:t>流动法律服务车将构建起</a:t>
              </a:r>
              <a:r>
                <a:rPr lang="en-US" altLang="zh-CN" b="1" dirty="0" smtClean="0">
                  <a:latin typeface="仿宋" panose="02010609060101010101" charset="-122"/>
                  <a:ea typeface="仿宋" panose="02010609060101010101" charset="-122"/>
                </a:rPr>
                <a:t>“G2C”</a:t>
              </a:r>
              <a:r>
                <a:rPr lang="zh-CN" altLang="en-US" b="1" dirty="0" smtClean="0">
                  <a:latin typeface="仿宋" panose="02010609060101010101" charset="-122"/>
                  <a:ea typeface="仿宋" panose="02010609060101010101" charset="-122"/>
                </a:rPr>
                <a:t>（政府直达消费者）的现代法律服务模式，</a:t>
              </a:r>
              <a:r>
                <a:rPr lang="zh-CN" altLang="zh-CN" b="1" dirty="0" smtClean="0">
                  <a:latin typeface="仿宋" panose="02010609060101010101" charset="-122"/>
                  <a:ea typeface="仿宋" panose="02010609060101010101" charset="-122"/>
                </a:rPr>
                <a:t>根据不同地区、不同时段、不同人员的不同需要，随时将法律服务直接送达特定地区。</a:t>
              </a:r>
              <a:r>
                <a:rPr lang="en-US" altLang="zh-CN" b="1" dirty="0" smtClean="0">
                  <a:latin typeface="仿宋" panose="02010609060101010101" charset="-122"/>
                  <a:ea typeface="仿宋" panose="02010609060101010101" charset="-122"/>
                </a:rPr>
                <a:t>2.</a:t>
              </a:r>
              <a:r>
                <a:rPr lang="zh-CN" altLang="en-US" b="1" dirty="0" smtClean="0">
                  <a:latin typeface="仿宋" panose="02010609060101010101" charset="-122"/>
                  <a:ea typeface="仿宋" panose="02010609060101010101" charset="-122"/>
                </a:rPr>
                <a:t>该工作机制建议</a:t>
              </a:r>
              <a:r>
                <a:rPr lang="en-US" altLang="zh-CN" b="1" dirty="0" err="1" smtClean="0">
                  <a:latin typeface="仿宋" panose="02010609060101010101" charset="-122"/>
                  <a:ea typeface="仿宋" panose="02010609060101010101" charset="-122"/>
                </a:rPr>
                <a:t>由县（市、区）司法局主导建设，使分散的公共法律服务资源得到充分整合</a:t>
              </a:r>
              <a:r>
                <a:rPr lang="en-US" altLang="zh-CN" b="1" dirty="0" smtClean="0">
                  <a:latin typeface="仿宋" panose="02010609060101010101" charset="-122"/>
                  <a:ea typeface="仿宋" panose="02010609060101010101" charset="-122"/>
                </a:rPr>
                <a:t>，</a:t>
              </a:r>
              <a:r>
                <a:rPr lang="zh-CN" altLang="en-US" b="1" dirty="0" smtClean="0">
                  <a:latin typeface="仿宋" panose="02010609060101010101" charset="-122"/>
                  <a:ea typeface="仿宋" panose="02010609060101010101" charset="-122"/>
                </a:rPr>
                <a:t>从而获得</a:t>
              </a:r>
              <a:r>
                <a:rPr lang="en-US" altLang="zh-CN" b="1" dirty="0" smtClean="0">
                  <a:latin typeface="仿宋" panose="02010609060101010101" charset="-122"/>
                  <a:ea typeface="仿宋" panose="02010609060101010101" charset="-122"/>
                </a:rPr>
                <a:t>“1+1＞2”的工作效果。3.</a:t>
              </a:r>
              <a:r>
                <a:rPr lang="zh-CN" altLang="en-US" b="1" dirty="0" smtClean="0">
                  <a:latin typeface="仿宋" panose="02010609060101010101" charset="-122"/>
                  <a:ea typeface="仿宋" panose="02010609060101010101" charset="-122"/>
                </a:rPr>
                <a:t>流动法律服务车投送的优质法律服务资源将有效提升少数偏远地区法律服务质量，更进一步提升群众对公共法律服务的获得感、满意度。</a:t>
              </a:r>
              <a:endParaRPr lang="zh-CN" altLang="en-US" b="1" dirty="0">
                <a:latin typeface="仿宋" panose="02010609060101010101" charset="-122"/>
                <a:ea typeface="仿宋" panose="02010609060101010101" charset="-122"/>
              </a:endParaRPr>
            </a:p>
          </p:txBody>
        </p:sp>
      </p:grpSp>
      <p:grpSp>
        <p:nvGrpSpPr>
          <p:cNvPr id="17" name="组合 16"/>
          <p:cNvGrpSpPr/>
          <p:nvPr/>
        </p:nvGrpSpPr>
        <p:grpSpPr>
          <a:xfrm>
            <a:off x="6850380" y="2815590"/>
            <a:ext cx="2293620" cy="4042410"/>
            <a:chOff x="6814661" y="2486660"/>
            <a:chExt cx="2293620" cy="4042410"/>
          </a:xfrm>
        </p:grpSpPr>
        <p:sp>
          <p:nvSpPr>
            <p:cNvPr id="10" name="AutoShape 9"/>
            <p:cNvSpPr>
              <a:spLocks noChangeArrowheads="1"/>
            </p:cNvSpPr>
            <p:nvPr/>
          </p:nvSpPr>
          <p:spPr bwMode="auto">
            <a:xfrm>
              <a:off x="6814661" y="2486660"/>
              <a:ext cx="2293620" cy="4042410"/>
            </a:xfrm>
            <a:prstGeom prst="bevel">
              <a:avLst>
                <a:gd name="adj" fmla="val 1495"/>
              </a:avLst>
            </a:prstGeom>
            <a:gradFill rotWithShape="1">
              <a:gsLst>
                <a:gs pos="0">
                  <a:srgbClr val="F3C581"/>
                </a:gs>
                <a:gs pos="100000">
                  <a:srgbClr val="FAE6C8"/>
                </a:gs>
              </a:gsLst>
              <a:lin ang="5400000" scaled="1"/>
            </a:gradFill>
            <a:ln w="19050" cmpd="sng">
              <a:solidFill>
                <a:schemeClr val="bg1"/>
              </a:solidFill>
              <a:miter lim="800000"/>
            </a:ln>
            <a:effectLst>
              <a:outerShdw dist="107763" dir="2700000" algn="ctr" rotWithShape="0">
                <a:srgbClr val="1C1C1C">
                  <a:alpha val="50000"/>
                </a:srgbClr>
              </a:outerShdw>
            </a:effectLst>
          </p:spPr>
          <p:txBody>
            <a:bodyPr wrap="none" anchor="ctr"/>
            <a:lstStyle/>
            <a:p>
              <a:pPr algn="l">
                <a:defRPr/>
              </a:pPr>
              <a:endParaRPr lang="zh-CN" altLang="en-US" sz="2000" b="1" dirty="0">
                <a:latin typeface="仿宋" panose="02010609060101010101" charset="-122"/>
                <a:ea typeface="仿宋" panose="02010609060101010101" charset="-122"/>
              </a:endParaRPr>
            </a:p>
            <a:p>
              <a:pPr algn="l">
                <a:defRPr/>
              </a:pPr>
              <a:endParaRPr lang="zh-CN" altLang="en-US" sz="2000" b="1" dirty="0">
                <a:latin typeface="仿宋" panose="02010609060101010101" charset="-122"/>
                <a:ea typeface="仿宋" panose="02010609060101010101" charset="-122"/>
              </a:endParaRPr>
            </a:p>
            <a:p>
              <a:pPr algn="l">
                <a:defRPr/>
              </a:pPr>
              <a:endParaRPr lang="zh-CN" altLang="en-US" sz="2000" b="1" dirty="0">
                <a:latin typeface="仿宋" panose="02010609060101010101" charset="-122"/>
                <a:ea typeface="仿宋" panose="02010609060101010101" charset="-122"/>
              </a:endParaRPr>
            </a:p>
            <a:p>
              <a:pPr algn="l">
                <a:defRPr/>
              </a:pPr>
              <a:endParaRPr lang="zh-CN" altLang="en-US" sz="2000" b="1" dirty="0">
                <a:latin typeface="仿宋" panose="02010609060101010101" charset="-122"/>
                <a:ea typeface="仿宋" panose="02010609060101010101" charset="-122"/>
              </a:endParaRPr>
            </a:p>
          </p:txBody>
        </p:sp>
        <p:sp>
          <p:nvSpPr>
            <p:cNvPr id="12" name="TextBox 11"/>
            <p:cNvSpPr txBox="1"/>
            <p:nvPr/>
          </p:nvSpPr>
          <p:spPr>
            <a:xfrm>
              <a:off x="7000892" y="2786058"/>
              <a:ext cx="1714512" cy="3139321"/>
            </a:xfrm>
            <a:prstGeom prst="rect">
              <a:avLst/>
            </a:prstGeom>
            <a:noFill/>
          </p:spPr>
          <p:txBody>
            <a:bodyPr wrap="square" rtlCol="0">
              <a:spAutoFit/>
            </a:bodyPr>
            <a:lstStyle/>
            <a:p>
              <a:pPr>
                <a:defRPr/>
              </a:pPr>
              <a:r>
                <a:rPr lang="zh-CN" altLang="zh-CN" b="1" dirty="0" smtClean="0">
                  <a:latin typeface="黑体" panose="02010609060101010101" charset="-122"/>
                  <a:ea typeface="黑体" panose="02010609060101010101" charset="-122"/>
                </a:rPr>
                <a:t>操作性</a:t>
              </a:r>
              <a:r>
                <a:rPr lang="zh-CN" altLang="zh-CN" b="1" dirty="0" smtClean="0">
                  <a:latin typeface="仿宋" panose="02010609060101010101" charset="-122"/>
                  <a:ea typeface="仿宋" panose="02010609060101010101" charset="-122"/>
                </a:rPr>
                <a:t>：流动法律服务车通过建立服务成员选派机制、工作运行对接机制和工作成效反馈机制</a:t>
              </a:r>
              <a:r>
                <a:rPr lang="en-US" altLang="zh-CN" b="1" dirty="0" smtClean="0">
                  <a:latin typeface="仿宋" panose="02010609060101010101" charset="-122"/>
                  <a:ea typeface="仿宋" panose="02010609060101010101" charset="-122"/>
                </a:rPr>
                <a:t>3</a:t>
              </a:r>
              <a:r>
                <a:rPr lang="zh-CN" altLang="en-US" b="1" dirty="0" smtClean="0">
                  <a:latin typeface="仿宋" panose="02010609060101010101" charset="-122"/>
                  <a:ea typeface="仿宋" panose="02010609060101010101" charset="-122"/>
                </a:rPr>
                <a:t>项机制，就可正常运行。具有较强的操作性、可行性。</a:t>
              </a:r>
              <a:endParaRPr lang="zh-CN" altLang="en-US" b="1" dirty="0">
                <a:latin typeface="仿宋" panose="02010609060101010101" charset="-122"/>
                <a:ea typeface="仿宋" panose="02010609060101010101" charset="-122"/>
              </a:endParaRPr>
            </a:p>
          </p:txBody>
        </p:sp>
      </p:grpSp>
      <p:grpSp>
        <p:nvGrpSpPr>
          <p:cNvPr id="14" name="组合 13"/>
          <p:cNvGrpSpPr/>
          <p:nvPr/>
        </p:nvGrpSpPr>
        <p:grpSpPr>
          <a:xfrm>
            <a:off x="35242" y="1285860"/>
            <a:ext cx="9108758" cy="1528428"/>
            <a:chOff x="1" y="877570"/>
            <a:chExt cx="9108758" cy="1528428"/>
          </a:xfrm>
        </p:grpSpPr>
        <p:sp>
          <p:nvSpPr>
            <p:cNvPr id="5" name="AutoShape 3"/>
            <p:cNvSpPr>
              <a:spLocks noChangeArrowheads="1"/>
            </p:cNvSpPr>
            <p:nvPr/>
          </p:nvSpPr>
          <p:spPr bwMode="auto">
            <a:xfrm>
              <a:off x="1" y="877570"/>
              <a:ext cx="9108758" cy="1500198"/>
            </a:xfrm>
            <a:prstGeom prst="bevel">
              <a:avLst>
                <a:gd name="adj" fmla="val 1495"/>
              </a:avLst>
            </a:prstGeom>
            <a:gradFill rotWithShape="1">
              <a:gsLst>
                <a:gs pos="0">
                  <a:srgbClr val="81D8F3"/>
                </a:gs>
                <a:gs pos="100000">
                  <a:srgbClr val="C8EEFA"/>
                </a:gs>
              </a:gsLst>
              <a:lin ang="5400000" scaled="1"/>
            </a:gradFill>
            <a:ln w="19050" cmpd="sng">
              <a:solidFill>
                <a:schemeClr val="bg1"/>
              </a:solidFill>
              <a:miter lim="800000"/>
            </a:ln>
            <a:effectLst>
              <a:outerShdw dist="107763" dir="2700000" algn="ctr" rotWithShape="0">
                <a:srgbClr val="1C1C1C">
                  <a:alpha val="50000"/>
                </a:srgbClr>
              </a:outerShdw>
            </a:effectLst>
          </p:spPr>
          <p:txBody>
            <a:bodyPr wrap="none" anchor="ctr"/>
            <a:lstStyle/>
            <a:p>
              <a:pPr algn="l"/>
              <a:r>
                <a:rPr lang="en-US" altLang="zh-CN" sz="2000" b="1" dirty="0" smtClean="0">
                  <a:latin typeface="仿宋" panose="02010609060101010101" charset="-122"/>
                  <a:ea typeface="仿宋" panose="02010609060101010101" charset="-122"/>
                  <a:sym typeface="+mn-ea"/>
                </a:rPr>
                <a:t>   </a:t>
              </a:r>
              <a:endParaRPr lang="zh-CN" altLang="zh-CN" sz="1600" b="1" dirty="0">
                <a:latin typeface="仿宋" panose="02010609060101010101" charset="-122"/>
                <a:ea typeface="仿宋" panose="02010609060101010101" charset="-122"/>
              </a:endParaRPr>
            </a:p>
          </p:txBody>
        </p:sp>
        <p:sp>
          <p:nvSpPr>
            <p:cNvPr id="13" name="TextBox 12"/>
            <p:cNvSpPr txBox="1"/>
            <p:nvPr/>
          </p:nvSpPr>
          <p:spPr>
            <a:xfrm>
              <a:off x="214282" y="928670"/>
              <a:ext cx="8501122" cy="1477328"/>
            </a:xfrm>
            <a:prstGeom prst="rect">
              <a:avLst/>
            </a:prstGeom>
            <a:noFill/>
          </p:spPr>
          <p:txBody>
            <a:bodyPr wrap="square" rtlCol="0">
              <a:spAutoFit/>
            </a:bodyPr>
            <a:lstStyle/>
            <a:p>
              <a:r>
                <a:rPr lang="zh-CN" altLang="en-US" b="1" dirty="0" smtClean="0">
                  <a:latin typeface="仿宋" panose="02010609060101010101" charset="-122"/>
                  <a:ea typeface="仿宋" panose="02010609060101010101" charset="-122"/>
                  <a:sym typeface="+mn-ea"/>
                </a:rPr>
                <a:t>通过建立流动法律服务车工作机制，可以在最短时间内调动整合基层法制宣传、法律服务、法律援助、人民调解等各类分散的公共法律服务资源，打造一批流动的公共法律服务阵地，变“群众寻法上门”为“干警送法下乡”，从而有效解决农村群众学法、找法、用法难题，促进农村依法治理。流动法律服务车工作机制以下几个突出特点：</a:t>
              </a:r>
              <a:endParaRPr lang="zh-CN" altLang="zh-CN" b="1" dirty="0">
                <a:latin typeface="仿宋" panose="02010609060101010101" charset="-122"/>
                <a:ea typeface="仿宋" panose="02010609060101010101" charset="-122"/>
              </a:endParaRPr>
            </a:p>
          </p:txBody>
        </p:sp>
      </p:grpSp>
      <p:pic>
        <p:nvPicPr>
          <p:cNvPr id="19" name="Picture 1" descr="C:\Documents and Settings\Administrator\桌面\工作用图\青年创客-d.jpg"/>
          <p:cNvPicPr>
            <a:picLocks noChangeAspect="1" noChangeArrowheads="1"/>
          </p:cNvPicPr>
          <p:nvPr/>
        </p:nvPicPr>
        <p:blipFill>
          <a:blip r:embed="rId4"/>
          <a:srcRect/>
          <a:stretch>
            <a:fillRect/>
          </a:stretch>
        </p:blipFill>
        <p:spPr bwMode="auto">
          <a:xfrm>
            <a:off x="6000728" y="0"/>
            <a:ext cx="3143272" cy="78579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500034" y="428604"/>
            <a:ext cx="7886700" cy="1495425"/>
          </a:xfrm>
        </p:spPr>
        <p:txBody>
          <a:bodyPr/>
          <a:lstStyle/>
          <a:p>
            <a:r>
              <a:rPr lang="en-US" altLang="zh-CN" sz="3600" dirty="0" smtClean="0">
                <a:latin typeface="方正小标宋简体" pitchFamily="65" charset="-122"/>
                <a:ea typeface="方正小标宋简体" pitchFamily="65" charset="-122"/>
              </a:rPr>
              <a:t/>
            </a:r>
            <a:br>
              <a:rPr lang="en-US" altLang="zh-CN" sz="3600" dirty="0" smtClean="0">
                <a:latin typeface="方正小标宋简体" pitchFamily="65" charset="-122"/>
                <a:ea typeface="方正小标宋简体" pitchFamily="65" charset="-122"/>
              </a:rPr>
            </a:br>
            <a:r>
              <a:rPr lang="zh-CN" altLang="en-US" sz="2800" dirty="0" smtClean="0">
                <a:latin typeface="方正小标宋简体" pitchFamily="65" charset="-122"/>
                <a:ea typeface="方正小标宋简体" pitchFamily="65" charset="-122"/>
              </a:rPr>
              <a:t>成果二十一    统一财务核算管理软件</a:t>
            </a:r>
            <a:r>
              <a:rPr lang="en-US" altLang="zh-CN" sz="3600" dirty="0" smtClean="0">
                <a:latin typeface="方正小标宋简体" pitchFamily="65" charset="-122"/>
                <a:ea typeface="方正小标宋简体" pitchFamily="65" charset="-122"/>
              </a:rPr>
              <a:t/>
            </a:r>
            <a:br>
              <a:rPr lang="en-US" altLang="zh-CN" sz="3600" dirty="0" smtClean="0">
                <a:latin typeface="方正小标宋简体" pitchFamily="65" charset="-122"/>
                <a:ea typeface="方正小标宋简体" pitchFamily="65" charset="-122"/>
              </a:rPr>
            </a:br>
            <a:r>
              <a:rPr lang="zh-CN" altLang="en-US" sz="2400" dirty="0" smtClean="0">
                <a:latin typeface="楷体_GB2312" pitchFamily="49" charset="-122"/>
                <a:ea typeface="楷体_GB2312" pitchFamily="49" charset="-122"/>
              </a:rPr>
              <a:t>徐州市司法局    杜姗 </a:t>
            </a:r>
          </a:p>
        </p:txBody>
      </p:sp>
      <p:sp>
        <p:nvSpPr>
          <p:cNvPr id="14345" name="Rectangle 9"/>
          <p:cNvSpPr>
            <a:spLocks noGrp="1"/>
          </p:cNvSpPr>
          <p:nvPr>
            <p:ph type="body" sz="half" idx="4294967295"/>
          </p:nvPr>
        </p:nvSpPr>
        <p:spPr>
          <a:xfrm>
            <a:off x="628650" y="1825626"/>
            <a:ext cx="7886700" cy="2098675"/>
          </a:xfrm>
        </p:spPr>
        <p:txBody>
          <a:bodyPr/>
          <a:lstStyle/>
          <a:p>
            <a:endParaRPr lang="zh-CN" altLang="en-US" sz="2400" smtClean="0"/>
          </a:p>
        </p:txBody>
      </p:sp>
      <p:sp>
        <p:nvSpPr>
          <p:cNvPr id="14346" name="Rectangle 10"/>
          <p:cNvSpPr>
            <a:spLocks noGrp="1"/>
          </p:cNvSpPr>
          <p:nvPr>
            <p:ph sz="half" idx="4294967295"/>
          </p:nvPr>
        </p:nvSpPr>
        <p:spPr>
          <a:xfrm>
            <a:off x="628650" y="4076701"/>
            <a:ext cx="7886700" cy="2100263"/>
          </a:xfrm>
        </p:spPr>
        <p:txBody>
          <a:bodyPr/>
          <a:lstStyle/>
          <a:p>
            <a:endParaRPr lang="zh-CN" altLang="en-US" sz="2400" smtClean="0"/>
          </a:p>
        </p:txBody>
      </p:sp>
      <p:sp>
        <p:nvSpPr>
          <p:cNvPr id="14339" name="AutoShape 6"/>
          <p:cNvSpPr>
            <a:spLocks noChangeArrowheads="1"/>
          </p:cNvSpPr>
          <p:nvPr/>
        </p:nvSpPr>
        <p:spPr bwMode="auto">
          <a:xfrm>
            <a:off x="1928794" y="1857364"/>
            <a:ext cx="4643470" cy="4711700"/>
          </a:xfrm>
          <a:prstGeom prst="bevel">
            <a:avLst>
              <a:gd name="adj" fmla="val 1495"/>
            </a:avLst>
          </a:prstGeom>
          <a:solidFill>
            <a:srgbClr val="CCFFCC"/>
          </a:solidFill>
          <a:ln w="19050">
            <a:solidFill>
              <a:schemeClr val="bg1"/>
            </a:solidFill>
            <a:miter lim="800000"/>
            <a:headEnd/>
            <a:tailEnd/>
          </a:ln>
          <a:effectLst>
            <a:outerShdw dist="107763" dir="2700000" algn="ctr" rotWithShape="0">
              <a:srgbClr val="1C1C1C">
                <a:alpha val="50000"/>
              </a:srgbClr>
            </a:outerShdw>
          </a:effectLst>
        </p:spPr>
        <p:txBody>
          <a:bodyPr wrap="none"/>
          <a:lstStyle/>
          <a:p>
            <a:pPr>
              <a:lnSpc>
                <a:spcPct val="100000"/>
              </a:lnSpc>
            </a:pPr>
            <a:r>
              <a:rPr lang="zh-CN" altLang="en-US" dirty="0">
                <a:solidFill>
                  <a:schemeClr val="tx1"/>
                </a:solidFill>
                <a:latin typeface="黑体" pitchFamily="2" charset="-122"/>
                <a:ea typeface="黑体" pitchFamily="2" charset="-122"/>
              </a:rPr>
              <a:t>构思：</a:t>
            </a:r>
            <a:r>
              <a:rPr lang="zh-CN" altLang="zh-CN" dirty="0">
                <a:solidFill>
                  <a:schemeClr val="tx1"/>
                </a:solidFill>
              </a:rPr>
              <a:t>各</a:t>
            </a:r>
            <a:r>
              <a:rPr lang="zh-CN" altLang="en-US" dirty="0">
                <a:solidFill>
                  <a:schemeClr val="tx1"/>
                </a:solidFill>
              </a:rPr>
              <a:t>级</a:t>
            </a:r>
            <a:r>
              <a:rPr lang="zh-CN" altLang="zh-CN" dirty="0">
                <a:solidFill>
                  <a:schemeClr val="tx1"/>
                </a:solidFill>
              </a:rPr>
              <a:t>单位通过统一财务软件可以建立</a:t>
            </a:r>
            <a:endParaRPr lang="zh-CN" altLang="en-US" dirty="0">
              <a:solidFill>
                <a:schemeClr val="tx1"/>
              </a:solidFill>
            </a:endParaRPr>
          </a:p>
          <a:p>
            <a:r>
              <a:rPr lang="zh-CN" altLang="zh-CN" dirty="0">
                <a:solidFill>
                  <a:schemeClr val="tx1"/>
                </a:solidFill>
              </a:rPr>
              <a:t>统一规范的行政事业单位会计核算基本框架，</a:t>
            </a:r>
            <a:endParaRPr lang="zh-CN" altLang="en-US" dirty="0">
              <a:solidFill>
                <a:schemeClr val="tx1"/>
              </a:solidFill>
            </a:endParaRPr>
          </a:p>
          <a:p>
            <a:r>
              <a:rPr lang="zh-CN" altLang="zh-CN" dirty="0">
                <a:solidFill>
                  <a:schemeClr val="tx1"/>
                </a:solidFill>
              </a:rPr>
              <a:t>规范预算单位的会计核算行为，提高会计信</a:t>
            </a:r>
            <a:endParaRPr lang="zh-CN" altLang="en-US" dirty="0">
              <a:solidFill>
                <a:schemeClr val="tx1"/>
              </a:solidFill>
            </a:endParaRPr>
          </a:p>
          <a:p>
            <a:r>
              <a:rPr lang="zh-CN" altLang="zh-CN" dirty="0">
                <a:solidFill>
                  <a:schemeClr val="tx1"/>
                </a:solidFill>
              </a:rPr>
              <a:t>息质量。</a:t>
            </a:r>
            <a:r>
              <a:rPr lang="zh-CN" altLang="en-US" dirty="0">
                <a:solidFill>
                  <a:schemeClr val="tx1"/>
                </a:solidFill>
              </a:rPr>
              <a:t>从</a:t>
            </a:r>
            <a:r>
              <a:rPr lang="zh-CN" altLang="zh-CN" dirty="0">
                <a:solidFill>
                  <a:schemeClr val="tx1"/>
                </a:solidFill>
              </a:rPr>
              <a:t>报表</a:t>
            </a:r>
            <a:r>
              <a:rPr lang="zh-CN" altLang="en-US" dirty="0">
                <a:solidFill>
                  <a:schemeClr val="tx1"/>
                </a:solidFill>
              </a:rPr>
              <a:t>来看，以及各上级部门需要</a:t>
            </a:r>
          </a:p>
          <a:p>
            <a:r>
              <a:rPr lang="zh-CN" altLang="en-US" dirty="0">
                <a:solidFill>
                  <a:schemeClr val="tx1"/>
                </a:solidFill>
              </a:rPr>
              <a:t>统计收集的数据，大部分都可以直接取数于</a:t>
            </a:r>
          </a:p>
          <a:p>
            <a:r>
              <a:rPr lang="zh-CN" altLang="en-US" dirty="0">
                <a:solidFill>
                  <a:schemeClr val="tx1"/>
                </a:solidFill>
              </a:rPr>
              <a:t>基本的账务。我们将需要收集数据信息、细</a:t>
            </a:r>
          </a:p>
          <a:p>
            <a:r>
              <a:rPr lang="zh-CN" altLang="en-US" dirty="0">
                <a:solidFill>
                  <a:schemeClr val="tx1"/>
                </a:solidFill>
              </a:rPr>
              <a:t>节方面的要求通过软件公司设计出与统一版</a:t>
            </a:r>
          </a:p>
          <a:p>
            <a:r>
              <a:rPr lang="zh-CN" altLang="en-US" dirty="0">
                <a:solidFill>
                  <a:schemeClr val="tx1"/>
                </a:solidFill>
              </a:rPr>
              <a:t>本财务核算软件接口的取数公式组成的报表</a:t>
            </a:r>
          </a:p>
          <a:p>
            <a:r>
              <a:rPr lang="zh-CN" altLang="en-US" dirty="0">
                <a:solidFill>
                  <a:schemeClr val="tx1"/>
                </a:solidFill>
              </a:rPr>
              <a:t>模板，然后下发。各级单位接收后，将此报</a:t>
            </a:r>
          </a:p>
          <a:p>
            <a:r>
              <a:rPr lang="zh-CN" altLang="en-US" dirty="0">
                <a:solidFill>
                  <a:schemeClr val="tx1"/>
                </a:solidFill>
              </a:rPr>
              <a:t>表模板添加进软件的报表模块，由软件按照</a:t>
            </a:r>
          </a:p>
          <a:p>
            <a:r>
              <a:rPr lang="zh-CN" altLang="en-US" dirty="0">
                <a:solidFill>
                  <a:schemeClr val="tx1"/>
                </a:solidFill>
              </a:rPr>
              <a:t>设定好的取数公式自动取数，然后上报，即</a:t>
            </a:r>
          </a:p>
          <a:p>
            <a:r>
              <a:rPr lang="zh-CN" altLang="en-US" dirty="0">
                <a:solidFill>
                  <a:schemeClr val="tx1"/>
                </a:solidFill>
              </a:rPr>
              <a:t>可完成数据的提取、报送。这个过程需要软</a:t>
            </a:r>
          </a:p>
          <a:p>
            <a:r>
              <a:rPr lang="zh-CN" altLang="en-US" dirty="0">
                <a:solidFill>
                  <a:schemeClr val="tx1"/>
                </a:solidFill>
              </a:rPr>
              <a:t>件提供方的支持：各级操作人员的培训和指</a:t>
            </a:r>
          </a:p>
          <a:p>
            <a:r>
              <a:rPr lang="zh-CN" altLang="en-US" dirty="0">
                <a:solidFill>
                  <a:schemeClr val="tx1"/>
                </a:solidFill>
              </a:rPr>
              <a:t>导，后期的专业维护、技术服务。</a:t>
            </a:r>
            <a:endParaRPr lang="zh-CN" altLang="en-US" sz="2000" dirty="0">
              <a:solidFill>
                <a:schemeClr val="tx1"/>
              </a:solidFill>
              <a:latin typeface="仿宋"/>
              <a:ea typeface="仿宋"/>
              <a:cs typeface="仿宋"/>
            </a:endParaRPr>
          </a:p>
          <a:p>
            <a:pPr>
              <a:lnSpc>
                <a:spcPct val="100000"/>
              </a:lnSpc>
            </a:pPr>
            <a:endParaRPr lang="zh-CN" altLang="en-US" sz="2000" dirty="0">
              <a:solidFill>
                <a:schemeClr val="tx1"/>
              </a:solidFill>
              <a:latin typeface="仿宋"/>
              <a:ea typeface="仿宋"/>
              <a:cs typeface="仿宋"/>
            </a:endParaRPr>
          </a:p>
        </p:txBody>
      </p:sp>
      <p:sp>
        <p:nvSpPr>
          <p:cNvPr id="14340" name="AutoShape 9"/>
          <p:cNvSpPr>
            <a:spLocks noChangeArrowheads="1"/>
          </p:cNvSpPr>
          <p:nvPr/>
        </p:nvSpPr>
        <p:spPr bwMode="auto">
          <a:xfrm>
            <a:off x="6643702" y="1857364"/>
            <a:ext cx="2500298" cy="4683125"/>
          </a:xfrm>
          <a:prstGeom prst="bevel">
            <a:avLst>
              <a:gd name="adj" fmla="val 1495"/>
            </a:avLst>
          </a:prstGeom>
          <a:solidFill>
            <a:srgbClr val="CC99FF"/>
          </a:solidFill>
          <a:ln w="19050">
            <a:solidFill>
              <a:schemeClr val="bg1"/>
            </a:solidFill>
            <a:miter lim="800000"/>
            <a:headEnd/>
            <a:tailEnd/>
          </a:ln>
          <a:effectLst>
            <a:outerShdw dist="107763" dir="2700000" algn="ctr" rotWithShape="0">
              <a:srgbClr val="1C1C1C">
                <a:alpha val="50000"/>
              </a:srgbClr>
            </a:outerShdw>
          </a:effectLst>
        </p:spPr>
        <p:txBody>
          <a:bodyPr wrap="none"/>
          <a:lstStyle/>
          <a:p>
            <a:pPr>
              <a:lnSpc>
                <a:spcPct val="100000"/>
              </a:lnSpc>
            </a:pPr>
            <a:r>
              <a:rPr lang="zh-CN" altLang="en-US" dirty="0">
                <a:solidFill>
                  <a:schemeClr val="tx1"/>
                </a:solidFill>
                <a:latin typeface="黑体" pitchFamily="2" charset="-122"/>
                <a:ea typeface="黑体" pitchFamily="2" charset="-122"/>
              </a:rPr>
              <a:t>好处：</a:t>
            </a:r>
            <a:r>
              <a:rPr lang="zh-CN" altLang="en-US" dirty="0">
                <a:solidFill>
                  <a:schemeClr val="tx1"/>
                </a:solidFill>
              </a:rPr>
              <a:t>这个取数报送过</a:t>
            </a:r>
          </a:p>
          <a:p>
            <a:pPr>
              <a:lnSpc>
                <a:spcPct val="100000"/>
              </a:lnSpc>
            </a:pPr>
            <a:r>
              <a:rPr lang="zh-CN" altLang="en-US" dirty="0">
                <a:solidFill>
                  <a:schemeClr val="tx1"/>
                </a:solidFill>
              </a:rPr>
              <a:t>程可以更多地排除掉人</a:t>
            </a:r>
          </a:p>
          <a:p>
            <a:pPr>
              <a:lnSpc>
                <a:spcPct val="100000"/>
              </a:lnSpc>
            </a:pPr>
            <a:r>
              <a:rPr lang="zh-CN" altLang="en-US" dirty="0">
                <a:solidFill>
                  <a:schemeClr val="tx1"/>
                </a:solidFill>
              </a:rPr>
              <a:t>为因素（例如各级具体</a:t>
            </a:r>
          </a:p>
          <a:p>
            <a:pPr>
              <a:lnSpc>
                <a:spcPct val="100000"/>
              </a:lnSpc>
            </a:pPr>
            <a:r>
              <a:rPr lang="zh-CN" altLang="en-US" dirty="0">
                <a:solidFill>
                  <a:schemeClr val="tx1"/>
                </a:solidFill>
              </a:rPr>
              <a:t>经办人员的专业素质，</a:t>
            </a:r>
          </a:p>
          <a:p>
            <a:pPr>
              <a:lnSpc>
                <a:spcPct val="100000"/>
              </a:lnSpc>
            </a:pPr>
            <a:r>
              <a:rPr lang="zh-CN" altLang="en-US" dirty="0">
                <a:solidFill>
                  <a:schemeClr val="tx1"/>
                </a:solidFill>
              </a:rPr>
              <a:t>工作的认真、负责程度</a:t>
            </a:r>
          </a:p>
          <a:p>
            <a:pPr>
              <a:lnSpc>
                <a:spcPct val="100000"/>
              </a:lnSpc>
            </a:pPr>
            <a:r>
              <a:rPr lang="zh-CN" altLang="en-US" dirty="0">
                <a:solidFill>
                  <a:schemeClr val="tx1"/>
                </a:solidFill>
              </a:rPr>
              <a:t>等），使得上级部门可</a:t>
            </a:r>
          </a:p>
          <a:p>
            <a:pPr>
              <a:lnSpc>
                <a:spcPct val="100000"/>
              </a:lnSpc>
            </a:pPr>
            <a:r>
              <a:rPr lang="zh-CN" altLang="en-US" dirty="0">
                <a:solidFill>
                  <a:schemeClr val="tx1"/>
                </a:solidFill>
              </a:rPr>
              <a:t>以更加准确、及时地收</a:t>
            </a:r>
          </a:p>
          <a:p>
            <a:pPr>
              <a:lnSpc>
                <a:spcPct val="100000"/>
              </a:lnSpc>
            </a:pPr>
            <a:r>
              <a:rPr lang="zh-CN" altLang="en-US" dirty="0">
                <a:solidFill>
                  <a:schemeClr val="tx1"/>
                </a:solidFill>
              </a:rPr>
              <a:t>集到需要的数据。对于</a:t>
            </a:r>
          </a:p>
          <a:p>
            <a:pPr>
              <a:lnSpc>
                <a:spcPct val="100000"/>
              </a:lnSpc>
            </a:pPr>
            <a:r>
              <a:rPr lang="zh-CN" altLang="en-US" dirty="0">
                <a:solidFill>
                  <a:schemeClr val="tx1"/>
                </a:solidFill>
              </a:rPr>
              <a:t>具体经办人员来说，可</a:t>
            </a:r>
          </a:p>
          <a:p>
            <a:pPr>
              <a:lnSpc>
                <a:spcPct val="100000"/>
              </a:lnSpc>
            </a:pPr>
            <a:r>
              <a:rPr lang="zh-CN" altLang="en-US" dirty="0">
                <a:solidFill>
                  <a:schemeClr val="tx1"/>
                </a:solidFill>
              </a:rPr>
              <a:t>以提高工作效率、简化</a:t>
            </a:r>
          </a:p>
          <a:p>
            <a:pPr>
              <a:lnSpc>
                <a:spcPct val="100000"/>
              </a:lnSpc>
            </a:pPr>
            <a:r>
              <a:rPr lang="zh-CN" altLang="en-US" dirty="0">
                <a:solidFill>
                  <a:schemeClr val="tx1"/>
                </a:solidFill>
              </a:rPr>
              <a:t>工作程序、避免重复劳</a:t>
            </a:r>
          </a:p>
          <a:p>
            <a:pPr>
              <a:lnSpc>
                <a:spcPct val="100000"/>
              </a:lnSpc>
            </a:pPr>
            <a:r>
              <a:rPr lang="zh-CN" altLang="en-US" dirty="0">
                <a:solidFill>
                  <a:schemeClr val="tx1"/>
                </a:solidFill>
              </a:rPr>
              <a:t>动。 </a:t>
            </a:r>
          </a:p>
        </p:txBody>
      </p:sp>
      <p:sp>
        <p:nvSpPr>
          <p:cNvPr id="14341" name="TextBox 2"/>
          <p:cNvSpPr txBox="1">
            <a:spLocks noChangeArrowheads="1"/>
          </p:cNvSpPr>
          <p:nvPr/>
        </p:nvSpPr>
        <p:spPr bwMode="auto">
          <a:xfrm>
            <a:off x="428596" y="1071546"/>
            <a:ext cx="7215188" cy="369332"/>
          </a:xfrm>
          <a:prstGeom prst="rect">
            <a:avLst/>
          </a:prstGeom>
          <a:noFill/>
          <a:ln w="9525">
            <a:noFill/>
            <a:miter lim="800000"/>
            <a:headEnd/>
            <a:tailEnd/>
          </a:ln>
        </p:spPr>
        <p:txBody>
          <a:bodyPr>
            <a:spAutoFit/>
          </a:bodyPr>
          <a:lstStyle/>
          <a:p>
            <a:pPr>
              <a:lnSpc>
                <a:spcPct val="100000"/>
              </a:lnSpc>
            </a:pPr>
            <a:r>
              <a:rPr lang="en-US" altLang="zh-CN" sz="1600" dirty="0">
                <a:solidFill>
                  <a:schemeClr val="tx1"/>
                </a:solidFill>
                <a:latin typeface="仿宋"/>
                <a:ea typeface="仿宋"/>
                <a:cs typeface="仿宋"/>
              </a:rPr>
              <a:t>  </a:t>
            </a:r>
            <a:r>
              <a:rPr lang="en-US" altLang="zh-CN" sz="1800" dirty="0">
                <a:solidFill>
                  <a:schemeClr val="tx1"/>
                </a:solidFill>
                <a:latin typeface="仿宋"/>
                <a:ea typeface="仿宋"/>
                <a:cs typeface="仿宋"/>
              </a:rPr>
              <a:t>  </a:t>
            </a:r>
            <a:endParaRPr lang="zh-CN" altLang="en-US" sz="1800" dirty="0">
              <a:solidFill>
                <a:schemeClr val="tx1"/>
              </a:solidFill>
              <a:latin typeface="仿宋"/>
              <a:ea typeface="仿宋"/>
              <a:cs typeface="仿宋"/>
            </a:endParaRPr>
          </a:p>
        </p:txBody>
      </p:sp>
      <p:sp>
        <p:nvSpPr>
          <p:cNvPr id="14342" name="AutoShape 3"/>
          <p:cNvSpPr>
            <a:spLocks noChangeArrowheads="1"/>
          </p:cNvSpPr>
          <p:nvPr/>
        </p:nvSpPr>
        <p:spPr bwMode="auto">
          <a:xfrm>
            <a:off x="0" y="1857364"/>
            <a:ext cx="1785918" cy="4683125"/>
          </a:xfrm>
          <a:prstGeom prst="bevel">
            <a:avLst>
              <a:gd name="adj" fmla="val 1495"/>
            </a:avLst>
          </a:prstGeom>
          <a:solidFill>
            <a:srgbClr val="FFCC99"/>
          </a:solidFill>
          <a:ln w="19050">
            <a:solidFill>
              <a:schemeClr val="bg1"/>
            </a:solidFill>
            <a:miter lim="800000"/>
            <a:headEnd/>
            <a:tailEnd/>
          </a:ln>
          <a:effectLst>
            <a:outerShdw dist="107763" dir="2700000" algn="ctr" rotWithShape="0">
              <a:srgbClr val="1C1C1C">
                <a:alpha val="50000"/>
              </a:srgbClr>
            </a:outerShdw>
          </a:effectLst>
        </p:spPr>
        <p:txBody>
          <a:bodyPr wrap="none"/>
          <a:lstStyle/>
          <a:p>
            <a:pPr>
              <a:lnSpc>
                <a:spcPct val="100000"/>
              </a:lnSpc>
            </a:pPr>
            <a:r>
              <a:rPr lang="zh-CN" altLang="en-US" dirty="0">
                <a:solidFill>
                  <a:schemeClr val="tx1"/>
                </a:solidFill>
                <a:latin typeface="黑体" pitchFamily="2" charset="-122"/>
                <a:ea typeface="黑体" pitchFamily="2" charset="-122"/>
              </a:rPr>
              <a:t>前提：</a:t>
            </a:r>
            <a:r>
              <a:rPr lang="zh-CN" altLang="en-US" dirty="0">
                <a:solidFill>
                  <a:schemeClr val="tx1"/>
                </a:solidFill>
              </a:rPr>
              <a:t>基本的</a:t>
            </a:r>
            <a:r>
              <a:rPr lang="zh-CN" altLang="en-US" dirty="0" smtClean="0">
                <a:solidFill>
                  <a:schemeClr val="tx1"/>
                </a:solidFill>
              </a:rPr>
              <a:t>会</a:t>
            </a:r>
            <a:endParaRPr lang="en-US" altLang="zh-CN" dirty="0" smtClean="0">
              <a:solidFill>
                <a:schemeClr val="tx1"/>
              </a:solidFill>
            </a:endParaRPr>
          </a:p>
          <a:p>
            <a:pPr>
              <a:lnSpc>
                <a:spcPct val="100000"/>
              </a:lnSpc>
            </a:pPr>
            <a:r>
              <a:rPr lang="zh-CN" altLang="en-US" dirty="0" smtClean="0">
                <a:solidFill>
                  <a:schemeClr val="tx1"/>
                </a:solidFill>
              </a:rPr>
              <a:t>计科目</a:t>
            </a:r>
            <a:r>
              <a:rPr lang="zh-CN" altLang="en-US" dirty="0">
                <a:solidFill>
                  <a:schemeClr val="tx1"/>
                </a:solidFill>
              </a:rPr>
              <a:t>以及</a:t>
            </a:r>
            <a:r>
              <a:rPr lang="zh-CN" altLang="en-US" dirty="0" smtClean="0">
                <a:solidFill>
                  <a:schemeClr val="tx1"/>
                </a:solidFill>
              </a:rPr>
              <a:t>科目</a:t>
            </a:r>
            <a:endParaRPr lang="en-US" altLang="zh-CN" dirty="0" smtClean="0">
              <a:solidFill>
                <a:schemeClr val="tx1"/>
              </a:solidFill>
            </a:endParaRPr>
          </a:p>
          <a:p>
            <a:pPr>
              <a:lnSpc>
                <a:spcPct val="100000"/>
              </a:lnSpc>
            </a:pPr>
            <a:r>
              <a:rPr lang="zh-CN" altLang="en-US" dirty="0" smtClean="0">
                <a:solidFill>
                  <a:schemeClr val="tx1"/>
                </a:solidFill>
              </a:rPr>
              <a:t>编码</a:t>
            </a:r>
            <a:r>
              <a:rPr lang="zh-CN" altLang="en-US" dirty="0">
                <a:solidFill>
                  <a:schemeClr val="tx1"/>
                </a:solidFill>
              </a:rPr>
              <a:t>，</a:t>
            </a:r>
            <a:r>
              <a:rPr lang="zh-CN" altLang="en-US" dirty="0" smtClean="0">
                <a:solidFill>
                  <a:schemeClr val="tx1"/>
                </a:solidFill>
              </a:rPr>
              <a:t>以及政府</a:t>
            </a:r>
            <a:endParaRPr lang="en-US" altLang="zh-CN" dirty="0" smtClean="0">
              <a:solidFill>
                <a:schemeClr val="tx1"/>
              </a:solidFill>
            </a:endParaRPr>
          </a:p>
          <a:p>
            <a:pPr>
              <a:lnSpc>
                <a:spcPct val="100000"/>
              </a:lnSpc>
            </a:pPr>
            <a:r>
              <a:rPr lang="zh-CN" altLang="en-US" dirty="0" smtClean="0">
                <a:solidFill>
                  <a:schemeClr val="tx1"/>
                </a:solidFill>
              </a:rPr>
              <a:t>收支</a:t>
            </a:r>
            <a:r>
              <a:rPr lang="zh-CN" altLang="en-US" dirty="0">
                <a:solidFill>
                  <a:schemeClr val="tx1"/>
                </a:solidFill>
              </a:rPr>
              <a:t>分类</a:t>
            </a:r>
            <a:r>
              <a:rPr lang="zh-CN" altLang="en-US" dirty="0" smtClean="0">
                <a:solidFill>
                  <a:schemeClr val="tx1"/>
                </a:solidFill>
              </a:rPr>
              <a:t>科目的</a:t>
            </a:r>
            <a:endParaRPr lang="en-US" altLang="zh-CN" dirty="0" smtClean="0">
              <a:solidFill>
                <a:schemeClr val="tx1"/>
              </a:solidFill>
            </a:endParaRPr>
          </a:p>
          <a:p>
            <a:pPr>
              <a:lnSpc>
                <a:spcPct val="100000"/>
              </a:lnSpc>
            </a:pPr>
            <a:r>
              <a:rPr lang="zh-CN" altLang="en-US" dirty="0" smtClean="0">
                <a:solidFill>
                  <a:schemeClr val="tx1"/>
                </a:solidFill>
              </a:rPr>
              <a:t>功能</a:t>
            </a:r>
            <a:r>
              <a:rPr lang="zh-CN" altLang="en-US" dirty="0">
                <a:solidFill>
                  <a:schemeClr val="tx1"/>
                </a:solidFill>
              </a:rPr>
              <a:t>分类、</a:t>
            </a:r>
            <a:r>
              <a:rPr lang="zh-CN" altLang="en-US" dirty="0" smtClean="0">
                <a:solidFill>
                  <a:schemeClr val="tx1"/>
                </a:solidFill>
              </a:rPr>
              <a:t>经济</a:t>
            </a:r>
            <a:endParaRPr lang="en-US" altLang="zh-CN" dirty="0" smtClean="0">
              <a:solidFill>
                <a:schemeClr val="tx1"/>
              </a:solidFill>
            </a:endParaRPr>
          </a:p>
          <a:p>
            <a:pPr>
              <a:lnSpc>
                <a:spcPct val="100000"/>
              </a:lnSpc>
            </a:pPr>
            <a:r>
              <a:rPr lang="zh-CN" altLang="en-US" dirty="0" smtClean="0">
                <a:solidFill>
                  <a:schemeClr val="tx1"/>
                </a:solidFill>
              </a:rPr>
              <a:t>分类</a:t>
            </a:r>
            <a:r>
              <a:rPr lang="zh-CN" altLang="en-US" dirty="0">
                <a:solidFill>
                  <a:schemeClr val="tx1"/>
                </a:solidFill>
              </a:rPr>
              <a:t>已是统一的</a:t>
            </a:r>
            <a:r>
              <a:rPr lang="zh-CN" altLang="en-US" dirty="0" smtClean="0">
                <a:solidFill>
                  <a:schemeClr val="tx1"/>
                </a:solidFill>
              </a:rPr>
              <a:t>，</a:t>
            </a:r>
            <a:endParaRPr lang="en-US" altLang="zh-CN" dirty="0" smtClean="0">
              <a:solidFill>
                <a:schemeClr val="tx1"/>
              </a:solidFill>
            </a:endParaRPr>
          </a:p>
          <a:p>
            <a:pPr>
              <a:lnSpc>
                <a:spcPct val="100000"/>
              </a:lnSpc>
            </a:pPr>
            <a:r>
              <a:rPr lang="zh-CN" altLang="en-US" dirty="0" smtClean="0">
                <a:solidFill>
                  <a:schemeClr val="tx1"/>
                </a:solidFill>
              </a:rPr>
              <a:t>为使用</a:t>
            </a:r>
            <a:r>
              <a:rPr lang="zh-CN" altLang="en-US" dirty="0">
                <a:solidFill>
                  <a:schemeClr val="tx1"/>
                </a:solidFill>
              </a:rPr>
              <a:t>统一</a:t>
            </a:r>
            <a:r>
              <a:rPr lang="zh-CN" altLang="en-US" dirty="0" smtClean="0">
                <a:solidFill>
                  <a:schemeClr val="tx1"/>
                </a:solidFill>
              </a:rPr>
              <a:t>版本</a:t>
            </a:r>
            <a:endParaRPr lang="en-US" altLang="zh-CN" dirty="0" smtClean="0">
              <a:solidFill>
                <a:schemeClr val="tx1"/>
              </a:solidFill>
            </a:endParaRPr>
          </a:p>
          <a:p>
            <a:pPr>
              <a:lnSpc>
                <a:spcPct val="100000"/>
              </a:lnSpc>
            </a:pPr>
            <a:r>
              <a:rPr lang="zh-CN" altLang="en-US" dirty="0" smtClean="0">
                <a:solidFill>
                  <a:schemeClr val="tx1"/>
                </a:solidFill>
              </a:rPr>
              <a:t>的财务管理软件</a:t>
            </a:r>
            <a:endParaRPr lang="en-US" altLang="zh-CN" dirty="0" smtClean="0">
              <a:solidFill>
                <a:schemeClr val="tx1"/>
              </a:solidFill>
            </a:endParaRPr>
          </a:p>
          <a:p>
            <a:pPr>
              <a:lnSpc>
                <a:spcPct val="100000"/>
              </a:lnSpc>
            </a:pPr>
            <a:r>
              <a:rPr lang="zh-CN" altLang="en-US" dirty="0" smtClean="0">
                <a:solidFill>
                  <a:schemeClr val="tx1"/>
                </a:solidFill>
              </a:rPr>
              <a:t>提供</a:t>
            </a:r>
            <a:r>
              <a:rPr lang="zh-CN" altLang="en-US" dirty="0">
                <a:solidFill>
                  <a:schemeClr val="tx1"/>
                </a:solidFill>
              </a:rPr>
              <a:t>了必要</a:t>
            </a:r>
            <a:r>
              <a:rPr lang="zh-CN" altLang="en-US" dirty="0" smtClean="0">
                <a:solidFill>
                  <a:schemeClr val="tx1"/>
                </a:solidFill>
              </a:rPr>
              <a:t>的基</a:t>
            </a:r>
            <a:endParaRPr lang="en-US" altLang="zh-CN" dirty="0" smtClean="0">
              <a:solidFill>
                <a:schemeClr val="tx1"/>
              </a:solidFill>
            </a:endParaRPr>
          </a:p>
          <a:p>
            <a:pPr>
              <a:lnSpc>
                <a:spcPct val="100000"/>
              </a:lnSpc>
            </a:pPr>
            <a:r>
              <a:rPr lang="zh-CN" altLang="en-US" dirty="0" smtClean="0">
                <a:solidFill>
                  <a:schemeClr val="tx1"/>
                </a:solidFill>
              </a:rPr>
              <a:t>础</a:t>
            </a:r>
            <a:r>
              <a:rPr lang="zh-CN" altLang="en-US" dirty="0">
                <a:solidFill>
                  <a:schemeClr val="tx1"/>
                </a:solidFill>
              </a:rPr>
              <a:t>。 </a:t>
            </a:r>
            <a:endParaRPr lang="zh-CN" altLang="zh-CN" dirty="0">
              <a:solidFill>
                <a:schemeClr val="tx1"/>
              </a:solidFill>
            </a:endParaRPr>
          </a:p>
        </p:txBody>
      </p:sp>
      <p:pic>
        <p:nvPicPr>
          <p:cNvPr id="9"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785794"/>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additive="base">
                                        <p:cTn id="12" dur="500" fill="hold"/>
                                        <p:tgtEl>
                                          <p:spTgt spid="14342"/>
                                        </p:tgtEl>
                                        <p:attrNameLst>
                                          <p:attrName>ppt_x</p:attrName>
                                        </p:attrNameLst>
                                      </p:cBhvr>
                                      <p:tavLst>
                                        <p:tav tm="0">
                                          <p:val>
                                            <p:strVal val="#ppt_x"/>
                                          </p:val>
                                        </p:tav>
                                        <p:tav tm="100000">
                                          <p:val>
                                            <p:strVal val="#ppt_x"/>
                                          </p:val>
                                        </p:tav>
                                      </p:tavLst>
                                    </p:anim>
                                    <p:anim calcmode="lin" valueType="num">
                                      <p:cBhvr additive="base">
                                        <p:cTn id="13" dur="500" fill="hold"/>
                                        <p:tgtEl>
                                          <p:spTgt spid="1434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339"/>
                                        </p:tgtEl>
                                        <p:attrNameLst>
                                          <p:attrName>style.visibility</p:attrName>
                                        </p:attrNameLst>
                                      </p:cBhvr>
                                      <p:to>
                                        <p:strVal val="visible"/>
                                      </p:to>
                                    </p:set>
                                    <p:anim calcmode="lin" valueType="num">
                                      <p:cBhvr additive="base">
                                        <p:cTn id="17" dur="500" fill="hold"/>
                                        <p:tgtEl>
                                          <p:spTgt spid="14339"/>
                                        </p:tgtEl>
                                        <p:attrNameLst>
                                          <p:attrName>ppt_x</p:attrName>
                                        </p:attrNameLst>
                                      </p:cBhvr>
                                      <p:tavLst>
                                        <p:tav tm="0">
                                          <p:val>
                                            <p:strVal val="#ppt_x"/>
                                          </p:val>
                                        </p:tav>
                                        <p:tav tm="100000">
                                          <p:val>
                                            <p:strVal val="#ppt_x"/>
                                          </p:val>
                                        </p:tav>
                                      </p:tavLst>
                                    </p:anim>
                                    <p:anim calcmode="lin" valueType="num">
                                      <p:cBhvr additive="base">
                                        <p:cTn id="18" dur="500" fill="hold"/>
                                        <p:tgtEl>
                                          <p:spTgt spid="1433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340"/>
                                        </p:tgtEl>
                                        <p:attrNameLst>
                                          <p:attrName>style.visibility</p:attrName>
                                        </p:attrNameLst>
                                      </p:cBhvr>
                                      <p:to>
                                        <p:strVal val="visible"/>
                                      </p:to>
                                    </p:set>
                                    <p:anim calcmode="lin" valueType="num">
                                      <p:cBhvr additive="base">
                                        <p:cTn id="22" dur="500" fill="hold"/>
                                        <p:tgtEl>
                                          <p:spTgt spid="14340"/>
                                        </p:tgtEl>
                                        <p:attrNameLst>
                                          <p:attrName>ppt_x</p:attrName>
                                        </p:attrNameLst>
                                      </p:cBhvr>
                                      <p:tavLst>
                                        <p:tav tm="0">
                                          <p:val>
                                            <p:strVal val="#ppt_x"/>
                                          </p:val>
                                        </p:tav>
                                        <p:tav tm="100000">
                                          <p:val>
                                            <p:strVal val="#ppt_x"/>
                                          </p:val>
                                        </p:tav>
                                      </p:tavLst>
                                    </p:anim>
                                    <p:anim calcmode="lin" valueType="num">
                                      <p:cBhvr additive="base">
                                        <p:cTn id="23"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animBg="1"/>
      <p:bldP spid="14340" grpId="0" animBg="1"/>
      <p:bldP spid="143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0" y="2071688"/>
            <a:ext cx="2500313" cy="1357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solidFill>
                  <a:schemeClr val="tx1"/>
                </a:solidFill>
                <a:latin typeface="方正小标宋简体" pitchFamily="65" charset="-122"/>
                <a:ea typeface="方正小标宋简体" pitchFamily="65" charset="-122"/>
              </a:rPr>
              <a:t>成果二十二 </a:t>
            </a:r>
            <a:endParaRPr lang="en-US" altLang="zh-CN" sz="2000" dirty="0" smtClean="0">
              <a:solidFill>
                <a:schemeClr val="tx1"/>
              </a:solidFill>
              <a:latin typeface="方正小标宋简体" pitchFamily="65" charset="-122"/>
              <a:ea typeface="方正小标宋简体" pitchFamily="65" charset="-122"/>
            </a:endParaRPr>
          </a:p>
          <a:p>
            <a:pPr algn="ctr" fontAlgn="auto">
              <a:spcBef>
                <a:spcPts val="0"/>
              </a:spcBef>
              <a:spcAft>
                <a:spcPts val="0"/>
              </a:spcAft>
              <a:defRPr/>
            </a:pPr>
            <a:r>
              <a:rPr lang="zh-CN" altLang="en-US" sz="2000" dirty="0" smtClean="0">
                <a:solidFill>
                  <a:schemeClr val="tx1"/>
                </a:solidFill>
                <a:latin typeface="方正小标宋简体" pitchFamily="65" charset="-122"/>
                <a:ea typeface="方正小标宋简体" pitchFamily="65" charset="-122"/>
              </a:rPr>
              <a:t>农业知识产权</a:t>
            </a:r>
            <a:r>
              <a:rPr lang="zh-CN" altLang="en-US" sz="2000" dirty="0">
                <a:solidFill>
                  <a:schemeClr val="tx1"/>
                </a:solidFill>
                <a:latin typeface="方正小标宋简体" pitchFamily="65" charset="-122"/>
                <a:ea typeface="方正小标宋简体" pitchFamily="65" charset="-122"/>
              </a:rPr>
              <a:t>保护法律服务</a:t>
            </a:r>
            <a:r>
              <a:rPr lang="zh-CN" altLang="en-US" sz="2000" dirty="0" smtClean="0">
                <a:solidFill>
                  <a:schemeClr val="tx1"/>
                </a:solidFill>
                <a:latin typeface="方正小标宋简体" pitchFamily="65" charset="-122"/>
                <a:ea typeface="方正小标宋简体" pitchFamily="65" charset="-122"/>
              </a:rPr>
              <a:t>产品</a:t>
            </a:r>
            <a:endParaRPr lang="en-US" altLang="zh-CN" sz="2000" dirty="0" smtClean="0">
              <a:solidFill>
                <a:schemeClr val="tx1"/>
              </a:solidFill>
              <a:latin typeface="方正小标宋简体" pitchFamily="65" charset="-122"/>
              <a:ea typeface="方正小标宋简体" pitchFamily="65" charset="-122"/>
            </a:endParaRPr>
          </a:p>
        </p:txBody>
      </p:sp>
      <p:sp>
        <p:nvSpPr>
          <p:cNvPr id="4" name="椭圆 3"/>
          <p:cNvSpPr/>
          <p:nvPr/>
        </p:nvSpPr>
        <p:spPr>
          <a:xfrm>
            <a:off x="2143125" y="142875"/>
            <a:ext cx="171450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黑体" pitchFamily="49" charset="-122"/>
                <a:ea typeface="黑体" pitchFamily="49" charset="-122"/>
              </a:rPr>
              <a:t>研究中心</a:t>
            </a:r>
          </a:p>
        </p:txBody>
      </p:sp>
      <p:sp>
        <p:nvSpPr>
          <p:cNvPr id="5" name="椭圆 4"/>
          <p:cNvSpPr/>
          <p:nvPr/>
        </p:nvSpPr>
        <p:spPr>
          <a:xfrm>
            <a:off x="2928938" y="928688"/>
            <a:ext cx="1928812" cy="64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黑体" pitchFamily="49" charset="-122"/>
                <a:ea typeface="黑体" pitchFamily="49" charset="-122"/>
              </a:rPr>
              <a:t>法律顾问团</a:t>
            </a:r>
            <a:endParaRPr lang="en-US" altLang="zh-CN" dirty="0">
              <a:latin typeface="黑体" pitchFamily="49" charset="-122"/>
              <a:ea typeface="黑体" pitchFamily="49" charset="-122"/>
            </a:endParaRPr>
          </a:p>
          <a:p>
            <a:pPr algn="ctr" fontAlgn="auto">
              <a:spcBef>
                <a:spcPts val="0"/>
              </a:spcBef>
              <a:spcAft>
                <a:spcPts val="0"/>
              </a:spcAft>
              <a:defRPr/>
            </a:pPr>
            <a:r>
              <a:rPr lang="en-US" altLang="zh-CN" dirty="0">
                <a:latin typeface="黑体" pitchFamily="49" charset="-122"/>
                <a:ea typeface="黑体" pitchFamily="49" charset="-122"/>
              </a:rPr>
              <a:t>1</a:t>
            </a:r>
            <a:r>
              <a:rPr lang="zh-CN" altLang="en-US" dirty="0">
                <a:latin typeface="黑体" pitchFamily="49" charset="-122"/>
                <a:ea typeface="黑体" pitchFamily="49" charset="-122"/>
              </a:rPr>
              <a:t>对</a:t>
            </a:r>
            <a:r>
              <a:rPr lang="en-US" altLang="zh-CN" dirty="0">
                <a:latin typeface="黑体" pitchFamily="49" charset="-122"/>
                <a:ea typeface="黑体" pitchFamily="49" charset="-122"/>
              </a:rPr>
              <a:t>1</a:t>
            </a:r>
            <a:endParaRPr lang="zh-CN" altLang="en-US" dirty="0">
              <a:latin typeface="黑体" pitchFamily="49" charset="-122"/>
              <a:ea typeface="黑体" pitchFamily="49" charset="-122"/>
            </a:endParaRPr>
          </a:p>
        </p:txBody>
      </p:sp>
      <p:sp>
        <p:nvSpPr>
          <p:cNvPr id="6" name="椭圆 5"/>
          <p:cNvSpPr/>
          <p:nvPr/>
        </p:nvSpPr>
        <p:spPr>
          <a:xfrm>
            <a:off x="5214938" y="1143000"/>
            <a:ext cx="1928812" cy="785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a:latin typeface="黑体" pitchFamily="49" charset="-122"/>
                <a:ea typeface="黑体" pitchFamily="49" charset="-122"/>
              </a:rPr>
              <a:t>专项法治宣传活动</a:t>
            </a:r>
          </a:p>
        </p:txBody>
      </p:sp>
      <p:sp>
        <p:nvSpPr>
          <p:cNvPr id="7" name="椭圆 6"/>
          <p:cNvSpPr/>
          <p:nvPr/>
        </p:nvSpPr>
        <p:spPr>
          <a:xfrm>
            <a:off x="3071813" y="2071688"/>
            <a:ext cx="2214562"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黑体" pitchFamily="49" charset="-122"/>
                <a:ea typeface="黑体" pitchFamily="49" charset="-122"/>
              </a:rPr>
              <a:t>涉农知识产权保护社会组织</a:t>
            </a:r>
          </a:p>
        </p:txBody>
      </p:sp>
      <p:sp>
        <p:nvSpPr>
          <p:cNvPr id="8" name="椭圆 7"/>
          <p:cNvSpPr/>
          <p:nvPr/>
        </p:nvSpPr>
        <p:spPr>
          <a:xfrm>
            <a:off x="4143375" y="3071813"/>
            <a:ext cx="2214563" cy="64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黑体" pitchFamily="49" charset="-122"/>
                <a:ea typeface="黑体" pitchFamily="49" charset="-122"/>
              </a:rPr>
              <a:t>网络服务平台</a:t>
            </a:r>
          </a:p>
        </p:txBody>
      </p:sp>
      <p:sp>
        <p:nvSpPr>
          <p:cNvPr id="9" name="椭圆 8"/>
          <p:cNvSpPr/>
          <p:nvPr/>
        </p:nvSpPr>
        <p:spPr>
          <a:xfrm>
            <a:off x="2928938" y="3786188"/>
            <a:ext cx="2428875"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黑体" pitchFamily="49" charset="-122"/>
                <a:ea typeface="黑体" pitchFamily="49" charset="-122"/>
              </a:rPr>
              <a:t>建立合作框架，涉农法律服务多元化</a:t>
            </a:r>
          </a:p>
        </p:txBody>
      </p:sp>
      <p:sp>
        <p:nvSpPr>
          <p:cNvPr id="10" name="TextBox 9"/>
          <p:cNvSpPr txBox="1">
            <a:spLocks noChangeArrowheads="1"/>
          </p:cNvSpPr>
          <p:nvPr/>
        </p:nvSpPr>
        <p:spPr bwMode="auto">
          <a:xfrm>
            <a:off x="4071938" y="0"/>
            <a:ext cx="2286000" cy="584200"/>
          </a:xfrm>
          <a:prstGeom prst="rect">
            <a:avLst/>
          </a:prstGeom>
          <a:noFill/>
          <a:ln w="9525">
            <a:noFill/>
            <a:miter lim="800000"/>
            <a:headEnd/>
            <a:tailEnd/>
          </a:ln>
        </p:spPr>
        <p:txBody>
          <a:bodyPr>
            <a:spAutoFit/>
          </a:bodyPr>
          <a:lstStyle/>
          <a:p>
            <a:pPr algn="ctr"/>
            <a:r>
              <a:rPr lang="zh-CN" altLang="en-US" sz="1600">
                <a:solidFill>
                  <a:srgbClr val="FF0000"/>
                </a:solidFill>
                <a:latin typeface="楷体" pitchFamily="49" charset="-122"/>
                <a:ea typeface="楷体" pitchFamily="49" charset="-122"/>
              </a:rPr>
              <a:t>政策汇编、理论研究，净化知识产权法律环境</a:t>
            </a:r>
          </a:p>
        </p:txBody>
      </p:sp>
      <p:sp>
        <p:nvSpPr>
          <p:cNvPr id="11" name="TextBox 10"/>
          <p:cNvSpPr txBox="1">
            <a:spLocks noChangeArrowheads="1"/>
          </p:cNvSpPr>
          <p:nvPr/>
        </p:nvSpPr>
        <p:spPr bwMode="auto">
          <a:xfrm>
            <a:off x="6929438" y="1143000"/>
            <a:ext cx="1928812" cy="584200"/>
          </a:xfrm>
          <a:prstGeom prst="rect">
            <a:avLst/>
          </a:prstGeom>
          <a:noFill/>
          <a:ln w="9525">
            <a:noFill/>
            <a:miter lim="800000"/>
            <a:headEnd/>
            <a:tailEnd/>
          </a:ln>
        </p:spPr>
        <p:txBody>
          <a:bodyPr>
            <a:spAutoFit/>
          </a:bodyPr>
          <a:lstStyle/>
          <a:p>
            <a:pPr algn="ctr"/>
            <a:r>
              <a:rPr lang="zh-CN" altLang="en-US" sz="1600">
                <a:solidFill>
                  <a:srgbClr val="FF0000"/>
                </a:solidFill>
                <a:latin typeface="楷体" pitchFamily="49" charset="-122"/>
                <a:ea typeface="楷体" pitchFamily="49" charset="-122"/>
              </a:rPr>
              <a:t>送法进企业、以案释法、教育培训</a:t>
            </a:r>
          </a:p>
        </p:txBody>
      </p:sp>
      <p:sp>
        <p:nvSpPr>
          <p:cNvPr id="12" name="TextBox 11"/>
          <p:cNvSpPr txBox="1">
            <a:spLocks noChangeArrowheads="1"/>
          </p:cNvSpPr>
          <p:nvPr/>
        </p:nvSpPr>
        <p:spPr bwMode="auto">
          <a:xfrm>
            <a:off x="5214938" y="2071688"/>
            <a:ext cx="3143250" cy="584200"/>
          </a:xfrm>
          <a:prstGeom prst="rect">
            <a:avLst/>
          </a:prstGeom>
          <a:noFill/>
          <a:ln w="9525">
            <a:noFill/>
            <a:miter lim="800000"/>
            <a:headEnd/>
            <a:tailEnd/>
          </a:ln>
        </p:spPr>
        <p:txBody>
          <a:bodyPr>
            <a:spAutoFit/>
          </a:bodyPr>
          <a:lstStyle/>
          <a:p>
            <a:pPr algn="ctr"/>
            <a:r>
              <a:rPr lang="zh-CN" altLang="en-US" sz="1600" dirty="0">
                <a:solidFill>
                  <a:srgbClr val="FF0000"/>
                </a:solidFill>
                <a:latin typeface="楷体" pitchFamily="49" charset="-122"/>
                <a:ea typeface="楷体" pitchFamily="49" charset="-122"/>
              </a:rPr>
              <a:t>提供调查、取证、诉讼及对农业知识产权的评估、咨询等服务</a:t>
            </a:r>
          </a:p>
        </p:txBody>
      </p:sp>
      <p:sp>
        <p:nvSpPr>
          <p:cNvPr id="13" name="左大括号 12"/>
          <p:cNvSpPr/>
          <p:nvPr/>
        </p:nvSpPr>
        <p:spPr>
          <a:xfrm>
            <a:off x="6429375" y="2786063"/>
            <a:ext cx="214313" cy="13573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14" name="TextBox 13"/>
          <p:cNvSpPr txBox="1">
            <a:spLocks noChangeArrowheads="1"/>
          </p:cNvSpPr>
          <p:nvPr/>
        </p:nvSpPr>
        <p:spPr bwMode="auto">
          <a:xfrm>
            <a:off x="6643688" y="2643188"/>
            <a:ext cx="1928812" cy="584200"/>
          </a:xfrm>
          <a:prstGeom prst="rect">
            <a:avLst/>
          </a:prstGeom>
          <a:noFill/>
          <a:ln w="9525">
            <a:noFill/>
            <a:miter lim="800000"/>
            <a:headEnd/>
            <a:tailEnd/>
          </a:ln>
        </p:spPr>
        <p:txBody>
          <a:bodyPr>
            <a:spAutoFit/>
          </a:bodyPr>
          <a:lstStyle/>
          <a:p>
            <a:r>
              <a:rPr lang="zh-CN" altLang="en-US" sz="1600">
                <a:latin typeface="楷体" pitchFamily="49" charset="-122"/>
                <a:ea typeface="楷体" pitchFamily="49" charset="-122"/>
              </a:rPr>
              <a:t>涉农法律网站、微信服务平台</a:t>
            </a:r>
          </a:p>
        </p:txBody>
      </p:sp>
      <p:sp>
        <p:nvSpPr>
          <p:cNvPr id="15" name="TextBox 14"/>
          <p:cNvSpPr txBox="1">
            <a:spLocks noChangeArrowheads="1"/>
          </p:cNvSpPr>
          <p:nvPr/>
        </p:nvSpPr>
        <p:spPr bwMode="auto">
          <a:xfrm>
            <a:off x="6643688" y="3286125"/>
            <a:ext cx="1928812" cy="584200"/>
          </a:xfrm>
          <a:prstGeom prst="rect">
            <a:avLst/>
          </a:prstGeom>
          <a:noFill/>
          <a:ln w="9525">
            <a:noFill/>
            <a:miter lim="800000"/>
            <a:headEnd/>
            <a:tailEnd/>
          </a:ln>
        </p:spPr>
        <p:txBody>
          <a:bodyPr>
            <a:spAutoFit/>
          </a:bodyPr>
          <a:lstStyle/>
          <a:p>
            <a:r>
              <a:rPr lang="zh-CN" altLang="en-US" sz="1600">
                <a:latin typeface="楷体" pitchFamily="49" charset="-122"/>
                <a:ea typeface="楷体" pitchFamily="49" charset="-122"/>
              </a:rPr>
              <a:t>开通</a:t>
            </a:r>
            <a:r>
              <a:rPr lang="en-US" altLang="zh-CN" sz="1600">
                <a:latin typeface="楷体" pitchFamily="49" charset="-122"/>
                <a:ea typeface="楷体" pitchFamily="49" charset="-122"/>
              </a:rPr>
              <a:t>12348</a:t>
            </a:r>
            <a:r>
              <a:rPr lang="zh-CN" altLang="en-US" sz="1600">
                <a:latin typeface="楷体" pitchFamily="49" charset="-122"/>
                <a:ea typeface="楷体" pitchFamily="49" charset="-122"/>
              </a:rPr>
              <a:t>服务平台专项子栏目</a:t>
            </a:r>
          </a:p>
        </p:txBody>
      </p:sp>
      <p:sp>
        <p:nvSpPr>
          <p:cNvPr id="16" name="TextBox 15"/>
          <p:cNvSpPr txBox="1">
            <a:spLocks noChangeArrowheads="1"/>
          </p:cNvSpPr>
          <p:nvPr/>
        </p:nvSpPr>
        <p:spPr bwMode="auto">
          <a:xfrm>
            <a:off x="6643688" y="4071938"/>
            <a:ext cx="1928812" cy="584200"/>
          </a:xfrm>
          <a:prstGeom prst="rect">
            <a:avLst/>
          </a:prstGeom>
          <a:noFill/>
          <a:ln w="9525">
            <a:noFill/>
            <a:miter lim="800000"/>
            <a:headEnd/>
            <a:tailEnd/>
          </a:ln>
        </p:spPr>
        <p:txBody>
          <a:bodyPr>
            <a:spAutoFit/>
          </a:bodyPr>
          <a:lstStyle/>
          <a:p>
            <a:r>
              <a:rPr lang="zh-CN" altLang="en-US" sz="1600">
                <a:latin typeface="楷体" pitchFamily="49" charset="-122"/>
                <a:ea typeface="楷体" pitchFamily="49" charset="-122"/>
              </a:rPr>
              <a:t>建立网络法律顾问关系</a:t>
            </a:r>
          </a:p>
        </p:txBody>
      </p:sp>
      <p:graphicFrame>
        <p:nvGraphicFramePr>
          <p:cNvPr id="17" name="图示 16"/>
          <p:cNvGraphicFramePr/>
          <p:nvPr/>
        </p:nvGraphicFramePr>
        <p:xfrm>
          <a:off x="2928926" y="4071942"/>
          <a:ext cx="5619768" cy="2786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上箭头 17"/>
          <p:cNvSpPr/>
          <p:nvPr/>
        </p:nvSpPr>
        <p:spPr>
          <a:xfrm>
            <a:off x="1071563" y="1428750"/>
            <a:ext cx="214312" cy="5715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TextBox 18"/>
          <p:cNvSpPr txBox="1">
            <a:spLocks noChangeArrowheads="1"/>
          </p:cNvSpPr>
          <p:nvPr/>
        </p:nvSpPr>
        <p:spPr bwMode="auto">
          <a:xfrm>
            <a:off x="214313" y="857250"/>
            <a:ext cx="1857375" cy="646113"/>
          </a:xfrm>
          <a:prstGeom prst="rect">
            <a:avLst/>
          </a:prstGeom>
          <a:noFill/>
          <a:ln w="9525">
            <a:noFill/>
            <a:miter lim="800000"/>
            <a:headEnd/>
            <a:tailEnd/>
          </a:ln>
        </p:spPr>
        <p:txBody>
          <a:bodyPr>
            <a:spAutoFit/>
          </a:bodyPr>
          <a:lstStyle/>
          <a:p>
            <a:pPr algn="ctr"/>
            <a:r>
              <a:rPr lang="zh-CN" altLang="en-US" dirty="0">
                <a:latin typeface="黑体" pitchFamily="2" charset="-122"/>
                <a:ea typeface="黑体" pitchFamily="2" charset="-122"/>
              </a:rPr>
              <a:t>健全保护监管制度，加强执法</a:t>
            </a:r>
          </a:p>
        </p:txBody>
      </p:sp>
      <p:sp>
        <p:nvSpPr>
          <p:cNvPr id="21" name="下箭头 20"/>
          <p:cNvSpPr/>
          <p:nvPr/>
        </p:nvSpPr>
        <p:spPr>
          <a:xfrm rot="1066175">
            <a:off x="660400" y="3673475"/>
            <a:ext cx="285750" cy="901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下箭头 21"/>
          <p:cNvSpPr/>
          <p:nvPr/>
        </p:nvSpPr>
        <p:spPr>
          <a:xfrm rot="20159688">
            <a:off x="1541463" y="3644900"/>
            <a:ext cx="285750" cy="933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TextBox 22"/>
          <p:cNvSpPr txBox="1">
            <a:spLocks noChangeArrowheads="1"/>
          </p:cNvSpPr>
          <p:nvPr/>
        </p:nvSpPr>
        <p:spPr bwMode="auto">
          <a:xfrm>
            <a:off x="119063" y="4643438"/>
            <a:ext cx="738187" cy="1785937"/>
          </a:xfrm>
          <a:prstGeom prst="rect">
            <a:avLst/>
          </a:prstGeom>
          <a:noFill/>
          <a:ln w="9525">
            <a:noFill/>
            <a:miter lim="800000"/>
            <a:headEnd/>
            <a:tailEnd/>
          </a:ln>
        </p:spPr>
        <p:txBody>
          <a:bodyPr vert="eaVert">
            <a:spAutoFit/>
          </a:bodyPr>
          <a:lstStyle/>
          <a:p>
            <a:r>
              <a:rPr lang="zh-CN" altLang="en-US">
                <a:latin typeface="黑体" pitchFamily="2" charset="-122"/>
                <a:ea typeface="黑体" pitchFamily="2" charset="-122"/>
              </a:rPr>
              <a:t>完善公共法律服务体系</a:t>
            </a:r>
          </a:p>
        </p:txBody>
      </p:sp>
      <p:sp>
        <p:nvSpPr>
          <p:cNvPr id="24" name="TextBox 23"/>
          <p:cNvSpPr txBox="1">
            <a:spLocks noChangeArrowheads="1"/>
          </p:cNvSpPr>
          <p:nvPr/>
        </p:nvSpPr>
        <p:spPr bwMode="auto">
          <a:xfrm>
            <a:off x="1714500" y="4643438"/>
            <a:ext cx="461963" cy="1928812"/>
          </a:xfrm>
          <a:prstGeom prst="rect">
            <a:avLst/>
          </a:prstGeom>
          <a:noFill/>
          <a:ln w="9525">
            <a:noFill/>
            <a:miter lim="800000"/>
            <a:headEnd/>
            <a:tailEnd/>
          </a:ln>
        </p:spPr>
        <p:txBody>
          <a:bodyPr vert="eaVert">
            <a:spAutoFit/>
          </a:bodyPr>
          <a:lstStyle/>
          <a:p>
            <a:r>
              <a:rPr lang="zh-CN" altLang="en-US">
                <a:latin typeface="黑体" pitchFamily="2" charset="-122"/>
                <a:ea typeface="黑体" pitchFamily="2" charset="-122"/>
              </a:rPr>
              <a:t>服务地方经济发展</a:t>
            </a:r>
          </a:p>
        </p:txBody>
      </p:sp>
      <p:cxnSp>
        <p:nvCxnSpPr>
          <p:cNvPr id="26" name="直接连接符 25"/>
          <p:cNvCxnSpPr/>
          <p:nvPr/>
        </p:nvCxnSpPr>
        <p:spPr>
          <a:xfrm rot="5400000" flipH="1" flipV="1">
            <a:off x="1571626" y="1071562"/>
            <a:ext cx="1357312" cy="785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3" idx="7"/>
          </p:cNvCxnSpPr>
          <p:nvPr/>
        </p:nvCxnSpPr>
        <p:spPr>
          <a:xfrm rot="5400000" flipH="1" flipV="1">
            <a:off x="2217737" y="1344613"/>
            <a:ext cx="841375" cy="10096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a:endCxn id="6" idx="2"/>
          </p:cNvCxnSpPr>
          <p:nvPr/>
        </p:nvCxnSpPr>
        <p:spPr>
          <a:xfrm flipV="1">
            <a:off x="2286000" y="1535113"/>
            <a:ext cx="2928938" cy="893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直接连接符 34"/>
          <p:cNvCxnSpPr>
            <a:endCxn id="7" idx="2"/>
          </p:cNvCxnSpPr>
          <p:nvPr/>
        </p:nvCxnSpPr>
        <p:spPr>
          <a:xfrm flipV="1">
            <a:off x="2428875" y="2500313"/>
            <a:ext cx="642938" cy="1428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8" idx="2"/>
          </p:cNvCxnSpPr>
          <p:nvPr/>
        </p:nvCxnSpPr>
        <p:spPr>
          <a:xfrm>
            <a:off x="2428875" y="2928938"/>
            <a:ext cx="1714500" cy="463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16200000" flipH="1">
            <a:off x="2548732" y="2737644"/>
            <a:ext cx="627062" cy="158115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0" name="Picture 1" descr="C:\Documents and Settings\Administrator\桌面\工作用图\青年创客-d.jpg"/>
          <p:cNvPicPr>
            <a:picLocks noChangeAspect="1" noChangeArrowheads="1"/>
          </p:cNvPicPr>
          <p:nvPr/>
        </p:nvPicPr>
        <p:blipFill>
          <a:blip r:embed="rId6"/>
          <a:srcRect/>
          <a:stretch>
            <a:fillRect/>
          </a:stretch>
        </p:blipFill>
        <p:spPr bwMode="auto">
          <a:xfrm>
            <a:off x="6000728" y="0"/>
            <a:ext cx="3143272" cy="928670"/>
          </a:xfrm>
          <a:prstGeom prst="rect">
            <a:avLst/>
          </a:prstGeom>
          <a:noFill/>
        </p:spPr>
      </p:pic>
      <p:sp>
        <p:nvSpPr>
          <p:cNvPr id="31" name="TextBox 30"/>
          <p:cNvSpPr txBox="1"/>
          <p:nvPr/>
        </p:nvSpPr>
        <p:spPr>
          <a:xfrm>
            <a:off x="2143108" y="6072206"/>
            <a:ext cx="2857520" cy="369332"/>
          </a:xfrm>
          <a:prstGeom prst="rect">
            <a:avLst/>
          </a:prstGeom>
          <a:noFill/>
        </p:spPr>
        <p:txBody>
          <a:bodyPr wrap="square" rtlCol="0">
            <a:spAutoFit/>
          </a:bodyPr>
          <a:lstStyle/>
          <a:p>
            <a:r>
              <a:rPr lang="zh-CN" altLang="en-US" b="1" dirty="0" smtClean="0">
                <a:latin typeface="楷体_GB2312" pitchFamily="49" charset="-122"/>
                <a:ea typeface="楷体_GB2312" pitchFamily="49" charset="-122"/>
              </a:rPr>
              <a:t>常州市司法局   侯黎江</a:t>
            </a:r>
            <a:endParaRPr lang="zh-CN" altLang="en-US" b="1" dirty="0">
              <a:latin typeface="楷体_GB2312" pitchFamily="49" charset="-122"/>
              <a:ea typeface="楷体_GB2312"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4">
                                            <p:bg/>
                                          </p:spTgt>
                                        </p:tgtEl>
                                        <p:attrNameLst>
                                          <p:attrName>style.visibility</p:attrName>
                                        </p:attrNameLst>
                                      </p:cBhvr>
                                      <p:to>
                                        <p:strVal val="visible"/>
                                      </p:to>
                                    </p:set>
                                    <p:animEffect transition="in" filter="wipe(down)">
                                      <p:cBhvr>
                                        <p:cTn id="24" dur="500"/>
                                        <p:tgtEl>
                                          <p:spTgt spid="4">
                                            <p:bg/>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down)">
                                      <p:cBhvr>
                                        <p:cTn id="28" dur="500"/>
                                        <p:tgtEl>
                                          <p:spTgt spid="4">
                                            <p:txEl>
                                              <p:pRg st="0" end="0"/>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5">
                                            <p:bg/>
                                          </p:spTgt>
                                        </p:tgtEl>
                                        <p:attrNameLst>
                                          <p:attrName>style.visibility</p:attrName>
                                        </p:attrNameLst>
                                      </p:cBhvr>
                                      <p:to>
                                        <p:strVal val="visible"/>
                                      </p:to>
                                    </p:set>
                                    <p:animEffect transition="in" filter="wipe(down)">
                                      <p:cBhvr>
                                        <p:cTn id="41" dur="500"/>
                                        <p:tgtEl>
                                          <p:spTgt spid="5">
                                            <p:bg/>
                                          </p:spTgt>
                                        </p:tgtEl>
                                      </p:cBhvr>
                                    </p:animEffect>
                                  </p:childTnLst>
                                </p:cTn>
                              </p:par>
                            </p:childTnLst>
                          </p:cTn>
                        </p:par>
                        <p:par>
                          <p:cTn id="42" fill="hold">
                            <p:stCondLst>
                              <p:cond delay="4500"/>
                            </p:stCondLst>
                            <p:childTnLst>
                              <p:par>
                                <p:cTn id="43" presetID="22" presetClass="entr" presetSubtype="4"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wipe(down)">
                                      <p:cBhvr>
                                        <p:cTn id="49" dur="500"/>
                                        <p:tgtEl>
                                          <p:spTgt spid="5">
                                            <p:txEl>
                                              <p:pRg st="1" end="1"/>
                                            </p:txEl>
                                          </p:spTgt>
                                        </p:tgtEl>
                                      </p:cBhvr>
                                    </p:animEffect>
                                  </p:childTnLst>
                                </p:cTn>
                              </p:par>
                            </p:childTnLst>
                          </p:cTn>
                        </p:par>
                        <p:par>
                          <p:cTn id="50" fill="hold">
                            <p:stCondLst>
                              <p:cond delay="5500"/>
                            </p:stCondLst>
                            <p:childTnLst>
                              <p:par>
                                <p:cTn id="51" presetID="2" presetClass="entr" presetSubtype="4"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ID="22" presetClass="entr" presetSubtype="4" fill="hold" grpId="0" nodeType="afterEffect">
                                  <p:stCondLst>
                                    <p:cond delay="0"/>
                                  </p:stCondLst>
                                  <p:childTnLst>
                                    <p:set>
                                      <p:cBhvr>
                                        <p:cTn id="57" dur="1" fill="hold">
                                          <p:stCondLst>
                                            <p:cond delay="0"/>
                                          </p:stCondLst>
                                        </p:cTn>
                                        <p:tgtEl>
                                          <p:spTgt spid="6">
                                            <p:bg/>
                                          </p:spTgt>
                                        </p:tgtEl>
                                        <p:attrNameLst>
                                          <p:attrName>style.visibility</p:attrName>
                                        </p:attrNameLst>
                                      </p:cBhvr>
                                      <p:to>
                                        <p:strVal val="visible"/>
                                      </p:to>
                                    </p:set>
                                    <p:animEffect transition="in" filter="wipe(down)">
                                      <p:cBhvr>
                                        <p:cTn id="58" dur="500"/>
                                        <p:tgtEl>
                                          <p:spTgt spid="6">
                                            <p:bg/>
                                          </p:spTgt>
                                        </p:tgtEl>
                                      </p:cBhvr>
                                    </p:animEffect>
                                  </p:childTnLst>
                                </p:cTn>
                              </p:par>
                            </p:childTnLst>
                          </p:cTn>
                        </p:par>
                        <p:par>
                          <p:cTn id="59" fill="hold">
                            <p:stCondLst>
                              <p:cond delay="6500"/>
                            </p:stCondLst>
                            <p:childTnLst>
                              <p:par>
                                <p:cTn id="60" presetID="22" presetClass="entr" presetSubtype="4" fill="hold" grpId="0" nodeType="after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wipe(down)">
                                      <p:cBhvr>
                                        <p:cTn id="62" dur="500"/>
                                        <p:tgtEl>
                                          <p:spTgt spid="6">
                                            <p:txEl>
                                              <p:pRg st="0" end="0"/>
                                            </p:txEl>
                                          </p:spTgt>
                                        </p:tgtEl>
                                      </p:cBhvr>
                                    </p:animEffect>
                                  </p:childTnLst>
                                </p:cTn>
                              </p:par>
                            </p:childTnLst>
                          </p:cTn>
                        </p:par>
                        <p:par>
                          <p:cTn id="63" fill="hold">
                            <p:stCondLst>
                              <p:cond delay="7000"/>
                            </p:stCondLst>
                            <p:childTnLst>
                              <p:par>
                                <p:cTn id="64" presetID="22" presetClass="entr" presetSubtype="4" fill="hold" grpId="0" nodeType="after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animEffect transition="in" filter="wipe(down)">
                                      <p:cBhvr>
                                        <p:cTn id="66" dur="500"/>
                                        <p:tgtEl>
                                          <p:spTgt spid="11">
                                            <p:txEl>
                                              <p:pRg st="0" end="0"/>
                                            </p:txEl>
                                          </p:spTgt>
                                        </p:tgtEl>
                                      </p:cBhvr>
                                    </p:animEffect>
                                  </p:childTnLst>
                                </p:cTn>
                              </p:par>
                            </p:childTnLst>
                          </p:cTn>
                        </p:par>
                        <p:par>
                          <p:cTn id="67" fill="hold">
                            <p:stCondLst>
                              <p:cond delay="7500"/>
                            </p:stCondLst>
                            <p:childTnLst>
                              <p:par>
                                <p:cTn id="68" presetID="2" presetClass="entr" presetSubtype="4"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500" fill="hold"/>
                                        <p:tgtEl>
                                          <p:spTgt spid="35"/>
                                        </p:tgtEl>
                                        <p:attrNameLst>
                                          <p:attrName>ppt_x</p:attrName>
                                        </p:attrNameLst>
                                      </p:cBhvr>
                                      <p:tavLst>
                                        <p:tav tm="0">
                                          <p:val>
                                            <p:strVal val="#ppt_x"/>
                                          </p:val>
                                        </p:tav>
                                        <p:tav tm="100000">
                                          <p:val>
                                            <p:strVal val="#ppt_x"/>
                                          </p:val>
                                        </p:tav>
                                      </p:tavLst>
                                    </p:anim>
                                    <p:anim calcmode="lin" valueType="num">
                                      <p:cBhvr additive="base">
                                        <p:cTn id="71" dur="500" fill="hold"/>
                                        <p:tgtEl>
                                          <p:spTgt spid="35"/>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2" presetClass="entr" presetSubtype="4" fill="hold" grpId="0" nodeType="afterEffect">
                                  <p:stCondLst>
                                    <p:cond delay="0"/>
                                  </p:stCondLst>
                                  <p:childTnLst>
                                    <p:set>
                                      <p:cBhvr>
                                        <p:cTn id="74" dur="1" fill="hold">
                                          <p:stCondLst>
                                            <p:cond delay="0"/>
                                          </p:stCondLst>
                                        </p:cTn>
                                        <p:tgtEl>
                                          <p:spTgt spid="7">
                                            <p:bg/>
                                          </p:spTgt>
                                        </p:tgtEl>
                                        <p:attrNameLst>
                                          <p:attrName>style.visibility</p:attrName>
                                        </p:attrNameLst>
                                      </p:cBhvr>
                                      <p:to>
                                        <p:strVal val="visible"/>
                                      </p:to>
                                    </p:set>
                                    <p:animEffect transition="in" filter="wipe(down)">
                                      <p:cBhvr>
                                        <p:cTn id="75" dur="500"/>
                                        <p:tgtEl>
                                          <p:spTgt spid="7">
                                            <p:bg/>
                                          </p:spTgt>
                                        </p:tgtEl>
                                      </p:cBhvr>
                                    </p:animEffect>
                                  </p:childTnLst>
                                </p:cTn>
                              </p:par>
                            </p:childTnLst>
                          </p:cTn>
                        </p:par>
                        <p:par>
                          <p:cTn id="76" fill="hold">
                            <p:stCondLst>
                              <p:cond delay="8500"/>
                            </p:stCondLst>
                            <p:childTnLst>
                              <p:par>
                                <p:cTn id="77" presetID="22" presetClass="entr" presetSubtype="4" fill="hold" grpId="0" nodeType="afterEffect">
                                  <p:stCondLst>
                                    <p:cond delay="0"/>
                                  </p:stCondLst>
                                  <p:childTnLst>
                                    <p:set>
                                      <p:cBhvr>
                                        <p:cTn id="78" dur="1" fill="hold">
                                          <p:stCondLst>
                                            <p:cond delay="0"/>
                                          </p:stCondLst>
                                        </p:cTn>
                                        <p:tgtEl>
                                          <p:spTgt spid="7">
                                            <p:txEl>
                                              <p:pRg st="0" end="0"/>
                                            </p:txEl>
                                          </p:spTgt>
                                        </p:tgtEl>
                                        <p:attrNameLst>
                                          <p:attrName>style.visibility</p:attrName>
                                        </p:attrNameLst>
                                      </p:cBhvr>
                                      <p:to>
                                        <p:strVal val="visible"/>
                                      </p:to>
                                    </p:set>
                                    <p:animEffect transition="in" filter="wipe(down)">
                                      <p:cBhvr>
                                        <p:cTn id="79" dur="500"/>
                                        <p:tgtEl>
                                          <p:spTgt spid="7">
                                            <p:txEl>
                                              <p:pRg st="0" end="0"/>
                                            </p:txEl>
                                          </p:spTgt>
                                        </p:tgtEl>
                                      </p:cBhvr>
                                    </p:animEffect>
                                  </p:childTnLst>
                                </p:cTn>
                              </p:par>
                            </p:childTnLst>
                          </p:cTn>
                        </p:par>
                        <p:par>
                          <p:cTn id="80" fill="hold">
                            <p:stCondLst>
                              <p:cond delay="9000"/>
                            </p:stCondLst>
                            <p:childTnLst>
                              <p:par>
                                <p:cTn id="81" presetID="22" presetClass="entr" presetSubtype="4" fill="hold" grpId="0" nodeType="afterEffect">
                                  <p:stCondLst>
                                    <p:cond delay="0"/>
                                  </p:stCondLst>
                                  <p:childTnLst>
                                    <p:set>
                                      <p:cBhvr>
                                        <p:cTn id="82" dur="1" fill="hold">
                                          <p:stCondLst>
                                            <p:cond delay="0"/>
                                          </p:stCondLst>
                                        </p:cTn>
                                        <p:tgtEl>
                                          <p:spTgt spid="12">
                                            <p:txEl>
                                              <p:pRg st="0" end="0"/>
                                            </p:txEl>
                                          </p:spTgt>
                                        </p:tgtEl>
                                        <p:attrNameLst>
                                          <p:attrName>style.visibility</p:attrName>
                                        </p:attrNameLst>
                                      </p:cBhvr>
                                      <p:to>
                                        <p:strVal val="visible"/>
                                      </p:to>
                                    </p:set>
                                    <p:animEffect transition="in" filter="wipe(down)">
                                      <p:cBhvr>
                                        <p:cTn id="83" dur="500"/>
                                        <p:tgtEl>
                                          <p:spTgt spid="12">
                                            <p:txEl>
                                              <p:pRg st="0" end="0"/>
                                            </p:txEl>
                                          </p:spTgt>
                                        </p:tgtEl>
                                      </p:cBhvr>
                                    </p:animEffect>
                                  </p:childTnLst>
                                </p:cTn>
                              </p:par>
                            </p:childTnLst>
                          </p:cTn>
                        </p:par>
                        <p:par>
                          <p:cTn id="84" fill="hold">
                            <p:stCondLst>
                              <p:cond delay="9500"/>
                            </p:stCondLst>
                            <p:childTnLst>
                              <p:par>
                                <p:cTn id="85" presetID="2" presetClass="entr" presetSubtype="4" fill="hold" nodeType="after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1+#ppt_h/2"/>
                                          </p:val>
                                        </p:tav>
                                        <p:tav tm="100000">
                                          <p:val>
                                            <p:strVal val="#ppt_y"/>
                                          </p:val>
                                        </p:tav>
                                      </p:tavLst>
                                    </p:anim>
                                  </p:childTnLst>
                                </p:cTn>
                              </p:par>
                            </p:childTnLst>
                          </p:cTn>
                        </p:par>
                        <p:par>
                          <p:cTn id="89" fill="hold">
                            <p:stCondLst>
                              <p:cond delay="10000"/>
                            </p:stCondLst>
                            <p:childTnLst>
                              <p:par>
                                <p:cTn id="90" presetID="22" presetClass="entr" presetSubtype="4" fill="hold" grpId="0" nodeType="afterEffect">
                                  <p:stCondLst>
                                    <p:cond delay="0"/>
                                  </p:stCondLst>
                                  <p:childTnLst>
                                    <p:set>
                                      <p:cBhvr>
                                        <p:cTn id="91" dur="1" fill="hold">
                                          <p:stCondLst>
                                            <p:cond delay="0"/>
                                          </p:stCondLst>
                                        </p:cTn>
                                        <p:tgtEl>
                                          <p:spTgt spid="8">
                                            <p:bg/>
                                          </p:spTgt>
                                        </p:tgtEl>
                                        <p:attrNameLst>
                                          <p:attrName>style.visibility</p:attrName>
                                        </p:attrNameLst>
                                      </p:cBhvr>
                                      <p:to>
                                        <p:strVal val="visible"/>
                                      </p:to>
                                    </p:set>
                                    <p:animEffect transition="in" filter="wipe(down)">
                                      <p:cBhvr>
                                        <p:cTn id="92" dur="500"/>
                                        <p:tgtEl>
                                          <p:spTgt spid="8">
                                            <p:bg/>
                                          </p:spTgt>
                                        </p:tgtEl>
                                      </p:cBhvr>
                                    </p:animEffect>
                                  </p:child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8">
                                            <p:txEl>
                                              <p:pRg st="0" end="0"/>
                                            </p:txEl>
                                          </p:spTgt>
                                        </p:tgtEl>
                                        <p:attrNameLst>
                                          <p:attrName>style.visibility</p:attrName>
                                        </p:attrNameLst>
                                      </p:cBhvr>
                                      <p:to>
                                        <p:strVal val="visible"/>
                                      </p:to>
                                    </p:set>
                                    <p:animEffect transition="in" filter="wipe(down)">
                                      <p:cBhvr>
                                        <p:cTn id="96" dur="500"/>
                                        <p:tgtEl>
                                          <p:spTgt spid="8">
                                            <p:txEl>
                                              <p:pRg st="0" end="0"/>
                                            </p:txEl>
                                          </p:spTgt>
                                        </p:tgtEl>
                                      </p:cBhvr>
                                    </p:animEffect>
                                  </p:childTnLst>
                                </p:cTn>
                              </p:par>
                            </p:childTnLst>
                          </p:cTn>
                        </p:par>
                        <p:par>
                          <p:cTn id="97" fill="hold">
                            <p:stCondLst>
                              <p:cond delay="11000"/>
                            </p:stCondLst>
                            <p:childTnLst>
                              <p:par>
                                <p:cTn id="98" presetID="2" presetClass="entr" presetSubtype="4"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additive="base">
                                        <p:cTn id="100" dur="500" fill="hold"/>
                                        <p:tgtEl>
                                          <p:spTgt spid="13"/>
                                        </p:tgtEl>
                                        <p:attrNameLst>
                                          <p:attrName>ppt_x</p:attrName>
                                        </p:attrNameLst>
                                      </p:cBhvr>
                                      <p:tavLst>
                                        <p:tav tm="0">
                                          <p:val>
                                            <p:strVal val="#ppt_x"/>
                                          </p:val>
                                        </p:tav>
                                        <p:tav tm="100000">
                                          <p:val>
                                            <p:strVal val="#ppt_x"/>
                                          </p:val>
                                        </p:tav>
                                      </p:tavLst>
                                    </p:anim>
                                    <p:anim calcmode="lin" valueType="num">
                                      <p:cBhvr additive="base">
                                        <p:cTn id="101" dur="500" fill="hold"/>
                                        <p:tgtEl>
                                          <p:spTgt spid="13"/>
                                        </p:tgtEl>
                                        <p:attrNameLst>
                                          <p:attrName>ppt_y</p:attrName>
                                        </p:attrNameLst>
                                      </p:cBhvr>
                                      <p:tavLst>
                                        <p:tav tm="0">
                                          <p:val>
                                            <p:strVal val="1+#ppt_h/2"/>
                                          </p:val>
                                        </p:tav>
                                        <p:tav tm="100000">
                                          <p:val>
                                            <p:strVal val="#ppt_y"/>
                                          </p:val>
                                        </p:tav>
                                      </p:tavLst>
                                    </p:anim>
                                  </p:childTnLst>
                                </p:cTn>
                              </p:par>
                            </p:childTnLst>
                          </p:cTn>
                        </p:par>
                        <p:par>
                          <p:cTn id="102" fill="hold">
                            <p:stCondLst>
                              <p:cond delay="11500"/>
                            </p:stCondLst>
                            <p:childTnLst>
                              <p:par>
                                <p:cTn id="103" presetID="2" presetClass="entr" presetSubtype="4" fill="hold" grpId="0" nodeType="afterEffect">
                                  <p:stCondLst>
                                    <p:cond delay="0"/>
                                  </p:stCondLst>
                                  <p:childTnLst>
                                    <p:set>
                                      <p:cBhvr>
                                        <p:cTn id="104" dur="1" fill="hold">
                                          <p:stCondLst>
                                            <p:cond delay="0"/>
                                          </p:stCondLst>
                                        </p:cTn>
                                        <p:tgtEl>
                                          <p:spTgt spid="14">
                                            <p:txEl>
                                              <p:pRg st="0" end="0"/>
                                            </p:txEl>
                                          </p:spTgt>
                                        </p:tgtEl>
                                        <p:attrNameLst>
                                          <p:attrName>style.visibility</p:attrName>
                                        </p:attrNameLst>
                                      </p:cBhvr>
                                      <p:to>
                                        <p:strVal val="visible"/>
                                      </p:to>
                                    </p:set>
                                    <p:anim calcmode="lin" valueType="num">
                                      <p:cBhvr additive="base">
                                        <p:cTn id="10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07" fill="hold">
                            <p:stCondLst>
                              <p:cond delay="12000"/>
                            </p:stCondLst>
                            <p:childTnLst>
                              <p:par>
                                <p:cTn id="108" presetID="2" presetClass="entr" presetSubtype="4" fill="hold" grpId="0" nodeType="afterEffect">
                                  <p:stCondLst>
                                    <p:cond delay="0"/>
                                  </p:stCondLst>
                                  <p:childTnLst>
                                    <p:set>
                                      <p:cBhvr>
                                        <p:cTn id="109" dur="1" fill="hold">
                                          <p:stCondLst>
                                            <p:cond delay="0"/>
                                          </p:stCondLst>
                                        </p:cTn>
                                        <p:tgtEl>
                                          <p:spTgt spid="16">
                                            <p:txEl>
                                              <p:pRg st="0" end="0"/>
                                            </p:txEl>
                                          </p:spTgt>
                                        </p:tgtEl>
                                        <p:attrNameLst>
                                          <p:attrName>style.visibility</p:attrName>
                                        </p:attrNameLst>
                                      </p:cBhvr>
                                      <p:to>
                                        <p:strVal val="visible"/>
                                      </p:to>
                                    </p:set>
                                    <p:anim calcmode="lin" valueType="num">
                                      <p:cBhvr additive="base">
                                        <p:cTn id="11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12500"/>
                            </p:stCondLst>
                            <p:childTnLst>
                              <p:par>
                                <p:cTn id="113" presetID="2" presetClass="entr" presetSubtype="4" fill="hold" grpId="0" nodeType="after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 calcmode="lin" valueType="num">
                                      <p:cBhvr additive="base">
                                        <p:cTn id="1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117" fill="hold">
                            <p:stCondLst>
                              <p:cond delay="13000"/>
                            </p:stCondLst>
                            <p:childTnLst>
                              <p:par>
                                <p:cTn id="118" presetID="2" presetClass="entr" presetSubtype="4" fill="hold" nodeType="after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additive="base">
                                        <p:cTn id="120" dur="500" fill="hold"/>
                                        <p:tgtEl>
                                          <p:spTgt spid="43"/>
                                        </p:tgtEl>
                                        <p:attrNameLst>
                                          <p:attrName>ppt_x</p:attrName>
                                        </p:attrNameLst>
                                      </p:cBhvr>
                                      <p:tavLst>
                                        <p:tav tm="0">
                                          <p:val>
                                            <p:strVal val="#ppt_x"/>
                                          </p:val>
                                        </p:tav>
                                        <p:tav tm="100000">
                                          <p:val>
                                            <p:strVal val="#ppt_x"/>
                                          </p:val>
                                        </p:tav>
                                      </p:tavLst>
                                    </p:anim>
                                    <p:anim calcmode="lin" valueType="num">
                                      <p:cBhvr additive="base">
                                        <p:cTn id="121" dur="500" fill="hold"/>
                                        <p:tgtEl>
                                          <p:spTgt spid="43"/>
                                        </p:tgtEl>
                                        <p:attrNameLst>
                                          <p:attrName>ppt_y</p:attrName>
                                        </p:attrNameLst>
                                      </p:cBhvr>
                                      <p:tavLst>
                                        <p:tav tm="0">
                                          <p:val>
                                            <p:strVal val="1+#ppt_h/2"/>
                                          </p:val>
                                        </p:tav>
                                        <p:tav tm="100000">
                                          <p:val>
                                            <p:strVal val="#ppt_y"/>
                                          </p:val>
                                        </p:tav>
                                      </p:tavLst>
                                    </p:anim>
                                  </p:childTnLst>
                                </p:cTn>
                              </p:par>
                            </p:childTnLst>
                          </p:cTn>
                        </p:par>
                        <p:par>
                          <p:cTn id="122" fill="hold">
                            <p:stCondLst>
                              <p:cond delay="13500"/>
                            </p:stCondLst>
                            <p:childTnLst>
                              <p:par>
                                <p:cTn id="123" presetID="22" presetClass="entr" presetSubtype="4" fill="hold" grpId="0" nodeType="afterEffect">
                                  <p:stCondLst>
                                    <p:cond delay="0"/>
                                  </p:stCondLst>
                                  <p:childTnLst>
                                    <p:set>
                                      <p:cBhvr>
                                        <p:cTn id="124" dur="1" fill="hold">
                                          <p:stCondLst>
                                            <p:cond delay="0"/>
                                          </p:stCondLst>
                                        </p:cTn>
                                        <p:tgtEl>
                                          <p:spTgt spid="9">
                                            <p:bg/>
                                          </p:spTgt>
                                        </p:tgtEl>
                                        <p:attrNameLst>
                                          <p:attrName>style.visibility</p:attrName>
                                        </p:attrNameLst>
                                      </p:cBhvr>
                                      <p:to>
                                        <p:strVal val="visible"/>
                                      </p:to>
                                    </p:set>
                                    <p:animEffect transition="in" filter="wipe(down)">
                                      <p:cBhvr>
                                        <p:cTn id="125" dur="500"/>
                                        <p:tgtEl>
                                          <p:spTgt spid="9">
                                            <p:bg/>
                                          </p:spTgt>
                                        </p:tgtEl>
                                      </p:cBhvr>
                                    </p:animEffect>
                                  </p:childTnLst>
                                </p:cTn>
                              </p:par>
                            </p:childTnLst>
                          </p:cTn>
                        </p:par>
                        <p:par>
                          <p:cTn id="126" fill="hold">
                            <p:stCondLst>
                              <p:cond delay="14000"/>
                            </p:stCondLst>
                            <p:childTnLst>
                              <p:par>
                                <p:cTn id="127" presetID="22" presetClass="entr" presetSubtype="4" fill="hold" grpId="0" nodeType="afterEffect">
                                  <p:stCondLst>
                                    <p:cond delay="0"/>
                                  </p:stCondLst>
                                  <p:childTnLst>
                                    <p:set>
                                      <p:cBhvr>
                                        <p:cTn id="128" dur="1" fill="hold">
                                          <p:stCondLst>
                                            <p:cond delay="0"/>
                                          </p:stCondLst>
                                        </p:cTn>
                                        <p:tgtEl>
                                          <p:spTgt spid="9">
                                            <p:txEl>
                                              <p:pRg st="0" end="0"/>
                                            </p:txEl>
                                          </p:spTgt>
                                        </p:tgtEl>
                                        <p:attrNameLst>
                                          <p:attrName>style.visibility</p:attrName>
                                        </p:attrNameLst>
                                      </p:cBhvr>
                                      <p:to>
                                        <p:strVal val="visible"/>
                                      </p:to>
                                    </p:set>
                                    <p:animEffect transition="in" filter="wipe(down)">
                                      <p:cBhvr>
                                        <p:cTn id="129" dur="500"/>
                                        <p:tgtEl>
                                          <p:spTgt spid="9">
                                            <p:txEl>
                                              <p:pRg st="0" end="0"/>
                                            </p:txEl>
                                          </p:spTgt>
                                        </p:tgtEl>
                                      </p:cBhvr>
                                    </p:animEffect>
                                  </p:childTnLst>
                                </p:cTn>
                              </p:par>
                            </p:childTnLst>
                          </p:cTn>
                        </p:par>
                        <p:par>
                          <p:cTn id="130" fill="hold">
                            <p:stCondLst>
                              <p:cond delay="14500"/>
                            </p:stCondLst>
                            <p:childTnLst>
                              <p:par>
                                <p:cTn id="131" presetID="2" presetClass="entr" presetSubtype="4" fill="hold" grpId="0" nodeType="afterEffect">
                                  <p:stCondLst>
                                    <p:cond delay="0"/>
                                  </p:stCondLst>
                                  <p:childTnLst>
                                    <p:set>
                                      <p:cBhvr>
                                        <p:cTn id="132" dur="1" fill="hold">
                                          <p:stCondLst>
                                            <p:cond delay="0"/>
                                          </p:stCondLst>
                                        </p:cTn>
                                        <p:tgtEl>
                                          <p:spTgt spid="18"/>
                                        </p:tgtEl>
                                        <p:attrNameLst>
                                          <p:attrName>style.visibility</p:attrName>
                                        </p:attrNameLst>
                                      </p:cBhvr>
                                      <p:to>
                                        <p:strVal val="visible"/>
                                      </p:to>
                                    </p:set>
                                    <p:anim calcmode="lin" valueType="num">
                                      <p:cBhvr additive="base">
                                        <p:cTn id="133" dur="500" fill="hold"/>
                                        <p:tgtEl>
                                          <p:spTgt spid="18"/>
                                        </p:tgtEl>
                                        <p:attrNameLst>
                                          <p:attrName>ppt_x</p:attrName>
                                        </p:attrNameLst>
                                      </p:cBhvr>
                                      <p:tavLst>
                                        <p:tav tm="0">
                                          <p:val>
                                            <p:strVal val="#ppt_x"/>
                                          </p:val>
                                        </p:tav>
                                        <p:tav tm="100000">
                                          <p:val>
                                            <p:strVal val="#ppt_x"/>
                                          </p:val>
                                        </p:tav>
                                      </p:tavLst>
                                    </p:anim>
                                    <p:anim calcmode="lin" valueType="num">
                                      <p:cBhvr additive="base">
                                        <p:cTn id="134" dur="500" fill="hold"/>
                                        <p:tgtEl>
                                          <p:spTgt spid="18"/>
                                        </p:tgtEl>
                                        <p:attrNameLst>
                                          <p:attrName>ppt_y</p:attrName>
                                        </p:attrNameLst>
                                      </p:cBhvr>
                                      <p:tavLst>
                                        <p:tav tm="0">
                                          <p:val>
                                            <p:strVal val="1+#ppt_h/2"/>
                                          </p:val>
                                        </p:tav>
                                        <p:tav tm="100000">
                                          <p:val>
                                            <p:strVal val="#ppt_y"/>
                                          </p:val>
                                        </p:tav>
                                      </p:tavLst>
                                    </p:anim>
                                  </p:childTnLst>
                                </p:cTn>
                              </p:par>
                            </p:childTnLst>
                          </p:cTn>
                        </p:par>
                        <p:par>
                          <p:cTn id="135" fill="hold">
                            <p:stCondLst>
                              <p:cond delay="15000"/>
                            </p:stCondLst>
                            <p:childTnLst>
                              <p:par>
                                <p:cTn id="136" presetID="22" presetClass="entr" presetSubtype="4" fill="hold" grpId="0" nodeType="afterEffect">
                                  <p:stCondLst>
                                    <p:cond delay="0"/>
                                  </p:stCondLst>
                                  <p:childTnLst>
                                    <p:set>
                                      <p:cBhvr>
                                        <p:cTn id="137" dur="1" fill="hold">
                                          <p:stCondLst>
                                            <p:cond delay="0"/>
                                          </p:stCondLst>
                                        </p:cTn>
                                        <p:tgtEl>
                                          <p:spTgt spid="19">
                                            <p:txEl>
                                              <p:pRg st="0" end="0"/>
                                            </p:txEl>
                                          </p:spTgt>
                                        </p:tgtEl>
                                        <p:attrNameLst>
                                          <p:attrName>style.visibility</p:attrName>
                                        </p:attrNameLst>
                                      </p:cBhvr>
                                      <p:to>
                                        <p:strVal val="visible"/>
                                      </p:to>
                                    </p:set>
                                    <p:animEffect transition="in" filter="wipe(down)">
                                      <p:cBhvr>
                                        <p:cTn id="138" dur="500"/>
                                        <p:tgtEl>
                                          <p:spTgt spid="19">
                                            <p:txEl>
                                              <p:pRg st="0" end="0"/>
                                            </p:txEl>
                                          </p:spTgt>
                                        </p:tgtEl>
                                      </p:cBhvr>
                                    </p:animEffect>
                                  </p:childTnLst>
                                </p:cTn>
                              </p:par>
                            </p:childTnLst>
                          </p:cTn>
                        </p:par>
                        <p:par>
                          <p:cTn id="139" fill="hold">
                            <p:stCondLst>
                              <p:cond delay="15500"/>
                            </p:stCondLst>
                            <p:childTnLst>
                              <p:par>
                                <p:cTn id="140" presetID="2" presetClass="entr" presetSubtype="4" fill="hold" grpId="0" nodeType="afterEffect">
                                  <p:stCondLst>
                                    <p:cond delay="0"/>
                                  </p:stCondLst>
                                  <p:childTnLst>
                                    <p:set>
                                      <p:cBhvr>
                                        <p:cTn id="141" dur="1" fill="hold">
                                          <p:stCondLst>
                                            <p:cond delay="0"/>
                                          </p:stCondLst>
                                        </p:cTn>
                                        <p:tgtEl>
                                          <p:spTgt spid="21"/>
                                        </p:tgtEl>
                                        <p:attrNameLst>
                                          <p:attrName>style.visibility</p:attrName>
                                        </p:attrNameLst>
                                      </p:cBhvr>
                                      <p:to>
                                        <p:strVal val="visible"/>
                                      </p:to>
                                    </p:set>
                                    <p:anim calcmode="lin" valueType="num">
                                      <p:cBhvr additive="base">
                                        <p:cTn id="142" dur="500" fill="hold"/>
                                        <p:tgtEl>
                                          <p:spTgt spid="21"/>
                                        </p:tgtEl>
                                        <p:attrNameLst>
                                          <p:attrName>ppt_x</p:attrName>
                                        </p:attrNameLst>
                                      </p:cBhvr>
                                      <p:tavLst>
                                        <p:tav tm="0">
                                          <p:val>
                                            <p:strVal val="#ppt_x"/>
                                          </p:val>
                                        </p:tav>
                                        <p:tav tm="100000">
                                          <p:val>
                                            <p:strVal val="#ppt_x"/>
                                          </p:val>
                                        </p:tav>
                                      </p:tavLst>
                                    </p:anim>
                                    <p:anim calcmode="lin" valueType="num">
                                      <p:cBhvr additive="base">
                                        <p:cTn id="143" dur="500" fill="hold"/>
                                        <p:tgtEl>
                                          <p:spTgt spid="21"/>
                                        </p:tgtEl>
                                        <p:attrNameLst>
                                          <p:attrName>ppt_y</p:attrName>
                                        </p:attrNameLst>
                                      </p:cBhvr>
                                      <p:tavLst>
                                        <p:tav tm="0">
                                          <p:val>
                                            <p:strVal val="1+#ppt_h/2"/>
                                          </p:val>
                                        </p:tav>
                                        <p:tav tm="100000">
                                          <p:val>
                                            <p:strVal val="#ppt_y"/>
                                          </p:val>
                                        </p:tav>
                                      </p:tavLst>
                                    </p:anim>
                                  </p:childTnLst>
                                </p:cTn>
                              </p:par>
                            </p:childTnLst>
                          </p:cTn>
                        </p:par>
                        <p:par>
                          <p:cTn id="144" fill="hold">
                            <p:stCondLst>
                              <p:cond delay="16000"/>
                            </p:stCondLst>
                            <p:childTnLst>
                              <p:par>
                                <p:cTn id="145" presetID="22" presetClass="entr" presetSubtype="4" fill="hold" grpId="0" nodeType="afterEffect">
                                  <p:stCondLst>
                                    <p:cond delay="0"/>
                                  </p:stCondLst>
                                  <p:childTnLst>
                                    <p:set>
                                      <p:cBhvr>
                                        <p:cTn id="146" dur="1" fill="hold">
                                          <p:stCondLst>
                                            <p:cond delay="0"/>
                                          </p:stCondLst>
                                        </p:cTn>
                                        <p:tgtEl>
                                          <p:spTgt spid="23">
                                            <p:txEl>
                                              <p:pRg st="0" end="0"/>
                                            </p:txEl>
                                          </p:spTgt>
                                        </p:tgtEl>
                                        <p:attrNameLst>
                                          <p:attrName>style.visibility</p:attrName>
                                        </p:attrNameLst>
                                      </p:cBhvr>
                                      <p:to>
                                        <p:strVal val="visible"/>
                                      </p:to>
                                    </p:set>
                                    <p:animEffect transition="in" filter="wipe(down)">
                                      <p:cBhvr>
                                        <p:cTn id="147" dur="500"/>
                                        <p:tgtEl>
                                          <p:spTgt spid="23">
                                            <p:txEl>
                                              <p:pRg st="0" end="0"/>
                                            </p:txEl>
                                          </p:spTgt>
                                        </p:tgtEl>
                                      </p:cBhvr>
                                    </p:animEffect>
                                  </p:childTnLst>
                                </p:cTn>
                              </p:par>
                            </p:childTnLst>
                          </p:cTn>
                        </p:par>
                        <p:par>
                          <p:cTn id="148" fill="hold">
                            <p:stCondLst>
                              <p:cond delay="16500"/>
                            </p:stCondLst>
                            <p:childTnLst>
                              <p:par>
                                <p:cTn id="149" presetID="2" presetClass="entr" presetSubtype="4" fill="hold" grpId="0" nodeType="afterEffect">
                                  <p:stCondLst>
                                    <p:cond delay="0"/>
                                  </p:stCondLst>
                                  <p:childTnLst>
                                    <p:set>
                                      <p:cBhvr>
                                        <p:cTn id="150" dur="1" fill="hold">
                                          <p:stCondLst>
                                            <p:cond delay="0"/>
                                          </p:stCondLst>
                                        </p:cTn>
                                        <p:tgtEl>
                                          <p:spTgt spid="22"/>
                                        </p:tgtEl>
                                        <p:attrNameLst>
                                          <p:attrName>style.visibility</p:attrName>
                                        </p:attrNameLst>
                                      </p:cBhvr>
                                      <p:to>
                                        <p:strVal val="visible"/>
                                      </p:to>
                                    </p:set>
                                    <p:anim calcmode="lin" valueType="num">
                                      <p:cBhvr additive="base">
                                        <p:cTn id="151" dur="500" fill="hold"/>
                                        <p:tgtEl>
                                          <p:spTgt spid="22"/>
                                        </p:tgtEl>
                                        <p:attrNameLst>
                                          <p:attrName>ppt_x</p:attrName>
                                        </p:attrNameLst>
                                      </p:cBhvr>
                                      <p:tavLst>
                                        <p:tav tm="0">
                                          <p:val>
                                            <p:strVal val="#ppt_x"/>
                                          </p:val>
                                        </p:tav>
                                        <p:tav tm="100000">
                                          <p:val>
                                            <p:strVal val="#ppt_x"/>
                                          </p:val>
                                        </p:tav>
                                      </p:tavLst>
                                    </p:anim>
                                    <p:anim calcmode="lin" valueType="num">
                                      <p:cBhvr additive="base">
                                        <p:cTn id="152" dur="500" fill="hold"/>
                                        <p:tgtEl>
                                          <p:spTgt spid="22"/>
                                        </p:tgtEl>
                                        <p:attrNameLst>
                                          <p:attrName>ppt_y</p:attrName>
                                        </p:attrNameLst>
                                      </p:cBhvr>
                                      <p:tavLst>
                                        <p:tav tm="0">
                                          <p:val>
                                            <p:strVal val="1+#ppt_h/2"/>
                                          </p:val>
                                        </p:tav>
                                        <p:tav tm="100000">
                                          <p:val>
                                            <p:strVal val="#ppt_y"/>
                                          </p:val>
                                        </p:tav>
                                      </p:tavLst>
                                    </p:anim>
                                  </p:childTnLst>
                                </p:cTn>
                              </p:par>
                            </p:childTnLst>
                          </p:cTn>
                        </p:par>
                        <p:par>
                          <p:cTn id="153" fill="hold">
                            <p:stCondLst>
                              <p:cond delay="17000"/>
                            </p:stCondLst>
                            <p:childTnLst>
                              <p:par>
                                <p:cTn id="154" presetID="22" presetClass="entr" presetSubtype="4" fill="hold" grpId="0" nodeType="afterEffect">
                                  <p:stCondLst>
                                    <p:cond delay="0"/>
                                  </p:stCondLst>
                                  <p:childTnLst>
                                    <p:set>
                                      <p:cBhvr>
                                        <p:cTn id="155" dur="1" fill="hold">
                                          <p:stCondLst>
                                            <p:cond delay="0"/>
                                          </p:stCondLst>
                                        </p:cTn>
                                        <p:tgtEl>
                                          <p:spTgt spid="24">
                                            <p:txEl>
                                              <p:pRg st="0" end="0"/>
                                            </p:txEl>
                                          </p:spTgt>
                                        </p:tgtEl>
                                        <p:attrNameLst>
                                          <p:attrName>style.visibility</p:attrName>
                                        </p:attrNameLst>
                                      </p:cBhvr>
                                      <p:to>
                                        <p:strVal val="visible"/>
                                      </p:to>
                                    </p:set>
                                    <p:animEffect transition="in" filter="wipe(down)">
                                      <p:cBhvr>
                                        <p:cTn id="156" dur="500"/>
                                        <p:tgtEl>
                                          <p:spTgt spid="24">
                                            <p:txEl>
                                              <p:pRg st="0" end="0"/>
                                            </p:txEl>
                                          </p:spTgt>
                                        </p:tgtEl>
                                      </p:cBhvr>
                                    </p:animEffect>
                                  </p:childTnLst>
                                </p:cTn>
                              </p:par>
                            </p:childTnLst>
                          </p:cTn>
                        </p:par>
                        <p:par>
                          <p:cTn id="157" fill="hold">
                            <p:stCondLst>
                              <p:cond delay="17500"/>
                            </p:stCondLst>
                            <p:childTnLst>
                              <p:par>
                                <p:cTn id="158" presetID="2" presetClass="entr" presetSubtype="4" fill="hold" grpId="1" nodeType="afterEffect">
                                  <p:stCondLst>
                                    <p:cond delay="0"/>
                                  </p:stCondLst>
                                  <p:childTnLst>
                                    <p:set>
                                      <p:cBhvr>
                                        <p:cTn id="159" dur="1" fill="hold">
                                          <p:stCondLst>
                                            <p:cond delay="0"/>
                                          </p:stCondLst>
                                        </p:cTn>
                                        <p:tgtEl>
                                          <p:spTgt spid="17">
                                            <p:graphicEl>
                                              <a:dgm id="{6E8BC1AA-9A04-4CB7-A517-5A4AE176207C}"/>
                                            </p:graphicEl>
                                          </p:spTgt>
                                        </p:tgtEl>
                                        <p:attrNameLst>
                                          <p:attrName>style.visibility</p:attrName>
                                        </p:attrNameLst>
                                      </p:cBhvr>
                                      <p:to>
                                        <p:strVal val="visible"/>
                                      </p:to>
                                    </p:set>
                                    <p:anim calcmode="lin" valueType="num">
                                      <p:cBhvr additive="base">
                                        <p:cTn id="160" dur="500" fill="hold"/>
                                        <p:tgtEl>
                                          <p:spTgt spid="17">
                                            <p:graphicEl>
                                              <a:dgm id="{6E8BC1AA-9A04-4CB7-A517-5A4AE176207C}"/>
                                            </p:graphicEl>
                                          </p:spTgt>
                                        </p:tgtEl>
                                        <p:attrNameLst>
                                          <p:attrName>ppt_x</p:attrName>
                                        </p:attrNameLst>
                                      </p:cBhvr>
                                      <p:tavLst>
                                        <p:tav tm="0">
                                          <p:val>
                                            <p:strVal val="#ppt_x"/>
                                          </p:val>
                                        </p:tav>
                                        <p:tav tm="100000">
                                          <p:val>
                                            <p:strVal val="#ppt_x"/>
                                          </p:val>
                                        </p:tav>
                                      </p:tavLst>
                                    </p:anim>
                                    <p:anim calcmode="lin" valueType="num">
                                      <p:cBhvr additive="base">
                                        <p:cTn id="161" dur="500" fill="hold"/>
                                        <p:tgtEl>
                                          <p:spTgt spid="17">
                                            <p:graphicEl>
                                              <a:dgm id="{6E8BC1AA-9A04-4CB7-A517-5A4AE176207C}"/>
                                            </p:graphicEl>
                                          </p:spTgt>
                                        </p:tgtEl>
                                        <p:attrNameLst>
                                          <p:attrName>ppt_y</p:attrName>
                                        </p:attrNameLst>
                                      </p:cBhvr>
                                      <p:tavLst>
                                        <p:tav tm="0">
                                          <p:val>
                                            <p:strVal val="1+#ppt_h/2"/>
                                          </p:val>
                                        </p:tav>
                                        <p:tav tm="100000">
                                          <p:val>
                                            <p:strVal val="#ppt_y"/>
                                          </p:val>
                                        </p:tav>
                                      </p:tavLst>
                                    </p:anim>
                                  </p:childTnLst>
                                </p:cTn>
                              </p:par>
                            </p:childTnLst>
                          </p:cTn>
                        </p:par>
                        <p:par>
                          <p:cTn id="162" fill="hold">
                            <p:stCondLst>
                              <p:cond delay="18000"/>
                            </p:stCondLst>
                            <p:childTnLst>
                              <p:par>
                                <p:cTn id="163" presetID="2" presetClass="entr" presetSubtype="4" fill="hold" grpId="1" nodeType="afterEffect">
                                  <p:stCondLst>
                                    <p:cond delay="0"/>
                                  </p:stCondLst>
                                  <p:childTnLst>
                                    <p:set>
                                      <p:cBhvr>
                                        <p:cTn id="164" dur="1" fill="hold">
                                          <p:stCondLst>
                                            <p:cond delay="0"/>
                                          </p:stCondLst>
                                        </p:cTn>
                                        <p:tgtEl>
                                          <p:spTgt spid="17">
                                            <p:graphicEl>
                                              <a:dgm id="{76FEF03C-1232-4540-97D4-4FF240DF5B84}"/>
                                            </p:graphicEl>
                                          </p:spTgt>
                                        </p:tgtEl>
                                        <p:attrNameLst>
                                          <p:attrName>style.visibility</p:attrName>
                                        </p:attrNameLst>
                                      </p:cBhvr>
                                      <p:to>
                                        <p:strVal val="visible"/>
                                      </p:to>
                                    </p:set>
                                    <p:anim calcmode="lin" valueType="num">
                                      <p:cBhvr additive="base">
                                        <p:cTn id="165" dur="500" fill="hold"/>
                                        <p:tgtEl>
                                          <p:spTgt spid="17">
                                            <p:graphicEl>
                                              <a:dgm id="{76FEF03C-1232-4540-97D4-4FF240DF5B84}"/>
                                            </p:graphicEl>
                                          </p:spTgt>
                                        </p:tgtEl>
                                        <p:attrNameLst>
                                          <p:attrName>ppt_x</p:attrName>
                                        </p:attrNameLst>
                                      </p:cBhvr>
                                      <p:tavLst>
                                        <p:tav tm="0">
                                          <p:val>
                                            <p:strVal val="#ppt_x"/>
                                          </p:val>
                                        </p:tav>
                                        <p:tav tm="100000">
                                          <p:val>
                                            <p:strVal val="#ppt_x"/>
                                          </p:val>
                                        </p:tav>
                                      </p:tavLst>
                                    </p:anim>
                                    <p:anim calcmode="lin" valueType="num">
                                      <p:cBhvr additive="base">
                                        <p:cTn id="166" dur="500" fill="hold"/>
                                        <p:tgtEl>
                                          <p:spTgt spid="17">
                                            <p:graphicEl>
                                              <a:dgm id="{76FEF03C-1232-4540-97D4-4FF240DF5B84}"/>
                                            </p:graphicEl>
                                          </p:spTgt>
                                        </p:tgtEl>
                                        <p:attrNameLst>
                                          <p:attrName>ppt_y</p:attrName>
                                        </p:attrNameLst>
                                      </p:cBhvr>
                                      <p:tavLst>
                                        <p:tav tm="0">
                                          <p:val>
                                            <p:strVal val="1+#ppt_h/2"/>
                                          </p:val>
                                        </p:tav>
                                        <p:tav tm="100000">
                                          <p:val>
                                            <p:strVal val="#ppt_y"/>
                                          </p:val>
                                        </p:tav>
                                      </p:tavLst>
                                    </p:anim>
                                  </p:childTnLst>
                                </p:cTn>
                              </p:par>
                            </p:childTnLst>
                          </p:cTn>
                        </p:par>
                        <p:par>
                          <p:cTn id="167" fill="hold">
                            <p:stCondLst>
                              <p:cond delay="18500"/>
                            </p:stCondLst>
                            <p:childTnLst>
                              <p:par>
                                <p:cTn id="168" presetID="2" presetClass="entr" presetSubtype="4" fill="hold" grpId="1" nodeType="afterEffect">
                                  <p:stCondLst>
                                    <p:cond delay="0"/>
                                  </p:stCondLst>
                                  <p:childTnLst>
                                    <p:set>
                                      <p:cBhvr>
                                        <p:cTn id="169" dur="1" fill="hold">
                                          <p:stCondLst>
                                            <p:cond delay="0"/>
                                          </p:stCondLst>
                                        </p:cTn>
                                        <p:tgtEl>
                                          <p:spTgt spid="17">
                                            <p:graphicEl>
                                              <a:dgm id="{9238DE48-C580-4F9B-877B-FDEA18A2F382}"/>
                                            </p:graphicEl>
                                          </p:spTgt>
                                        </p:tgtEl>
                                        <p:attrNameLst>
                                          <p:attrName>style.visibility</p:attrName>
                                        </p:attrNameLst>
                                      </p:cBhvr>
                                      <p:to>
                                        <p:strVal val="visible"/>
                                      </p:to>
                                    </p:set>
                                    <p:anim calcmode="lin" valueType="num">
                                      <p:cBhvr additive="base">
                                        <p:cTn id="170" dur="500" fill="hold"/>
                                        <p:tgtEl>
                                          <p:spTgt spid="17">
                                            <p:graphicEl>
                                              <a:dgm id="{9238DE48-C580-4F9B-877B-FDEA18A2F382}"/>
                                            </p:graphicEl>
                                          </p:spTgt>
                                        </p:tgtEl>
                                        <p:attrNameLst>
                                          <p:attrName>ppt_x</p:attrName>
                                        </p:attrNameLst>
                                      </p:cBhvr>
                                      <p:tavLst>
                                        <p:tav tm="0">
                                          <p:val>
                                            <p:strVal val="#ppt_x"/>
                                          </p:val>
                                        </p:tav>
                                        <p:tav tm="100000">
                                          <p:val>
                                            <p:strVal val="#ppt_x"/>
                                          </p:val>
                                        </p:tav>
                                      </p:tavLst>
                                    </p:anim>
                                    <p:anim calcmode="lin" valueType="num">
                                      <p:cBhvr additive="base">
                                        <p:cTn id="171" dur="500" fill="hold"/>
                                        <p:tgtEl>
                                          <p:spTgt spid="17">
                                            <p:graphicEl>
                                              <a:dgm id="{9238DE48-C580-4F9B-877B-FDEA18A2F382}"/>
                                            </p:graphicEl>
                                          </p:spTgt>
                                        </p:tgtEl>
                                        <p:attrNameLst>
                                          <p:attrName>ppt_y</p:attrName>
                                        </p:attrNameLst>
                                      </p:cBhvr>
                                      <p:tavLst>
                                        <p:tav tm="0">
                                          <p:val>
                                            <p:strVal val="1+#ppt_h/2"/>
                                          </p:val>
                                        </p:tav>
                                        <p:tav tm="100000">
                                          <p:val>
                                            <p:strVal val="#ppt_y"/>
                                          </p:val>
                                        </p:tav>
                                      </p:tavLst>
                                    </p:anim>
                                  </p:childTnLst>
                                </p:cTn>
                              </p:par>
                            </p:childTnLst>
                          </p:cTn>
                        </p:par>
                        <p:par>
                          <p:cTn id="172" fill="hold">
                            <p:stCondLst>
                              <p:cond delay="19000"/>
                            </p:stCondLst>
                            <p:childTnLst>
                              <p:par>
                                <p:cTn id="173" presetID="2" presetClass="entr" presetSubtype="4" fill="hold" grpId="1" nodeType="afterEffect">
                                  <p:stCondLst>
                                    <p:cond delay="0"/>
                                  </p:stCondLst>
                                  <p:childTnLst>
                                    <p:set>
                                      <p:cBhvr>
                                        <p:cTn id="174" dur="1" fill="hold">
                                          <p:stCondLst>
                                            <p:cond delay="0"/>
                                          </p:stCondLst>
                                        </p:cTn>
                                        <p:tgtEl>
                                          <p:spTgt spid="17">
                                            <p:graphicEl>
                                              <a:dgm id="{4278BBDC-E02F-427B-863A-AE826CBE8014}"/>
                                            </p:graphicEl>
                                          </p:spTgt>
                                        </p:tgtEl>
                                        <p:attrNameLst>
                                          <p:attrName>style.visibility</p:attrName>
                                        </p:attrNameLst>
                                      </p:cBhvr>
                                      <p:to>
                                        <p:strVal val="visible"/>
                                      </p:to>
                                    </p:set>
                                    <p:anim calcmode="lin" valueType="num">
                                      <p:cBhvr additive="base">
                                        <p:cTn id="175" dur="500" fill="hold"/>
                                        <p:tgtEl>
                                          <p:spTgt spid="17">
                                            <p:graphicEl>
                                              <a:dgm id="{4278BBDC-E02F-427B-863A-AE826CBE8014}"/>
                                            </p:graphicEl>
                                          </p:spTgt>
                                        </p:tgtEl>
                                        <p:attrNameLst>
                                          <p:attrName>ppt_x</p:attrName>
                                        </p:attrNameLst>
                                      </p:cBhvr>
                                      <p:tavLst>
                                        <p:tav tm="0">
                                          <p:val>
                                            <p:strVal val="#ppt_x"/>
                                          </p:val>
                                        </p:tav>
                                        <p:tav tm="100000">
                                          <p:val>
                                            <p:strVal val="#ppt_x"/>
                                          </p:val>
                                        </p:tav>
                                      </p:tavLst>
                                    </p:anim>
                                    <p:anim calcmode="lin" valueType="num">
                                      <p:cBhvr additive="base">
                                        <p:cTn id="176" dur="500" fill="hold"/>
                                        <p:tgtEl>
                                          <p:spTgt spid="17">
                                            <p:graphicEl>
                                              <a:dgm id="{4278BBDC-E02F-427B-863A-AE826CBE8014}"/>
                                            </p:graphicEl>
                                          </p:spTgt>
                                        </p:tgtEl>
                                        <p:attrNameLst>
                                          <p:attrName>ppt_y</p:attrName>
                                        </p:attrNameLst>
                                      </p:cBhvr>
                                      <p:tavLst>
                                        <p:tav tm="0">
                                          <p:val>
                                            <p:strVal val="1+#ppt_h/2"/>
                                          </p:val>
                                        </p:tav>
                                        <p:tav tm="100000">
                                          <p:val>
                                            <p:strVal val="#ppt_y"/>
                                          </p:val>
                                        </p:tav>
                                      </p:tavLst>
                                    </p:anim>
                                  </p:childTnLst>
                                </p:cTn>
                              </p:par>
                            </p:childTnLst>
                          </p:cTn>
                        </p:par>
                        <p:par>
                          <p:cTn id="177" fill="hold">
                            <p:stCondLst>
                              <p:cond delay="19500"/>
                            </p:stCondLst>
                            <p:childTnLst>
                              <p:par>
                                <p:cTn id="178" presetID="2" presetClass="entr" presetSubtype="4" fill="hold" grpId="1" nodeType="afterEffect">
                                  <p:stCondLst>
                                    <p:cond delay="0"/>
                                  </p:stCondLst>
                                  <p:childTnLst>
                                    <p:set>
                                      <p:cBhvr>
                                        <p:cTn id="179" dur="1" fill="hold">
                                          <p:stCondLst>
                                            <p:cond delay="0"/>
                                          </p:stCondLst>
                                        </p:cTn>
                                        <p:tgtEl>
                                          <p:spTgt spid="17">
                                            <p:graphicEl>
                                              <a:dgm id="{920A378E-3CF0-45F8-B60B-877C3040F9AE}"/>
                                            </p:graphicEl>
                                          </p:spTgt>
                                        </p:tgtEl>
                                        <p:attrNameLst>
                                          <p:attrName>style.visibility</p:attrName>
                                        </p:attrNameLst>
                                      </p:cBhvr>
                                      <p:to>
                                        <p:strVal val="visible"/>
                                      </p:to>
                                    </p:set>
                                    <p:anim calcmode="lin" valueType="num">
                                      <p:cBhvr additive="base">
                                        <p:cTn id="180" dur="500" fill="hold"/>
                                        <p:tgtEl>
                                          <p:spTgt spid="17">
                                            <p:graphicEl>
                                              <a:dgm id="{920A378E-3CF0-45F8-B60B-877C3040F9AE}"/>
                                            </p:graphicEl>
                                          </p:spTgt>
                                        </p:tgtEl>
                                        <p:attrNameLst>
                                          <p:attrName>ppt_x</p:attrName>
                                        </p:attrNameLst>
                                      </p:cBhvr>
                                      <p:tavLst>
                                        <p:tav tm="0">
                                          <p:val>
                                            <p:strVal val="#ppt_x"/>
                                          </p:val>
                                        </p:tav>
                                        <p:tav tm="100000">
                                          <p:val>
                                            <p:strVal val="#ppt_x"/>
                                          </p:val>
                                        </p:tav>
                                      </p:tavLst>
                                    </p:anim>
                                    <p:anim calcmode="lin" valueType="num">
                                      <p:cBhvr additive="base">
                                        <p:cTn id="181" dur="500" fill="hold"/>
                                        <p:tgtEl>
                                          <p:spTgt spid="17">
                                            <p:graphicEl>
                                              <a:dgm id="{920A378E-3CF0-45F8-B60B-877C3040F9AE}"/>
                                            </p:graphicEl>
                                          </p:spTgt>
                                        </p:tgtEl>
                                        <p:attrNameLst>
                                          <p:attrName>ppt_y</p:attrName>
                                        </p:attrNameLst>
                                      </p:cBhvr>
                                      <p:tavLst>
                                        <p:tav tm="0">
                                          <p:val>
                                            <p:strVal val="1+#ppt_h/2"/>
                                          </p:val>
                                        </p:tav>
                                        <p:tav tm="100000">
                                          <p:val>
                                            <p:strVal val="#ppt_y"/>
                                          </p:val>
                                        </p:tav>
                                      </p:tavLst>
                                    </p:anim>
                                  </p:childTnLst>
                                </p:cTn>
                              </p:par>
                            </p:childTnLst>
                          </p:cTn>
                        </p:par>
                        <p:par>
                          <p:cTn id="182" fill="hold">
                            <p:stCondLst>
                              <p:cond delay="20000"/>
                            </p:stCondLst>
                            <p:childTnLst>
                              <p:par>
                                <p:cTn id="183" presetID="2" presetClass="entr" presetSubtype="4" fill="hold" grpId="1" nodeType="afterEffect">
                                  <p:stCondLst>
                                    <p:cond delay="0"/>
                                  </p:stCondLst>
                                  <p:childTnLst>
                                    <p:set>
                                      <p:cBhvr>
                                        <p:cTn id="184" dur="1" fill="hold">
                                          <p:stCondLst>
                                            <p:cond delay="0"/>
                                          </p:stCondLst>
                                        </p:cTn>
                                        <p:tgtEl>
                                          <p:spTgt spid="17">
                                            <p:graphicEl>
                                              <a:dgm id="{93D148D8-1845-40B6-8B95-4051FB4C39D1}"/>
                                            </p:graphicEl>
                                          </p:spTgt>
                                        </p:tgtEl>
                                        <p:attrNameLst>
                                          <p:attrName>style.visibility</p:attrName>
                                        </p:attrNameLst>
                                      </p:cBhvr>
                                      <p:to>
                                        <p:strVal val="visible"/>
                                      </p:to>
                                    </p:set>
                                    <p:anim calcmode="lin" valueType="num">
                                      <p:cBhvr additive="base">
                                        <p:cTn id="185" dur="500" fill="hold"/>
                                        <p:tgtEl>
                                          <p:spTgt spid="17">
                                            <p:graphicEl>
                                              <a:dgm id="{93D148D8-1845-40B6-8B95-4051FB4C39D1}"/>
                                            </p:graphicEl>
                                          </p:spTgt>
                                        </p:tgtEl>
                                        <p:attrNameLst>
                                          <p:attrName>ppt_x</p:attrName>
                                        </p:attrNameLst>
                                      </p:cBhvr>
                                      <p:tavLst>
                                        <p:tav tm="0">
                                          <p:val>
                                            <p:strVal val="#ppt_x"/>
                                          </p:val>
                                        </p:tav>
                                        <p:tav tm="100000">
                                          <p:val>
                                            <p:strVal val="#ppt_x"/>
                                          </p:val>
                                        </p:tav>
                                      </p:tavLst>
                                    </p:anim>
                                    <p:anim calcmode="lin" valueType="num">
                                      <p:cBhvr additive="base">
                                        <p:cTn id="186" dur="500" fill="hold"/>
                                        <p:tgtEl>
                                          <p:spTgt spid="17">
                                            <p:graphicEl>
                                              <a:dgm id="{93D148D8-1845-40B6-8B95-4051FB4C39D1}"/>
                                            </p:graphicEl>
                                          </p:spTgt>
                                        </p:tgtEl>
                                        <p:attrNameLst>
                                          <p:attrName>ppt_y</p:attrName>
                                        </p:attrNameLst>
                                      </p:cBhvr>
                                      <p:tavLst>
                                        <p:tav tm="0">
                                          <p:val>
                                            <p:strVal val="1+#ppt_h/2"/>
                                          </p:val>
                                        </p:tav>
                                        <p:tav tm="100000">
                                          <p:val>
                                            <p:strVal val="#ppt_y"/>
                                          </p:val>
                                        </p:tav>
                                      </p:tavLst>
                                    </p:anim>
                                  </p:childTnLst>
                                </p:cTn>
                              </p:par>
                            </p:childTnLst>
                          </p:cTn>
                        </p:par>
                        <p:par>
                          <p:cTn id="187" fill="hold">
                            <p:stCondLst>
                              <p:cond delay="20500"/>
                            </p:stCondLst>
                            <p:childTnLst>
                              <p:par>
                                <p:cTn id="188" presetID="2" presetClass="entr" presetSubtype="4" fill="hold" grpId="1" nodeType="afterEffect">
                                  <p:stCondLst>
                                    <p:cond delay="0"/>
                                  </p:stCondLst>
                                  <p:childTnLst>
                                    <p:set>
                                      <p:cBhvr>
                                        <p:cTn id="189" dur="1" fill="hold">
                                          <p:stCondLst>
                                            <p:cond delay="0"/>
                                          </p:stCondLst>
                                        </p:cTn>
                                        <p:tgtEl>
                                          <p:spTgt spid="17">
                                            <p:graphicEl>
                                              <a:dgm id="{B03CB74A-2C5A-44F1-A40D-F7D5897362D8}"/>
                                            </p:graphicEl>
                                          </p:spTgt>
                                        </p:tgtEl>
                                        <p:attrNameLst>
                                          <p:attrName>style.visibility</p:attrName>
                                        </p:attrNameLst>
                                      </p:cBhvr>
                                      <p:to>
                                        <p:strVal val="visible"/>
                                      </p:to>
                                    </p:set>
                                    <p:anim calcmode="lin" valueType="num">
                                      <p:cBhvr additive="base">
                                        <p:cTn id="190" dur="500" fill="hold"/>
                                        <p:tgtEl>
                                          <p:spTgt spid="17">
                                            <p:graphicEl>
                                              <a:dgm id="{B03CB74A-2C5A-44F1-A40D-F7D5897362D8}"/>
                                            </p:graphicEl>
                                          </p:spTgt>
                                        </p:tgtEl>
                                        <p:attrNameLst>
                                          <p:attrName>ppt_x</p:attrName>
                                        </p:attrNameLst>
                                      </p:cBhvr>
                                      <p:tavLst>
                                        <p:tav tm="0">
                                          <p:val>
                                            <p:strVal val="#ppt_x"/>
                                          </p:val>
                                        </p:tav>
                                        <p:tav tm="100000">
                                          <p:val>
                                            <p:strVal val="#ppt_x"/>
                                          </p:val>
                                        </p:tav>
                                      </p:tavLst>
                                    </p:anim>
                                    <p:anim calcmode="lin" valueType="num">
                                      <p:cBhvr additive="base">
                                        <p:cTn id="191" dur="500" fill="hold"/>
                                        <p:tgtEl>
                                          <p:spTgt spid="17">
                                            <p:graphicEl>
                                              <a:dgm id="{B03CB74A-2C5A-44F1-A40D-F7D5897362D8}"/>
                                            </p:graphicEl>
                                          </p:spTgt>
                                        </p:tgtEl>
                                        <p:attrNameLst>
                                          <p:attrName>ppt_y</p:attrName>
                                        </p:attrNameLst>
                                      </p:cBhvr>
                                      <p:tavLst>
                                        <p:tav tm="0">
                                          <p:val>
                                            <p:strVal val="1+#ppt_h/2"/>
                                          </p:val>
                                        </p:tav>
                                        <p:tav tm="100000">
                                          <p:val>
                                            <p:strVal val="#ppt_y"/>
                                          </p:val>
                                        </p:tav>
                                      </p:tavLst>
                                    </p:anim>
                                  </p:childTnLst>
                                </p:cTn>
                              </p:par>
                            </p:childTnLst>
                          </p:cTn>
                        </p:par>
                        <p:par>
                          <p:cTn id="192" fill="hold">
                            <p:stCondLst>
                              <p:cond delay="21000"/>
                            </p:stCondLst>
                            <p:childTnLst>
                              <p:par>
                                <p:cTn id="193" presetID="2" presetClass="entr" presetSubtype="4" fill="hold" grpId="1" nodeType="afterEffect">
                                  <p:stCondLst>
                                    <p:cond delay="0"/>
                                  </p:stCondLst>
                                  <p:childTnLst>
                                    <p:set>
                                      <p:cBhvr>
                                        <p:cTn id="194" dur="1" fill="hold">
                                          <p:stCondLst>
                                            <p:cond delay="0"/>
                                          </p:stCondLst>
                                        </p:cTn>
                                        <p:tgtEl>
                                          <p:spTgt spid="17">
                                            <p:graphicEl>
                                              <a:dgm id="{A181EC2E-32EA-4D4C-9725-B188295E416E}"/>
                                            </p:graphicEl>
                                          </p:spTgt>
                                        </p:tgtEl>
                                        <p:attrNameLst>
                                          <p:attrName>style.visibility</p:attrName>
                                        </p:attrNameLst>
                                      </p:cBhvr>
                                      <p:to>
                                        <p:strVal val="visible"/>
                                      </p:to>
                                    </p:set>
                                    <p:anim calcmode="lin" valueType="num">
                                      <p:cBhvr additive="base">
                                        <p:cTn id="195" dur="500" fill="hold"/>
                                        <p:tgtEl>
                                          <p:spTgt spid="17">
                                            <p:graphicEl>
                                              <a:dgm id="{A181EC2E-32EA-4D4C-9725-B188295E416E}"/>
                                            </p:graphicEl>
                                          </p:spTgt>
                                        </p:tgtEl>
                                        <p:attrNameLst>
                                          <p:attrName>ppt_x</p:attrName>
                                        </p:attrNameLst>
                                      </p:cBhvr>
                                      <p:tavLst>
                                        <p:tav tm="0">
                                          <p:val>
                                            <p:strVal val="#ppt_x"/>
                                          </p:val>
                                        </p:tav>
                                        <p:tav tm="100000">
                                          <p:val>
                                            <p:strVal val="#ppt_x"/>
                                          </p:val>
                                        </p:tav>
                                      </p:tavLst>
                                    </p:anim>
                                    <p:anim calcmode="lin" valueType="num">
                                      <p:cBhvr additive="base">
                                        <p:cTn id="196" dur="500" fill="hold"/>
                                        <p:tgtEl>
                                          <p:spTgt spid="17">
                                            <p:graphicEl>
                                              <a:dgm id="{A181EC2E-32EA-4D4C-9725-B188295E416E}"/>
                                            </p:graphicEl>
                                          </p:spTgt>
                                        </p:tgtEl>
                                        <p:attrNameLst>
                                          <p:attrName>ppt_y</p:attrName>
                                        </p:attrNameLst>
                                      </p:cBhvr>
                                      <p:tavLst>
                                        <p:tav tm="0">
                                          <p:val>
                                            <p:strVal val="1+#ppt_h/2"/>
                                          </p:val>
                                        </p:tav>
                                        <p:tav tm="100000">
                                          <p:val>
                                            <p:strVal val="#ppt_y"/>
                                          </p:val>
                                        </p:tav>
                                      </p:tavLst>
                                    </p:anim>
                                  </p:childTnLst>
                                </p:cTn>
                              </p:par>
                            </p:childTnLst>
                          </p:cTn>
                        </p:par>
                        <p:par>
                          <p:cTn id="197" fill="hold">
                            <p:stCondLst>
                              <p:cond delay="21500"/>
                            </p:stCondLst>
                            <p:childTnLst>
                              <p:par>
                                <p:cTn id="198" presetID="2" presetClass="entr" presetSubtype="4" fill="hold" grpId="1" nodeType="afterEffect">
                                  <p:stCondLst>
                                    <p:cond delay="0"/>
                                  </p:stCondLst>
                                  <p:childTnLst>
                                    <p:set>
                                      <p:cBhvr>
                                        <p:cTn id="199" dur="1" fill="hold">
                                          <p:stCondLst>
                                            <p:cond delay="0"/>
                                          </p:stCondLst>
                                        </p:cTn>
                                        <p:tgtEl>
                                          <p:spTgt spid="17">
                                            <p:graphicEl>
                                              <a:dgm id="{88CF9266-FCDF-4C5A-8B3C-B4B5EE323A51}"/>
                                            </p:graphicEl>
                                          </p:spTgt>
                                        </p:tgtEl>
                                        <p:attrNameLst>
                                          <p:attrName>style.visibility</p:attrName>
                                        </p:attrNameLst>
                                      </p:cBhvr>
                                      <p:to>
                                        <p:strVal val="visible"/>
                                      </p:to>
                                    </p:set>
                                    <p:anim calcmode="lin" valueType="num">
                                      <p:cBhvr additive="base">
                                        <p:cTn id="200" dur="500" fill="hold"/>
                                        <p:tgtEl>
                                          <p:spTgt spid="17">
                                            <p:graphicEl>
                                              <a:dgm id="{88CF9266-FCDF-4C5A-8B3C-B4B5EE323A51}"/>
                                            </p:graphicEl>
                                          </p:spTgt>
                                        </p:tgtEl>
                                        <p:attrNameLst>
                                          <p:attrName>ppt_x</p:attrName>
                                        </p:attrNameLst>
                                      </p:cBhvr>
                                      <p:tavLst>
                                        <p:tav tm="0">
                                          <p:val>
                                            <p:strVal val="#ppt_x"/>
                                          </p:val>
                                        </p:tav>
                                        <p:tav tm="100000">
                                          <p:val>
                                            <p:strVal val="#ppt_x"/>
                                          </p:val>
                                        </p:tav>
                                      </p:tavLst>
                                    </p:anim>
                                    <p:anim calcmode="lin" valueType="num">
                                      <p:cBhvr additive="base">
                                        <p:cTn id="201" dur="500" fill="hold"/>
                                        <p:tgtEl>
                                          <p:spTgt spid="17">
                                            <p:graphicEl>
                                              <a:dgm id="{88CF9266-FCDF-4C5A-8B3C-B4B5EE323A5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build="allAtOnce" animBg="1"/>
      <p:bldP spid="5" grpId="0" build="allAtOnce" animBg="1"/>
      <p:bldP spid="6" grpId="0" build="allAtOnce" animBg="1"/>
      <p:bldP spid="7" grpId="0" build="allAtOnce" animBg="1"/>
      <p:bldP spid="8" grpId="0" build="allAtOnce" animBg="1"/>
      <p:bldP spid="9" grpId="0" build="allAtOnce" animBg="1"/>
      <p:bldP spid="10" grpId="0" build="allAtOnce"/>
      <p:bldP spid="11" grpId="0" build="allAtOnce"/>
      <p:bldP spid="12" grpId="0" build="allAtOnce"/>
      <p:bldP spid="13" grpId="0" animBg="1"/>
      <p:bldP spid="14" grpId="0" build="allAtOnce"/>
      <p:bldP spid="15" grpId="0" build="allAtOnce"/>
      <p:bldP spid="16" grpId="0" build="allAtOnce"/>
      <p:bldGraphic spid="17" grpId="1">
        <p:bldSub>
          <a:bldDgm bld="lvlAtOnce"/>
        </p:bldSub>
      </p:bldGraphic>
      <p:bldP spid="18" grpId="0" animBg="1"/>
      <p:bldP spid="19" grpId="0" build="allAtOnce"/>
      <p:bldP spid="21" grpId="0" animBg="1"/>
      <p:bldP spid="22" grpId="0" animBg="1"/>
      <p:bldP spid="23" grpId="0" build="allAtOnce"/>
      <p:bldP spid="2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28662" y="1357298"/>
            <a:ext cx="7473583" cy="1194755"/>
          </a:xfrm>
        </p:spPr>
        <p:txBody>
          <a:bodyPr>
            <a:normAutofit/>
          </a:bodyPr>
          <a:lstStyle/>
          <a:p>
            <a:r>
              <a:rPr lang="zh-CN" altLang="en-US" sz="3200" dirty="0" smtClean="0">
                <a:latin typeface="方正小标宋简体" pitchFamily="65" charset="-122"/>
                <a:ea typeface="方正小标宋简体" pitchFamily="65" charset="-122"/>
              </a:rPr>
              <a:t>成果二十三 </a:t>
            </a:r>
            <a:r>
              <a:rPr lang="zh-CN" altLang="zh-CN" sz="3200" dirty="0" smtClean="0">
                <a:latin typeface="方正小标宋简体" pitchFamily="65" charset="-122"/>
                <a:ea typeface="方正小标宋简体" pitchFamily="65" charset="-122"/>
              </a:rPr>
              <a:t>“家庭律师”</a:t>
            </a:r>
            <a:r>
              <a:rPr lang="zh-CN" altLang="zh-CN" sz="3200" dirty="0">
                <a:latin typeface="方正小标宋简体" pitchFamily="65" charset="-122"/>
                <a:ea typeface="方正小标宋简体" pitchFamily="65" charset="-122"/>
              </a:rPr>
              <a:t>法律服务</a:t>
            </a:r>
            <a:r>
              <a:rPr lang="zh-CN" altLang="zh-CN" sz="3200" dirty="0" smtClean="0">
                <a:latin typeface="方正小标宋简体" pitchFamily="65" charset="-122"/>
                <a:ea typeface="方正小标宋简体" pitchFamily="65" charset="-122"/>
              </a:rPr>
              <a:t>产品</a:t>
            </a:r>
            <a:r>
              <a:rPr lang="en-US" altLang="zh-CN" sz="3200" dirty="0" smtClean="0">
                <a:latin typeface="方正小标宋简体" pitchFamily="65" charset="-122"/>
                <a:ea typeface="方正小标宋简体" pitchFamily="65" charset="-122"/>
              </a:rPr>
              <a:t/>
            </a:r>
            <a:br>
              <a:rPr lang="en-US" altLang="zh-CN" sz="3200" dirty="0" smtClean="0">
                <a:latin typeface="方正小标宋简体" pitchFamily="65" charset="-122"/>
                <a:ea typeface="方正小标宋简体" pitchFamily="65" charset="-122"/>
              </a:rPr>
            </a:br>
            <a:r>
              <a:rPr lang="zh-CN" altLang="en-US" sz="2400" dirty="0" smtClean="0">
                <a:latin typeface="楷体_GB2312" pitchFamily="49" charset="-122"/>
                <a:ea typeface="楷体_GB2312" pitchFamily="49" charset="-122"/>
              </a:rPr>
              <a:t>苏州市相城区司法局    沈馨</a:t>
            </a:r>
            <a:endParaRPr lang="zh-CN" altLang="en-US" sz="2400" dirty="0">
              <a:latin typeface="楷体_GB2312" pitchFamily="49" charset="-122"/>
              <a:ea typeface="楷体_GB2312" pitchFamily="49" charset="-122"/>
            </a:endParaRPr>
          </a:p>
        </p:txBody>
      </p:sp>
      <p:sp>
        <p:nvSpPr>
          <p:cNvPr id="3" name="副标题 2"/>
          <p:cNvSpPr>
            <a:spLocks noGrp="1"/>
          </p:cNvSpPr>
          <p:nvPr>
            <p:ph type="subTitle" idx="1"/>
          </p:nvPr>
        </p:nvSpPr>
        <p:spPr>
          <a:xfrm>
            <a:off x="500034" y="2369128"/>
            <a:ext cx="8143932" cy="4270663"/>
          </a:xfrm>
        </p:spPr>
        <p:txBody>
          <a:bodyPr>
            <a:noAutofit/>
          </a:bodyPr>
          <a:lstStyle/>
          <a:p>
            <a:pPr algn="just"/>
            <a:r>
              <a:rPr lang="en-US" altLang="zh-CN" sz="2400" dirty="0" smtClean="0">
                <a:solidFill>
                  <a:schemeClr val="tx1">
                    <a:lumMod val="95000"/>
                    <a:lumOff val="5000"/>
                  </a:schemeClr>
                </a:solidFill>
              </a:rPr>
              <a:t>      </a:t>
            </a:r>
            <a:r>
              <a:rPr lang="en-US" altLang="zh-CN" sz="2000" dirty="0" smtClean="0">
                <a:solidFill>
                  <a:schemeClr val="tx1">
                    <a:lumMod val="95000"/>
                    <a:lumOff val="5000"/>
                  </a:schemeClr>
                </a:solidFill>
              </a:rPr>
              <a:t>【</a:t>
            </a:r>
            <a:r>
              <a:rPr lang="zh-CN" altLang="en-US" sz="2000" dirty="0" smtClean="0">
                <a:solidFill>
                  <a:schemeClr val="tx1">
                    <a:lumMod val="95000"/>
                    <a:lumOff val="5000"/>
                  </a:schemeClr>
                </a:solidFill>
              </a:rPr>
              <a:t>创意背景</a:t>
            </a:r>
            <a:r>
              <a:rPr lang="en-US" altLang="zh-CN" sz="2000" dirty="0" smtClean="0">
                <a:solidFill>
                  <a:schemeClr val="tx1">
                    <a:lumMod val="95000"/>
                    <a:lumOff val="5000"/>
                  </a:schemeClr>
                </a:solidFill>
              </a:rPr>
              <a:t>】</a:t>
            </a:r>
            <a:r>
              <a:rPr lang="zh-CN" altLang="zh-CN" sz="2000" dirty="0" smtClean="0">
                <a:solidFill>
                  <a:schemeClr val="tx1">
                    <a:lumMod val="95000"/>
                    <a:lumOff val="5000"/>
                  </a:schemeClr>
                </a:solidFill>
              </a:rPr>
              <a:t>随着</a:t>
            </a:r>
            <a:r>
              <a:rPr lang="zh-CN" altLang="zh-CN" sz="2000" dirty="0">
                <a:solidFill>
                  <a:schemeClr val="tx1">
                    <a:lumMod val="95000"/>
                    <a:lumOff val="5000"/>
                  </a:schemeClr>
                </a:solidFill>
              </a:rPr>
              <a:t>居民维权意识增强、社会矛盾诱因多发频发等因素叠加，居民对法律服务的需求多样，个性化法律服务需求日趋强烈。同时，由于个人对自身隐私保护的日益注重，对于法律服务的稳定性和互信度也提出更高的要求。</a:t>
            </a:r>
            <a:endParaRPr lang="en-US" altLang="zh-CN" sz="2000" dirty="0" smtClean="0">
              <a:solidFill>
                <a:schemeClr val="tx1">
                  <a:lumMod val="95000"/>
                  <a:lumOff val="5000"/>
                </a:schemeClr>
              </a:solidFill>
            </a:endParaRPr>
          </a:p>
          <a:p>
            <a:pPr algn="just"/>
            <a:r>
              <a:rPr lang="en-US" altLang="zh-CN" sz="2000" dirty="0" smtClean="0">
                <a:solidFill>
                  <a:schemeClr val="tx1">
                    <a:lumMod val="95000"/>
                    <a:lumOff val="5000"/>
                  </a:schemeClr>
                </a:solidFill>
              </a:rPr>
              <a:t>      【</a:t>
            </a:r>
            <a:r>
              <a:rPr lang="zh-CN" altLang="zh-CN" sz="2000" dirty="0" smtClean="0">
                <a:solidFill>
                  <a:schemeClr val="tx1">
                    <a:lumMod val="95000"/>
                    <a:lumOff val="5000"/>
                  </a:schemeClr>
                </a:solidFill>
              </a:rPr>
              <a:t>创意</a:t>
            </a:r>
            <a:r>
              <a:rPr lang="zh-CN" altLang="en-US" sz="2000" dirty="0">
                <a:solidFill>
                  <a:schemeClr val="tx1">
                    <a:lumMod val="95000"/>
                    <a:lumOff val="5000"/>
                  </a:schemeClr>
                </a:solidFill>
              </a:rPr>
              <a:t>概述</a:t>
            </a:r>
            <a:r>
              <a:rPr lang="en-US" altLang="zh-CN" sz="2000" dirty="0" smtClean="0">
                <a:solidFill>
                  <a:schemeClr val="tx1">
                    <a:lumMod val="95000"/>
                    <a:lumOff val="5000"/>
                  </a:schemeClr>
                </a:solidFill>
              </a:rPr>
              <a:t>】</a:t>
            </a:r>
            <a:r>
              <a:rPr lang="zh-CN" altLang="zh-CN" sz="2000" dirty="0" smtClean="0">
                <a:solidFill>
                  <a:schemeClr val="tx1">
                    <a:lumMod val="95000"/>
                    <a:lumOff val="5000"/>
                  </a:schemeClr>
                </a:solidFill>
              </a:rPr>
              <a:t>“家庭律师”</a:t>
            </a:r>
            <a:r>
              <a:rPr lang="zh-CN" altLang="zh-CN" sz="2000" dirty="0">
                <a:solidFill>
                  <a:schemeClr val="tx1">
                    <a:lumMod val="95000"/>
                    <a:lumOff val="5000"/>
                  </a:schemeClr>
                </a:solidFill>
              </a:rPr>
              <a:t>是委托人通过公共法律服务系统聘请的，长期为该委托人提供法律咨询、法律文书起草、风险评估、诉讼代理等服务的律师，律师与委托人之间形成稳定、互信的服务关系。</a:t>
            </a:r>
            <a:endParaRPr lang="en-US" altLang="zh-CN" sz="2000" dirty="0">
              <a:solidFill>
                <a:schemeClr val="tx1">
                  <a:lumMod val="95000"/>
                  <a:lumOff val="5000"/>
                </a:schemeClr>
              </a:solidFill>
            </a:endParaRPr>
          </a:p>
          <a:p>
            <a:pPr algn="just"/>
            <a:r>
              <a:rPr lang="en-US" altLang="zh-CN" sz="2000" dirty="0" smtClean="0">
                <a:solidFill>
                  <a:schemeClr val="tx1">
                    <a:lumMod val="95000"/>
                    <a:lumOff val="5000"/>
                  </a:schemeClr>
                </a:solidFill>
              </a:rPr>
              <a:t>      【</a:t>
            </a:r>
            <a:r>
              <a:rPr lang="zh-CN" altLang="en-US" sz="2000" dirty="0" smtClean="0">
                <a:solidFill>
                  <a:schemeClr val="tx1">
                    <a:lumMod val="95000"/>
                    <a:lumOff val="5000"/>
                  </a:schemeClr>
                </a:solidFill>
              </a:rPr>
              <a:t>创意价值</a:t>
            </a:r>
            <a:r>
              <a:rPr lang="en-US" altLang="zh-CN" sz="2000" dirty="0" smtClean="0">
                <a:solidFill>
                  <a:schemeClr val="tx1">
                    <a:lumMod val="95000"/>
                    <a:lumOff val="5000"/>
                  </a:schemeClr>
                </a:solidFill>
              </a:rPr>
              <a:t>】</a:t>
            </a:r>
            <a:r>
              <a:rPr lang="zh-CN" altLang="zh-CN" sz="2000" dirty="0" smtClean="0">
                <a:solidFill>
                  <a:schemeClr val="tx1">
                    <a:lumMod val="95000"/>
                    <a:lumOff val="5000"/>
                  </a:schemeClr>
                </a:solidFill>
              </a:rPr>
              <a:t>拓展</a:t>
            </a:r>
            <a:r>
              <a:rPr lang="zh-CN" altLang="zh-CN" sz="2000" dirty="0">
                <a:solidFill>
                  <a:schemeClr val="tx1">
                    <a:lumMod val="95000"/>
                    <a:lumOff val="5000"/>
                  </a:schemeClr>
                </a:solidFill>
              </a:rPr>
              <a:t>律师服务范围，使法律服务从低层次的诉讼向高层次的事前预防、非诉等方式转变；降低居民维权成本，提高居民风险预判能力，增加社会和谐稳定因素；提升普法效果，强化居民法治意识，为法治社会建设提供基础支撑。</a:t>
            </a:r>
            <a:endParaRPr lang="zh-CN" altLang="en-US" sz="2000" dirty="0">
              <a:solidFill>
                <a:schemeClr val="tx1">
                  <a:lumMod val="95000"/>
                  <a:lumOff val="5000"/>
                </a:schemeClr>
              </a:solidFill>
            </a:endParaRPr>
          </a:p>
        </p:txBody>
      </p:sp>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
            <a:ext cx="9144000" cy="1454727"/>
          </a:xfrm>
          <a:prstGeom prst="rect">
            <a:avLst/>
          </a:prstGeom>
        </p:spPr>
      </p:pic>
      <p:pic>
        <p:nvPicPr>
          <p:cNvPr id="5"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928670"/>
          </a:xfrm>
          <a:prstGeom prst="rect">
            <a:avLst/>
          </a:prstGeom>
          <a:noFill/>
        </p:spPr>
      </p:pic>
    </p:spTree>
    <p:extLst>
      <p:ext uri="{BB962C8B-B14F-4D97-AF65-F5344CB8AC3E}">
        <p14:creationId xmlns="" xmlns:p14="http://schemas.microsoft.com/office/powerpoint/2010/main" val="2625238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7"/>
          <p:cNvSpPr txBox="1">
            <a:spLocks noChangeArrowheads="1"/>
          </p:cNvSpPr>
          <p:nvPr/>
        </p:nvSpPr>
        <p:spPr bwMode="auto">
          <a:xfrm>
            <a:off x="-1285916" y="571480"/>
            <a:ext cx="9001156" cy="892552"/>
          </a:xfrm>
          <a:prstGeom prst="rect">
            <a:avLst/>
          </a:prstGeom>
          <a:noFill/>
          <a:ln w="9525">
            <a:noFill/>
            <a:miter lim="800000"/>
            <a:headEnd/>
            <a:tailEnd/>
          </a:ln>
        </p:spPr>
        <p:txBody>
          <a:bodyPr wrap="square">
            <a:spAutoFit/>
          </a:bodyPr>
          <a:lstStyle/>
          <a:p>
            <a:pPr algn="ctr"/>
            <a:r>
              <a:rPr lang="zh-CN" altLang="en-US" sz="2800" dirty="0" smtClean="0">
                <a:latin typeface="方正小标宋简体" pitchFamily="65" charset="-122"/>
                <a:ea typeface="方正小标宋简体" pitchFamily="65" charset="-122"/>
              </a:rPr>
              <a:t>成果二十四   法制</a:t>
            </a:r>
            <a:r>
              <a:rPr lang="zh-CN" altLang="en-US" sz="2800" dirty="0">
                <a:latin typeface="方正小标宋简体" pitchFamily="65" charset="-122"/>
                <a:ea typeface="方正小标宋简体" pitchFamily="65" charset="-122"/>
              </a:rPr>
              <a:t>副校长服务</a:t>
            </a:r>
            <a:r>
              <a:rPr lang="zh-CN" altLang="en-US" sz="2800" dirty="0" smtClean="0">
                <a:latin typeface="方正小标宋简体" pitchFamily="65" charset="-122"/>
                <a:ea typeface="方正小标宋简体" pitchFamily="65" charset="-122"/>
              </a:rPr>
              <a:t>产品</a:t>
            </a:r>
            <a:endParaRPr lang="en-US" altLang="zh-CN" sz="2800" dirty="0" smtClean="0">
              <a:latin typeface="方正小标宋简体" pitchFamily="65" charset="-122"/>
              <a:ea typeface="方正小标宋简体" pitchFamily="65" charset="-122"/>
            </a:endParaRPr>
          </a:p>
          <a:p>
            <a:pPr algn="ctr"/>
            <a:r>
              <a:rPr lang="zh-CN" altLang="en-US" sz="2400" dirty="0" smtClean="0">
                <a:latin typeface="楷体_GB2312" pitchFamily="49" charset="-122"/>
                <a:ea typeface="楷体_GB2312" pitchFamily="49" charset="-122"/>
              </a:rPr>
              <a:t>                              常熟市司法局  程栋      </a:t>
            </a:r>
            <a:endParaRPr lang="zh-CN" altLang="en-US" sz="2400" dirty="0">
              <a:latin typeface="楷体_GB2312" pitchFamily="49" charset="-122"/>
              <a:ea typeface="楷体_GB2312" pitchFamily="49" charset="-122"/>
            </a:endParaRPr>
          </a:p>
        </p:txBody>
      </p:sp>
      <p:sp>
        <p:nvSpPr>
          <p:cNvPr id="12293" name="Oval 6"/>
          <p:cNvSpPr>
            <a:spLocks noChangeArrowheads="1"/>
          </p:cNvSpPr>
          <p:nvPr/>
        </p:nvSpPr>
        <p:spPr bwMode="auto">
          <a:xfrm>
            <a:off x="5054610" y="1071563"/>
            <a:ext cx="3768047" cy="5027612"/>
          </a:xfrm>
          <a:prstGeom prst="ellipse">
            <a:avLst/>
          </a:prstGeom>
          <a:noFill/>
          <a:ln w="9">
            <a:solidFill>
              <a:schemeClr val="tx1"/>
            </a:solidFill>
            <a:prstDash val="dash"/>
            <a:round/>
            <a:headEnd/>
            <a:tailEnd/>
          </a:ln>
        </p:spPr>
        <p:txBody>
          <a:bodyPr/>
          <a:lstStyle/>
          <a:p>
            <a:endParaRPr lang="zh-CN" altLang="en-US">
              <a:solidFill>
                <a:schemeClr val="accent2"/>
              </a:solidFill>
            </a:endParaRPr>
          </a:p>
        </p:txBody>
      </p:sp>
      <p:sp>
        <p:nvSpPr>
          <p:cNvPr id="12299" name="TextBox 43"/>
          <p:cNvSpPr txBox="1">
            <a:spLocks noChangeArrowheads="1"/>
          </p:cNvSpPr>
          <p:nvPr/>
        </p:nvSpPr>
        <p:spPr bwMode="auto">
          <a:xfrm>
            <a:off x="642910" y="1285860"/>
            <a:ext cx="4219117" cy="5355312"/>
          </a:xfrm>
          <a:prstGeom prst="rect">
            <a:avLst/>
          </a:prstGeom>
          <a:noFill/>
          <a:ln w="9525">
            <a:noFill/>
            <a:miter lim="800000"/>
            <a:headEnd/>
            <a:tailEnd/>
          </a:ln>
        </p:spPr>
        <p:txBody>
          <a:bodyPr>
            <a:spAutoFit/>
          </a:bodyPr>
          <a:lstStyle/>
          <a:p>
            <a:r>
              <a:rPr lang="zh-CN" altLang="en-US" dirty="0"/>
              <a:t>     通过法制副校长专项法律方案的研发与推广，使各类学校了解法制副校长对于青少年教育的重要性。法制副校长专项法律服务的服务对象是全市学校，包括但不限于青少年学生，可以是学校本身，也可以是学校老师。通过法制副校长的介入，整合学校家庭、社区教育资源，构建素质教育大平台，共创“文明校园”，使素质教育落到实处。扩大法制教育的对象范围，在日常普法工作中，既以未成年人为主要对象，也尽可能的为学校和教师提供法律服务、维护师生合法权益，还向学生家长、宣传与未成年人有关的法律法规，形成全社会关心未成年人健康成长、维护正常教育教学秩序的积极态度和强大合力，多层次、全方位加强青少年法制教育，优化学校周边环境，全力维护教育教学正常秩序、保障青少年健康成长。</a:t>
            </a:r>
          </a:p>
        </p:txBody>
      </p:sp>
      <p:sp>
        <p:nvSpPr>
          <p:cNvPr id="12304" name="Oval 7"/>
          <p:cNvSpPr>
            <a:spLocks noChangeArrowheads="1"/>
          </p:cNvSpPr>
          <p:nvPr/>
        </p:nvSpPr>
        <p:spPr bwMode="auto">
          <a:xfrm>
            <a:off x="5483068" y="1257301"/>
            <a:ext cx="3339589" cy="4449763"/>
          </a:xfrm>
          <a:prstGeom prst="ellipse">
            <a:avLst/>
          </a:prstGeom>
          <a:solidFill>
            <a:srgbClr val="B8B8B8"/>
          </a:solidFill>
          <a:ln w="9525">
            <a:noFill/>
            <a:round/>
            <a:headEnd/>
            <a:tailEnd/>
          </a:ln>
        </p:spPr>
        <p:txBody>
          <a:bodyPr/>
          <a:lstStyle/>
          <a:p>
            <a:endParaRPr lang="zh-CN" altLang="en-US">
              <a:solidFill>
                <a:schemeClr val="accent2"/>
              </a:solidFill>
            </a:endParaRPr>
          </a:p>
        </p:txBody>
      </p:sp>
      <p:sp>
        <p:nvSpPr>
          <p:cNvPr id="12305" name="Oval 8"/>
          <p:cNvSpPr>
            <a:spLocks noChangeArrowheads="1"/>
          </p:cNvSpPr>
          <p:nvPr/>
        </p:nvSpPr>
        <p:spPr bwMode="auto">
          <a:xfrm>
            <a:off x="5697297" y="1530350"/>
            <a:ext cx="2882568" cy="3843338"/>
          </a:xfrm>
          <a:prstGeom prst="ellipse">
            <a:avLst/>
          </a:prstGeom>
          <a:blipFill dpi="0" rotWithShape="1">
            <a:blip r:embed="rId2"/>
            <a:srcRect/>
            <a:stretch>
              <a:fillRect/>
            </a:stretch>
          </a:blipFill>
          <a:ln w="9525">
            <a:noFill/>
            <a:round/>
            <a:headEnd/>
            <a:tailEnd/>
          </a:ln>
        </p:spPr>
        <p:txBody>
          <a:bodyPr/>
          <a:lstStyle/>
          <a:p>
            <a:endParaRPr lang="zh-CN" altLang="en-US">
              <a:solidFill>
                <a:schemeClr val="accent2"/>
              </a:solidFill>
            </a:endParaRPr>
          </a:p>
        </p:txBody>
      </p:sp>
      <p:grpSp>
        <p:nvGrpSpPr>
          <p:cNvPr id="9" name="组合 8"/>
          <p:cNvGrpSpPr/>
          <p:nvPr/>
        </p:nvGrpSpPr>
        <p:grpSpPr>
          <a:xfrm>
            <a:off x="785786" y="1412675"/>
            <a:ext cx="7621533" cy="5445325"/>
            <a:chOff x="808119" y="1336675"/>
            <a:chExt cx="7621533" cy="5445325"/>
          </a:xfrm>
        </p:grpSpPr>
        <p:sp>
          <p:nvSpPr>
            <p:cNvPr id="10" name="Freeform 6"/>
            <p:cNvSpPr>
              <a:spLocks/>
            </p:cNvSpPr>
            <p:nvPr/>
          </p:nvSpPr>
          <p:spPr bwMode="auto">
            <a:xfrm>
              <a:off x="808119" y="1336675"/>
              <a:ext cx="7583700" cy="1377950"/>
            </a:xfrm>
            <a:custGeom>
              <a:avLst/>
              <a:gdLst>
                <a:gd name="T0" fmla="*/ 2147483647 w 12630"/>
                <a:gd name="T1" fmla="*/ 0 h 856"/>
                <a:gd name="T2" fmla="*/ 2147483647 w 12630"/>
                <a:gd name="T3" fmla="*/ 0 h 856"/>
                <a:gd name="T4" fmla="*/ 2147483647 w 12630"/>
                <a:gd name="T5" fmla="*/ 2147483647 h 856"/>
                <a:gd name="T6" fmla="*/ 2147483647 w 12630"/>
                <a:gd name="T7" fmla="*/ 2147483647 h 856"/>
                <a:gd name="T8" fmla="*/ 2147483647 w 12630"/>
                <a:gd name="T9" fmla="*/ 2147483647 h 856"/>
                <a:gd name="T10" fmla="*/ 2147483647 w 12630"/>
                <a:gd name="T11" fmla="*/ 2147483647 h 856"/>
                <a:gd name="T12" fmla="*/ 0 w 12630"/>
                <a:gd name="T13" fmla="*/ 2147483647 h 856"/>
                <a:gd name="T14" fmla="*/ 0 w 12630"/>
                <a:gd name="T15" fmla="*/ 2147483647 h 856"/>
                <a:gd name="T16" fmla="*/ 2147483647 w 12630"/>
                <a:gd name="T17" fmla="*/ 0 h 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30"/>
                <a:gd name="T28" fmla="*/ 0 h 856"/>
                <a:gd name="T29" fmla="*/ 12630 w 12630"/>
                <a:gd name="T30" fmla="*/ 856 h 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30" h="856">
                  <a:moveTo>
                    <a:pt x="75" y="0"/>
                  </a:moveTo>
                  <a:lnTo>
                    <a:pt x="12555" y="0"/>
                  </a:lnTo>
                  <a:cubicBezTo>
                    <a:pt x="12597" y="0"/>
                    <a:pt x="12630" y="43"/>
                    <a:pt x="12630" y="94"/>
                  </a:cubicBezTo>
                  <a:lnTo>
                    <a:pt x="12630" y="763"/>
                  </a:lnTo>
                  <a:cubicBezTo>
                    <a:pt x="12630" y="814"/>
                    <a:pt x="12597" y="856"/>
                    <a:pt x="12555" y="856"/>
                  </a:cubicBezTo>
                  <a:lnTo>
                    <a:pt x="75" y="856"/>
                  </a:lnTo>
                  <a:cubicBezTo>
                    <a:pt x="34" y="856"/>
                    <a:pt x="0" y="814"/>
                    <a:pt x="0" y="763"/>
                  </a:cubicBezTo>
                  <a:lnTo>
                    <a:pt x="0" y="94"/>
                  </a:lnTo>
                  <a:cubicBezTo>
                    <a:pt x="0" y="43"/>
                    <a:pt x="34" y="0"/>
                    <a:pt x="75" y="0"/>
                  </a:cubicBezTo>
                  <a:close/>
                </a:path>
              </a:pathLst>
            </a:custGeom>
            <a:solidFill>
              <a:schemeClr val="tx2"/>
            </a:solidFill>
            <a:ln w="10">
              <a:solidFill>
                <a:srgbClr val="C7C7C7"/>
              </a:solidFill>
              <a:round/>
              <a:headEnd/>
              <a:tailEnd/>
            </a:ln>
          </p:spPr>
          <p:txBody>
            <a:bodyPr/>
            <a:lstStyle/>
            <a:p>
              <a:endParaRPr lang="zh-CN" altLang="en-US"/>
            </a:p>
          </p:txBody>
        </p:sp>
        <p:sp>
          <p:nvSpPr>
            <p:cNvPr id="11" name="Freeform 7"/>
            <p:cNvSpPr>
              <a:spLocks/>
            </p:cNvSpPr>
            <p:nvPr/>
          </p:nvSpPr>
          <p:spPr bwMode="auto">
            <a:xfrm>
              <a:off x="808119" y="3000375"/>
              <a:ext cx="7583700" cy="1428750"/>
            </a:xfrm>
            <a:custGeom>
              <a:avLst/>
              <a:gdLst>
                <a:gd name="T0" fmla="*/ 2147483647 w 12630"/>
                <a:gd name="T1" fmla="*/ 0 h 856"/>
                <a:gd name="T2" fmla="*/ 2147483647 w 12630"/>
                <a:gd name="T3" fmla="*/ 0 h 856"/>
                <a:gd name="T4" fmla="*/ 2147483647 w 12630"/>
                <a:gd name="T5" fmla="*/ 2147483647 h 856"/>
                <a:gd name="T6" fmla="*/ 2147483647 w 12630"/>
                <a:gd name="T7" fmla="*/ 2147483647 h 856"/>
                <a:gd name="T8" fmla="*/ 2147483647 w 12630"/>
                <a:gd name="T9" fmla="*/ 2147483647 h 856"/>
                <a:gd name="T10" fmla="*/ 2147483647 w 12630"/>
                <a:gd name="T11" fmla="*/ 2147483647 h 856"/>
                <a:gd name="T12" fmla="*/ 0 w 12630"/>
                <a:gd name="T13" fmla="*/ 2147483647 h 856"/>
                <a:gd name="T14" fmla="*/ 0 w 12630"/>
                <a:gd name="T15" fmla="*/ 2147483647 h 856"/>
                <a:gd name="T16" fmla="*/ 2147483647 w 12630"/>
                <a:gd name="T17" fmla="*/ 0 h 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30"/>
                <a:gd name="T28" fmla="*/ 0 h 856"/>
                <a:gd name="T29" fmla="*/ 12630 w 12630"/>
                <a:gd name="T30" fmla="*/ 856 h 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30" h="856">
                  <a:moveTo>
                    <a:pt x="75" y="0"/>
                  </a:moveTo>
                  <a:lnTo>
                    <a:pt x="12555" y="0"/>
                  </a:lnTo>
                  <a:cubicBezTo>
                    <a:pt x="12597" y="0"/>
                    <a:pt x="12630" y="42"/>
                    <a:pt x="12630" y="94"/>
                  </a:cubicBezTo>
                  <a:lnTo>
                    <a:pt x="12630" y="763"/>
                  </a:lnTo>
                  <a:cubicBezTo>
                    <a:pt x="12630" y="814"/>
                    <a:pt x="12597" y="856"/>
                    <a:pt x="12555" y="856"/>
                  </a:cubicBezTo>
                  <a:lnTo>
                    <a:pt x="75" y="856"/>
                  </a:lnTo>
                  <a:cubicBezTo>
                    <a:pt x="34" y="856"/>
                    <a:pt x="0" y="814"/>
                    <a:pt x="0" y="763"/>
                  </a:cubicBezTo>
                  <a:lnTo>
                    <a:pt x="0" y="94"/>
                  </a:lnTo>
                  <a:cubicBezTo>
                    <a:pt x="0" y="42"/>
                    <a:pt x="34" y="0"/>
                    <a:pt x="75" y="0"/>
                  </a:cubicBezTo>
                  <a:close/>
                </a:path>
              </a:pathLst>
            </a:custGeom>
            <a:solidFill>
              <a:schemeClr val="tx2"/>
            </a:solidFill>
            <a:ln w="10">
              <a:solidFill>
                <a:srgbClr val="C7C7C7"/>
              </a:solidFill>
              <a:round/>
              <a:headEnd/>
              <a:tailEnd/>
            </a:ln>
          </p:spPr>
          <p:txBody>
            <a:bodyPr/>
            <a:lstStyle/>
            <a:p>
              <a:endParaRPr lang="zh-CN" altLang="en-US"/>
            </a:p>
          </p:txBody>
        </p:sp>
        <p:sp>
          <p:nvSpPr>
            <p:cNvPr id="12" name="Freeform 8"/>
            <p:cNvSpPr>
              <a:spLocks/>
            </p:cNvSpPr>
            <p:nvPr/>
          </p:nvSpPr>
          <p:spPr bwMode="auto">
            <a:xfrm>
              <a:off x="808119" y="4627563"/>
              <a:ext cx="7583700" cy="1460500"/>
            </a:xfrm>
            <a:custGeom>
              <a:avLst/>
              <a:gdLst>
                <a:gd name="T0" fmla="*/ 2147483647 w 12630"/>
                <a:gd name="T1" fmla="*/ 0 h 856"/>
                <a:gd name="T2" fmla="*/ 2147483647 w 12630"/>
                <a:gd name="T3" fmla="*/ 0 h 856"/>
                <a:gd name="T4" fmla="*/ 2147483647 w 12630"/>
                <a:gd name="T5" fmla="*/ 2147483647 h 856"/>
                <a:gd name="T6" fmla="*/ 2147483647 w 12630"/>
                <a:gd name="T7" fmla="*/ 2147483647 h 856"/>
                <a:gd name="T8" fmla="*/ 2147483647 w 12630"/>
                <a:gd name="T9" fmla="*/ 2147483647 h 856"/>
                <a:gd name="T10" fmla="*/ 2147483647 w 12630"/>
                <a:gd name="T11" fmla="*/ 2147483647 h 856"/>
                <a:gd name="T12" fmla="*/ 0 w 12630"/>
                <a:gd name="T13" fmla="*/ 2147483647 h 856"/>
                <a:gd name="T14" fmla="*/ 0 w 12630"/>
                <a:gd name="T15" fmla="*/ 2147483647 h 856"/>
                <a:gd name="T16" fmla="*/ 2147483647 w 12630"/>
                <a:gd name="T17" fmla="*/ 0 h 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30"/>
                <a:gd name="T28" fmla="*/ 0 h 856"/>
                <a:gd name="T29" fmla="*/ 12630 w 12630"/>
                <a:gd name="T30" fmla="*/ 856 h 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30" h="856">
                  <a:moveTo>
                    <a:pt x="75" y="0"/>
                  </a:moveTo>
                  <a:lnTo>
                    <a:pt x="12555" y="0"/>
                  </a:lnTo>
                  <a:cubicBezTo>
                    <a:pt x="12597" y="0"/>
                    <a:pt x="12630" y="42"/>
                    <a:pt x="12630" y="93"/>
                  </a:cubicBezTo>
                  <a:lnTo>
                    <a:pt x="12630" y="762"/>
                  </a:lnTo>
                  <a:cubicBezTo>
                    <a:pt x="12630" y="814"/>
                    <a:pt x="12597" y="856"/>
                    <a:pt x="12555" y="856"/>
                  </a:cubicBezTo>
                  <a:lnTo>
                    <a:pt x="75" y="856"/>
                  </a:lnTo>
                  <a:cubicBezTo>
                    <a:pt x="34" y="856"/>
                    <a:pt x="0" y="814"/>
                    <a:pt x="0" y="762"/>
                  </a:cubicBezTo>
                  <a:lnTo>
                    <a:pt x="0" y="93"/>
                  </a:lnTo>
                  <a:cubicBezTo>
                    <a:pt x="0" y="42"/>
                    <a:pt x="34" y="0"/>
                    <a:pt x="75" y="0"/>
                  </a:cubicBezTo>
                  <a:close/>
                </a:path>
              </a:pathLst>
            </a:custGeom>
            <a:solidFill>
              <a:schemeClr val="tx2"/>
            </a:solidFill>
            <a:ln w="10">
              <a:solidFill>
                <a:srgbClr val="C7C7C7"/>
              </a:solidFill>
              <a:round/>
              <a:headEnd/>
              <a:tailEnd/>
            </a:ln>
          </p:spPr>
          <p:txBody>
            <a:bodyPr/>
            <a:lstStyle/>
            <a:p>
              <a:endParaRPr lang="zh-CN" altLang="en-US"/>
            </a:p>
          </p:txBody>
        </p:sp>
        <p:sp>
          <p:nvSpPr>
            <p:cNvPr id="13" name="Freeform 10"/>
            <p:cNvSpPr>
              <a:spLocks noEditPoints="1"/>
            </p:cNvSpPr>
            <p:nvPr/>
          </p:nvSpPr>
          <p:spPr bwMode="auto">
            <a:xfrm>
              <a:off x="1341311" y="1336675"/>
              <a:ext cx="1400818" cy="1100138"/>
            </a:xfrm>
            <a:custGeom>
              <a:avLst/>
              <a:gdLst>
                <a:gd name="T0" fmla="*/ 2147483647 w 2333"/>
                <a:gd name="T1" fmla="*/ 0 h 1818"/>
                <a:gd name="T2" fmla="*/ 2147483647 w 2333"/>
                <a:gd name="T3" fmla="*/ 2147483647 h 1818"/>
                <a:gd name="T4" fmla="*/ 2147483647 w 2333"/>
                <a:gd name="T5" fmla="*/ 2147483647 h 1818"/>
                <a:gd name="T6" fmla="*/ 0 w 2333"/>
                <a:gd name="T7" fmla="*/ 2147483647 h 1818"/>
                <a:gd name="T8" fmla="*/ 0 w 2333"/>
                <a:gd name="T9" fmla="*/ 0 h 1818"/>
                <a:gd name="T10" fmla="*/ 2147483647 w 2333"/>
                <a:gd name="T11" fmla="*/ 0 h 1818"/>
                <a:gd name="T12" fmla="*/ 2147483647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chemeClr val="bg1"/>
            </a:solidFill>
            <a:ln w="9525">
              <a:noFill/>
              <a:round/>
              <a:headEnd/>
              <a:tailEnd/>
            </a:ln>
          </p:spPr>
          <p:txBody>
            <a:bodyPr/>
            <a:lstStyle/>
            <a:p>
              <a:endParaRPr lang="zh-CN" altLang="en-US"/>
            </a:p>
          </p:txBody>
        </p:sp>
        <p:sp>
          <p:nvSpPr>
            <p:cNvPr id="14" name="Freeform 11"/>
            <p:cNvSpPr>
              <a:spLocks noEditPoints="1"/>
            </p:cNvSpPr>
            <p:nvPr/>
          </p:nvSpPr>
          <p:spPr bwMode="auto">
            <a:xfrm>
              <a:off x="1412721" y="3000376"/>
              <a:ext cx="1353212" cy="1223963"/>
            </a:xfrm>
            <a:custGeom>
              <a:avLst/>
              <a:gdLst>
                <a:gd name="T0" fmla="*/ 2147483647 w 2333"/>
                <a:gd name="T1" fmla="*/ 0 h 1775"/>
                <a:gd name="T2" fmla="*/ 2147483647 w 2333"/>
                <a:gd name="T3" fmla="*/ 2147483647 h 1775"/>
                <a:gd name="T4" fmla="*/ 2147483647 w 2333"/>
                <a:gd name="T5" fmla="*/ 2147483647 h 1775"/>
                <a:gd name="T6" fmla="*/ 0 w 2333"/>
                <a:gd name="T7" fmla="*/ 2147483647 h 1775"/>
                <a:gd name="T8" fmla="*/ 0 w 2333"/>
                <a:gd name="T9" fmla="*/ 0 h 1775"/>
                <a:gd name="T10" fmla="*/ 2147483647 w 2333"/>
                <a:gd name="T11" fmla="*/ 2147483647 h 1775"/>
                <a:gd name="T12" fmla="*/ 2147483647 w 2333"/>
                <a:gd name="T13" fmla="*/ 0 h 1775"/>
                <a:gd name="T14" fmla="*/ 2147483647 w 2333"/>
                <a:gd name="T15" fmla="*/ 2147483647 h 1775"/>
                <a:gd name="T16" fmla="*/ 0 60000 65536"/>
                <a:gd name="T17" fmla="*/ 0 60000 65536"/>
                <a:gd name="T18" fmla="*/ 0 60000 65536"/>
                <a:gd name="T19" fmla="*/ 0 60000 65536"/>
                <a:gd name="T20" fmla="*/ 0 60000 65536"/>
                <a:gd name="T21" fmla="*/ 0 60000 65536"/>
                <a:gd name="T22" fmla="*/ 0 60000 65536"/>
                <a:gd name="T23" fmla="*/ 0 60000 65536"/>
                <a:gd name="T24" fmla="*/ 0 w 2333"/>
                <a:gd name="T25" fmla="*/ 0 h 1775"/>
                <a:gd name="T26" fmla="*/ 2333 w 2333"/>
                <a:gd name="T27" fmla="*/ 1775 h 1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chemeClr val="bg2"/>
            </a:solidFill>
            <a:ln w="9525">
              <a:noFill/>
              <a:round/>
              <a:headEnd/>
              <a:tailEnd/>
            </a:ln>
          </p:spPr>
          <p:txBody>
            <a:bodyPr/>
            <a:lstStyle/>
            <a:p>
              <a:endParaRPr lang="zh-CN" altLang="en-US"/>
            </a:p>
          </p:txBody>
        </p:sp>
        <p:sp>
          <p:nvSpPr>
            <p:cNvPr id="15" name="Freeform 12"/>
            <p:cNvSpPr>
              <a:spLocks noEditPoints="1"/>
            </p:cNvSpPr>
            <p:nvPr/>
          </p:nvSpPr>
          <p:spPr bwMode="auto">
            <a:xfrm>
              <a:off x="1365114" y="4627563"/>
              <a:ext cx="1400818" cy="1420812"/>
            </a:xfrm>
            <a:custGeom>
              <a:avLst/>
              <a:gdLst>
                <a:gd name="T0" fmla="*/ 2147483647 w 2333"/>
                <a:gd name="T1" fmla="*/ 0 h 1775"/>
                <a:gd name="T2" fmla="*/ 2147483647 w 2333"/>
                <a:gd name="T3" fmla="*/ 2147483647 h 1775"/>
                <a:gd name="T4" fmla="*/ 2147483647 w 2333"/>
                <a:gd name="T5" fmla="*/ 2147483647 h 1775"/>
                <a:gd name="T6" fmla="*/ 0 w 2333"/>
                <a:gd name="T7" fmla="*/ 2147483647 h 1775"/>
                <a:gd name="T8" fmla="*/ 0 w 2333"/>
                <a:gd name="T9" fmla="*/ 0 h 1775"/>
                <a:gd name="T10" fmla="*/ 2147483647 w 2333"/>
                <a:gd name="T11" fmla="*/ 2147483647 h 1775"/>
                <a:gd name="T12" fmla="*/ 2147483647 w 2333"/>
                <a:gd name="T13" fmla="*/ 0 h 1775"/>
                <a:gd name="T14" fmla="*/ 2147483647 w 2333"/>
                <a:gd name="T15" fmla="*/ 2147483647 h 1775"/>
                <a:gd name="T16" fmla="*/ 0 60000 65536"/>
                <a:gd name="T17" fmla="*/ 0 60000 65536"/>
                <a:gd name="T18" fmla="*/ 0 60000 65536"/>
                <a:gd name="T19" fmla="*/ 0 60000 65536"/>
                <a:gd name="T20" fmla="*/ 0 60000 65536"/>
                <a:gd name="T21" fmla="*/ 0 60000 65536"/>
                <a:gd name="T22" fmla="*/ 0 60000 65536"/>
                <a:gd name="T23" fmla="*/ 0 60000 65536"/>
                <a:gd name="T24" fmla="*/ 0 w 2333"/>
                <a:gd name="T25" fmla="*/ 0 h 1775"/>
                <a:gd name="T26" fmla="*/ 2333 w 2333"/>
                <a:gd name="T27" fmla="*/ 1775 h 1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B8B8B8"/>
            </a:solidFill>
            <a:ln w="9525">
              <a:noFill/>
              <a:round/>
              <a:headEnd/>
              <a:tailEnd/>
            </a:ln>
          </p:spPr>
          <p:txBody>
            <a:bodyPr/>
            <a:lstStyle/>
            <a:p>
              <a:endParaRPr lang="zh-CN" altLang="en-US"/>
            </a:p>
          </p:txBody>
        </p:sp>
        <p:sp>
          <p:nvSpPr>
            <p:cNvPr id="16" name="TextBox 12"/>
            <p:cNvSpPr txBox="1">
              <a:spLocks noChangeArrowheads="1"/>
            </p:cNvSpPr>
            <p:nvPr/>
          </p:nvSpPr>
          <p:spPr bwMode="auto">
            <a:xfrm>
              <a:off x="2857488" y="1355725"/>
              <a:ext cx="5572164" cy="1323439"/>
            </a:xfrm>
            <a:prstGeom prst="rect">
              <a:avLst/>
            </a:prstGeom>
            <a:noFill/>
            <a:ln w="9525">
              <a:noFill/>
              <a:miter lim="800000"/>
              <a:headEnd/>
              <a:tailEnd/>
            </a:ln>
          </p:spPr>
          <p:txBody>
            <a:bodyPr wrap="square">
              <a:spAutoFit/>
            </a:bodyPr>
            <a:lstStyle/>
            <a:p>
              <a:r>
                <a:rPr lang="en-US" altLang="zh-CN" sz="1600" dirty="0">
                  <a:solidFill>
                    <a:schemeClr val="bg1"/>
                  </a:solidFill>
                </a:rPr>
                <a:t>1、</a:t>
              </a:r>
              <a:r>
                <a:rPr lang="zh-CN" altLang="en-US" sz="1600" dirty="0">
                  <a:solidFill>
                    <a:schemeClr val="bg1"/>
                  </a:solidFill>
                </a:rPr>
                <a:t>举办各类法治讲座，增强学生们的法制意识及自我保护意识。</a:t>
              </a:r>
              <a:endParaRPr lang="en-US" altLang="zh-CN" sz="1600" dirty="0">
                <a:solidFill>
                  <a:schemeClr val="bg1"/>
                </a:solidFill>
              </a:endParaRPr>
            </a:p>
            <a:p>
              <a:r>
                <a:rPr lang="en-US" altLang="zh-CN" sz="1600" dirty="0">
                  <a:solidFill>
                    <a:schemeClr val="bg1"/>
                  </a:solidFill>
                </a:rPr>
                <a:t>2</a:t>
              </a:r>
              <a:r>
                <a:rPr lang="en-US" altLang="zh-CN" sz="1600" dirty="0">
                  <a:solidFill>
                    <a:schemeClr val="bg1"/>
                  </a:solidFill>
                  <a:latin typeface="微软雅黑" pitchFamily="34" charset="-122"/>
                  <a:ea typeface="微软雅黑" pitchFamily="34" charset="-122"/>
                </a:rPr>
                <a:t>、</a:t>
              </a:r>
              <a:r>
                <a:rPr lang="zh-CN" altLang="en-US" sz="1600" dirty="0">
                  <a:solidFill>
                    <a:schemeClr val="bg1"/>
                  </a:solidFill>
                </a:rPr>
                <a:t>开展模拟法庭、模拟交通指挥等活动，提高事故发生时学生及时应对能力。</a:t>
              </a:r>
              <a:r>
                <a:rPr lang="en-US" altLang="zh-CN" sz="1600" dirty="0">
                  <a:solidFill>
                    <a:schemeClr val="bg1"/>
                  </a:solidFill>
                </a:rPr>
                <a:t>3、</a:t>
              </a:r>
              <a:r>
                <a:rPr lang="zh-CN" altLang="en-US" sz="1600" dirty="0">
                  <a:solidFill>
                    <a:schemeClr val="bg1"/>
                  </a:solidFill>
                </a:rPr>
                <a:t>帮助学校建立“三位一体”的联控联防长效机制。</a:t>
              </a:r>
              <a:r>
                <a:rPr lang="en-US" altLang="zh-CN" sz="1600" dirty="0">
                  <a:solidFill>
                    <a:schemeClr val="bg1"/>
                  </a:solidFill>
                </a:rPr>
                <a:t>4、</a:t>
              </a:r>
              <a:r>
                <a:rPr lang="zh-CN" altLang="en-US" sz="1600" dirty="0">
                  <a:solidFill>
                    <a:schemeClr val="bg1"/>
                  </a:solidFill>
                </a:rPr>
                <a:t>帮助学校建立科学合理的安全工作制度。</a:t>
              </a:r>
              <a:endParaRPr lang="zh-CN" altLang="en-US" sz="1600" dirty="0">
                <a:solidFill>
                  <a:schemeClr val="bg1"/>
                </a:solidFill>
                <a:latin typeface="微软雅黑" pitchFamily="34" charset="-122"/>
                <a:ea typeface="微软雅黑" pitchFamily="34" charset="-122"/>
              </a:endParaRPr>
            </a:p>
          </p:txBody>
        </p:sp>
        <p:sp>
          <p:nvSpPr>
            <p:cNvPr id="17" name="TextBox 13"/>
            <p:cNvSpPr txBox="1">
              <a:spLocks noChangeArrowheads="1"/>
            </p:cNvSpPr>
            <p:nvPr/>
          </p:nvSpPr>
          <p:spPr bwMode="auto">
            <a:xfrm>
              <a:off x="928662" y="1463676"/>
              <a:ext cx="1789664" cy="646331"/>
            </a:xfrm>
            <a:prstGeom prst="rect">
              <a:avLst/>
            </a:prstGeom>
            <a:noFill/>
            <a:ln w="9525">
              <a:noFill/>
              <a:miter lim="800000"/>
              <a:headEnd/>
              <a:tailEnd/>
            </a:ln>
          </p:spPr>
          <p:txBody>
            <a:bodyPr wrap="square">
              <a:spAutoFit/>
            </a:bodyPr>
            <a:lstStyle/>
            <a:p>
              <a:pPr lvl="1"/>
              <a:r>
                <a:rPr lang="zh-CN" altLang="en-US" b="1" dirty="0"/>
                <a:t>校园</a:t>
              </a:r>
              <a:r>
                <a:rPr lang="zh-CN" altLang="en-US" b="1" dirty="0" smtClean="0"/>
                <a:t>伤害事故预防</a:t>
              </a:r>
              <a:endParaRPr lang="zh-CN" altLang="en-US" sz="1200" dirty="0"/>
            </a:p>
          </p:txBody>
        </p:sp>
        <p:sp>
          <p:nvSpPr>
            <p:cNvPr id="18" name="TextBox 14"/>
            <p:cNvSpPr txBox="1">
              <a:spLocks noChangeArrowheads="1"/>
            </p:cNvSpPr>
            <p:nvPr/>
          </p:nvSpPr>
          <p:spPr bwMode="auto">
            <a:xfrm>
              <a:off x="1412721" y="3214688"/>
              <a:ext cx="1353212" cy="646112"/>
            </a:xfrm>
            <a:prstGeom prst="rect">
              <a:avLst/>
            </a:prstGeom>
            <a:noFill/>
            <a:ln w="9525">
              <a:noFill/>
              <a:miter lim="800000"/>
              <a:headEnd/>
              <a:tailEnd/>
            </a:ln>
          </p:spPr>
          <p:txBody>
            <a:bodyPr>
              <a:spAutoFit/>
            </a:bodyPr>
            <a:lstStyle/>
            <a:p>
              <a:pPr algn="ctr"/>
              <a:r>
                <a:rPr lang="zh-CN" altLang="en-US" b="1"/>
                <a:t>校园事故</a:t>
              </a:r>
              <a:endParaRPr lang="en-US" altLang="zh-CN" b="1"/>
            </a:p>
            <a:p>
              <a:pPr algn="ctr"/>
              <a:r>
                <a:rPr lang="zh-CN" altLang="en-US" b="1"/>
                <a:t>应对及处理</a:t>
              </a:r>
              <a:endParaRPr lang="en-US" altLang="en-US" b="1"/>
            </a:p>
          </p:txBody>
        </p:sp>
        <p:sp>
          <p:nvSpPr>
            <p:cNvPr id="19" name="TextBox 15"/>
            <p:cNvSpPr txBox="1">
              <a:spLocks noChangeArrowheads="1"/>
            </p:cNvSpPr>
            <p:nvPr/>
          </p:nvSpPr>
          <p:spPr bwMode="auto">
            <a:xfrm>
              <a:off x="1412721" y="5073651"/>
              <a:ext cx="1353212" cy="646113"/>
            </a:xfrm>
            <a:prstGeom prst="rect">
              <a:avLst/>
            </a:prstGeom>
            <a:noFill/>
            <a:ln w="9525">
              <a:noFill/>
              <a:miter lim="800000"/>
              <a:headEnd/>
              <a:tailEnd/>
            </a:ln>
          </p:spPr>
          <p:txBody>
            <a:bodyPr>
              <a:spAutoFit/>
            </a:bodyPr>
            <a:lstStyle/>
            <a:p>
              <a:r>
                <a:rPr lang="zh-CN" altLang="en-US" b="1"/>
                <a:t>学生保护和预防犯罪</a:t>
              </a:r>
            </a:p>
          </p:txBody>
        </p:sp>
        <p:sp>
          <p:nvSpPr>
            <p:cNvPr id="20" name="TextBox 17"/>
            <p:cNvSpPr txBox="1">
              <a:spLocks noChangeArrowheads="1"/>
            </p:cNvSpPr>
            <p:nvPr/>
          </p:nvSpPr>
          <p:spPr bwMode="auto">
            <a:xfrm>
              <a:off x="3059902" y="3214688"/>
              <a:ext cx="5047468" cy="923330"/>
            </a:xfrm>
            <a:prstGeom prst="rect">
              <a:avLst/>
            </a:prstGeom>
            <a:noFill/>
            <a:ln w="9525">
              <a:noFill/>
              <a:miter lim="800000"/>
              <a:headEnd/>
              <a:tailEnd/>
            </a:ln>
          </p:spPr>
          <p:txBody>
            <a:bodyPr>
              <a:spAutoFit/>
            </a:bodyPr>
            <a:lstStyle/>
            <a:p>
              <a:r>
                <a:rPr lang="zh-CN" altLang="en-US" dirty="0">
                  <a:solidFill>
                    <a:schemeClr val="bg1"/>
                  </a:solidFill>
                </a:rPr>
                <a:t>在第一时间介入处理，指导学校正确处理，为学校今后赢得处理纠纷的主动权，并将损失控制在最小范围内。</a:t>
              </a:r>
            </a:p>
          </p:txBody>
        </p:sp>
        <p:sp>
          <p:nvSpPr>
            <p:cNvPr id="21" name="TextBox 18"/>
            <p:cNvSpPr txBox="1">
              <a:spLocks noChangeArrowheads="1"/>
            </p:cNvSpPr>
            <p:nvPr/>
          </p:nvSpPr>
          <p:spPr bwMode="auto">
            <a:xfrm>
              <a:off x="3059902" y="4627564"/>
              <a:ext cx="5183147" cy="2154436"/>
            </a:xfrm>
            <a:prstGeom prst="rect">
              <a:avLst/>
            </a:prstGeom>
            <a:noFill/>
            <a:ln w="9525">
              <a:noFill/>
              <a:miter lim="800000"/>
              <a:headEnd/>
              <a:tailEnd/>
            </a:ln>
          </p:spPr>
          <p:txBody>
            <a:bodyPr>
              <a:spAutoFit/>
            </a:bodyPr>
            <a:lstStyle/>
            <a:p>
              <a:r>
                <a:rPr lang="en-US" altLang="zh-CN" sz="1600" dirty="0">
                  <a:solidFill>
                    <a:schemeClr val="bg1"/>
                  </a:solidFill>
                </a:rPr>
                <a:t>1</a:t>
              </a:r>
              <a:r>
                <a:rPr lang="zh-CN" altLang="en-US" sz="1600" dirty="0">
                  <a:solidFill>
                    <a:schemeClr val="bg1"/>
                  </a:solidFill>
                </a:rPr>
                <a:t>、开展未成年人保护与预防犯罪法制宣传活动。</a:t>
              </a:r>
              <a:r>
                <a:rPr lang="en-US" altLang="zh-CN" sz="1600" dirty="0">
                  <a:solidFill>
                    <a:schemeClr val="bg1"/>
                  </a:solidFill>
                </a:rPr>
                <a:t>2</a:t>
              </a:r>
              <a:r>
                <a:rPr lang="zh-CN" altLang="en-US" sz="1600" dirty="0">
                  <a:solidFill>
                    <a:schemeClr val="bg1"/>
                  </a:solidFill>
                </a:rPr>
                <a:t>、参与困难生和后进生的转化工作。</a:t>
              </a:r>
              <a:r>
                <a:rPr lang="en-US" altLang="zh-CN" sz="1600" dirty="0">
                  <a:solidFill>
                    <a:schemeClr val="bg1"/>
                  </a:solidFill>
                </a:rPr>
                <a:t>3、</a:t>
              </a:r>
              <a:r>
                <a:rPr lang="zh-CN" altLang="en-US" sz="1600" dirty="0">
                  <a:solidFill>
                    <a:schemeClr val="bg1"/>
                  </a:solidFill>
                </a:rPr>
                <a:t>接受委托，参加涉及未成年人的仲裁、诉讼活动。</a:t>
              </a:r>
              <a:r>
                <a:rPr lang="en-US" altLang="zh-CN" sz="1600" dirty="0">
                  <a:solidFill>
                    <a:schemeClr val="bg1"/>
                  </a:solidFill>
                </a:rPr>
                <a:t>4</a:t>
              </a:r>
              <a:r>
                <a:rPr lang="zh-CN" altLang="en-US" sz="1600" dirty="0">
                  <a:solidFill>
                    <a:schemeClr val="bg1"/>
                  </a:solidFill>
                </a:rPr>
                <a:t>、与学生家长进行协调。针对</a:t>
              </a:r>
              <a:r>
                <a:rPr lang="en-US" sz="1600" dirty="0">
                  <a:solidFill>
                    <a:schemeClr val="bg1"/>
                  </a:solidFill>
                </a:rPr>
                <a:t>“</a:t>
              </a:r>
              <a:r>
                <a:rPr lang="zh-CN" altLang="en-US" sz="1600" dirty="0">
                  <a:solidFill>
                    <a:schemeClr val="bg1"/>
                  </a:solidFill>
                </a:rPr>
                <a:t>问题</a:t>
              </a:r>
              <a:r>
                <a:rPr lang="en-US" sz="1600" dirty="0">
                  <a:solidFill>
                    <a:schemeClr val="bg1"/>
                  </a:solidFill>
                </a:rPr>
                <a:t>”</a:t>
              </a:r>
              <a:r>
                <a:rPr lang="zh-CN" altLang="en-US" sz="1600" dirty="0">
                  <a:solidFill>
                    <a:schemeClr val="bg1"/>
                  </a:solidFill>
                </a:rPr>
                <a:t>学生的家庭问题，积极主动地协调</a:t>
              </a:r>
              <a:r>
                <a:rPr lang="en-US" sz="1600" dirty="0">
                  <a:solidFill>
                    <a:schemeClr val="bg1"/>
                  </a:solidFill>
                </a:rPr>
                <a:t>“</a:t>
              </a:r>
              <a:r>
                <a:rPr lang="zh-CN" altLang="en-US" sz="1600" dirty="0">
                  <a:solidFill>
                    <a:schemeClr val="bg1"/>
                  </a:solidFill>
                </a:rPr>
                <a:t>问题</a:t>
              </a:r>
              <a:r>
                <a:rPr lang="en-US" sz="1600" dirty="0">
                  <a:solidFill>
                    <a:schemeClr val="bg1"/>
                  </a:solidFill>
                </a:rPr>
                <a:t>”</a:t>
              </a:r>
              <a:r>
                <a:rPr lang="zh-CN" altLang="en-US" sz="1600" dirty="0">
                  <a:solidFill>
                    <a:schemeClr val="bg1"/>
                  </a:solidFill>
                </a:rPr>
                <a:t>学生家长，努力为其子女创造良好的健康成长的家庭环境。</a:t>
              </a:r>
            </a:p>
            <a:p>
              <a:endParaRPr lang="zh-CN" altLang="en-US" dirty="0"/>
            </a:p>
            <a:p>
              <a:endParaRPr lang="zh-CN" altLang="en-US" dirty="0"/>
            </a:p>
            <a:p>
              <a:endParaRPr lang="zh-CN" altLang="en-US" dirty="0">
                <a:solidFill>
                  <a:schemeClr val="accent1"/>
                </a:solidFill>
                <a:latin typeface="微软雅黑" pitchFamily="34" charset="-122"/>
                <a:ea typeface="微软雅黑" pitchFamily="34" charset="-122"/>
              </a:endParaRPr>
            </a:p>
          </p:txBody>
        </p:sp>
        <p:sp>
          <p:nvSpPr>
            <p:cNvPr id="22" name="TextBox 20"/>
            <p:cNvSpPr txBox="1">
              <a:spLocks noChangeArrowheads="1"/>
            </p:cNvSpPr>
            <p:nvPr/>
          </p:nvSpPr>
          <p:spPr bwMode="auto">
            <a:xfrm>
              <a:off x="847394" y="1341439"/>
              <a:ext cx="453451" cy="706437"/>
            </a:xfrm>
            <a:prstGeom prst="rect">
              <a:avLst/>
            </a:prstGeom>
            <a:noFill/>
            <a:ln w="9525">
              <a:noFill/>
              <a:miter lim="800000"/>
              <a:headEnd/>
              <a:tailEnd/>
            </a:ln>
          </p:spPr>
          <p:txBody>
            <a:bodyPr>
              <a:spAutoFit/>
            </a:bodyPr>
            <a:lstStyle/>
            <a:p>
              <a:pPr algn="ctr"/>
              <a:r>
                <a:rPr lang="en-US" altLang="zh-CN" sz="4000">
                  <a:solidFill>
                    <a:schemeClr val="accent1"/>
                  </a:solidFill>
                  <a:latin typeface="微软雅黑" pitchFamily="34" charset="-122"/>
                  <a:ea typeface="微软雅黑" pitchFamily="34" charset="-122"/>
                </a:rPr>
                <a:t>1</a:t>
              </a:r>
            </a:p>
          </p:txBody>
        </p:sp>
        <p:sp>
          <p:nvSpPr>
            <p:cNvPr id="23" name="TextBox 21"/>
            <p:cNvSpPr txBox="1">
              <a:spLocks noChangeArrowheads="1"/>
            </p:cNvSpPr>
            <p:nvPr/>
          </p:nvSpPr>
          <p:spPr bwMode="auto">
            <a:xfrm>
              <a:off x="887860" y="3398839"/>
              <a:ext cx="453451" cy="708025"/>
            </a:xfrm>
            <a:prstGeom prst="rect">
              <a:avLst/>
            </a:prstGeom>
            <a:noFill/>
            <a:ln w="9525">
              <a:noFill/>
              <a:miter lim="800000"/>
              <a:headEnd/>
              <a:tailEnd/>
            </a:ln>
          </p:spPr>
          <p:txBody>
            <a:bodyPr>
              <a:spAutoFit/>
            </a:bodyPr>
            <a:lstStyle/>
            <a:p>
              <a:pPr algn="ctr"/>
              <a:r>
                <a:rPr lang="en-US" altLang="zh-CN" sz="4000" dirty="0">
                  <a:solidFill>
                    <a:schemeClr val="accent1"/>
                  </a:solidFill>
                  <a:latin typeface="微软雅黑" pitchFamily="34" charset="-122"/>
                  <a:ea typeface="微软雅黑" pitchFamily="34" charset="-122"/>
                </a:rPr>
                <a:t>2</a:t>
              </a:r>
            </a:p>
          </p:txBody>
        </p:sp>
        <p:sp>
          <p:nvSpPr>
            <p:cNvPr id="24" name="TextBox 22"/>
            <p:cNvSpPr txBox="1">
              <a:spLocks noChangeArrowheads="1"/>
            </p:cNvSpPr>
            <p:nvPr/>
          </p:nvSpPr>
          <p:spPr bwMode="auto">
            <a:xfrm>
              <a:off x="887860" y="5073651"/>
              <a:ext cx="453451" cy="708025"/>
            </a:xfrm>
            <a:prstGeom prst="rect">
              <a:avLst/>
            </a:prstGeom>
            <a:noFill/>
            <a:ln w="9525">
              <a:noFill/>
              <a:miter lim="800000"/>
              <a:headEnd/>
              <a:tailEnd/>
            </a:ln>
          </p:spPr>
          <p:txBody>
            <a:bodyPr>
              <a:spAutoFit/>
            </a:bodyPr>
            <a:lstStyle/>
            <a:p>
              <a:pPr algn="ctr"/>
              <a:r>
                <a:rPr lang="en-US" altLang="zh-CN" sz="4000">
                  <a:solidFill>
                    <a:schemeClr val="accent1"/>
                  </a:solidFill>
                  <a:latin typeface="微软雅黑" pitchFamily="34" charset="-122"/>
                  <a:ea typeface="微软雅黑" pitchFamily="34" charset="-122"/>
                </a:rPr>
                <a:t>3</a:t>
              </a:r>
            </a:p>
          </p:txBody>
        </p:sp>
      </p:grpSp>
      <p:pic>
        <p:nvPicPr>
          <p:cNvPr id="25"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928670"/>
          </a:xfrm>
          <a:prstGeom prst="rect">
            <a:avLst/>
          </a:prstGeom>
          <a:noFill/>
        </p:spPr>
      </p:pic>
    </p:spTree>
  </p:cSld>
  <p:clrMapOvr>
    <a:masterClrMapping/>
  </p:clrMapOvr>
  <p:transition spd="slow" advTm="380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outVertical)">
                                      <p:cBhvr>
                                        <p:cTn id="7" dur="500"/>
                                        <p:tgtEl>
                                          <p:spTgt spid="12290"/>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305"/>
                                        </p:tgtEl>
                                        <p:attrNameLst>
                                          <p:attrName>style.visibility</p:attrName>
                                        </p:attrNameLst>
                                      </p:cBhvr>
                                      <p:to>
                                        <p:strVal val="visible"/>
                                      </p:to>
                                    </p:set>
                                    <p:animEffect transition="in" filter="wheel(1)">
                                      <p:cBhvr>
                                        <p:cTn id="11" dur="1000"/>
                                        <p:tgtEl>
                                          <p:spTgt spid="1230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2304"/>
                                        </p:tgtEl>
                                        <p:attrNameLst>
                                          <p:attrName>style.visibility</p:attrName>
                                        </p:attrNameLst>
                                      </p:cBhvr>
                                      <p:to>
                                        <p:strVal val="visible"/>
                                      </p:to>
                                    </p:set>
                                    <p:animEffect transition="in" filter="wheel(1)">
                                      <p:cBhvr>
                                        <p:cTn id="14" dur="1000"/>
                                        <p:tgtEl>
                                          <p:spTgt spid="12304"/>
                                        </p:tgtEl>
                                      </p:cBhvr>
                                    </p:animEffect>
                                  </p:childTnLst>
                                </p:cTn>
                              </p:par>
                            </p:childTnLst>
                          </p:cTn>
                        </p:par>
                        <p:par>
                          <p:cTn id="15" fill="hold" nodeType="afterGroup">
                            <p:stCondLst>
                              <p:cond delay="1500"/>
                            </p:stCondLst>
                            <p:childTnLst>
                              <p:par>
                                <p:cTn id="16" presetID="21" presetClass="entr" presetSubtype="1" fill="hold" grpId="0" nodeType="afterEffect">
                                  <p:stCondLst>
                                    <p:cond delay="0"/>
                                  </p:stCondLst>
                                  <p:childTnLst>
                                    <p:set>
                                      <p:cBhvr>
                                        <p:cTn id="17" dur="1" fill="hold">
                                          <p:stCondLst>
                                            <p:cond delay="0"/>
                                          </p:stCondLst>
                                        </p:cTn>
                                        <p:tgtEl>
                                          <p:spTgt spid="12293"/>
                                        </p:tgtEl>
                                        <p:attrNameLst>
                                          <p:attrName>style.visibility</p:attrName>
                                        </p:attrNameLst>
                                      </p:cBhvr>
                                      <p:to>
                                        <p:strVal val="visible"/>
                                      </p:to>
                                    </p:set>
                                    <p:animEffect transition="in" filter="wheel(1)">
                                      <p:cBhvr>
                                        <p:cTn id="18" dur="2000"/>
                                        <p:tgtEl>
                                          <p:spTgt spid="12293"/>
                                        </p:tgtEl>
                                      </p:cBhvr>
                                    </p:animEffect>
                                  </p:childTnLst>
                                </p:cTn>
                              </p:par>
                            </p:childTnLst>
                          </p:cTn>
                        </p:par>
                        <p:par>
                          <p:cTn id="19" fill="hold" nodeType="afterGroup">
                            <p:stCondLst>
                              <p:cond delay="3500"/>
                            </p:stCondLst>
                            <p:childTnLst>
                              <p:par>
                                <p:cTn id="20" presetID="22" presetClass="entr" presetSubtype="8" fill="hold" grpId="0" nodeType="afterEffect">
                                  <p:stCondLst>
                                    <p:cond delay="0"/>
                                  </p:stCondLst>
                                  <p:childTnLst>
                                    <p:set>
                                      <p:cBhvr>
                                        <p:cTn id="21" dur="1" fill="hold">
                                          <p:stCondLst>
                                            <p:cond delay="0"/>
                                          </p:stCondLst>
                                        </p:cTn>
                                        <p:tgtEl>
                                          <p:spTgt spid="12299"/>
                                        </p:tgtEl>
                                        <p:attrNameLst>
                                          <p:attrName>style.visibility</p:attrName>
                                        </p:attrNameLst>
                                      </p:cBhvr>
                                      <p:to>
                                        <p:strVal val="visible"/>
                                      </p:to>
                                    </p:set>
                                    <p:animEffect transition="in" filter="wipe(left)">
                                      <p:cBhvr>
                                        <p:cTn id="22" dur="500"/>
                                        <p:tgtEl>
                                          <p:spTgt spid="12299"/>
                                        </p:tgtEl>
                                      </p:cBhvr>
                                    </p:animEffect>
                                  </p:childTnLst>
                                </p:cTn>
                              </p:par>
                            </p:childTnLst>
                          </p:cTn>
                        </p:par>
                        <p:par>
                          <p:cTn id="23" fill="hold">
                            <p:stCondLst>
                              <p:cond delay="4000"/>
                            </p:stCondLst>
                            <p:childTnLst>
                              <p:par>
                                <p:cTn id="24" presetID="2" presetClass="entr" presetSubtype="4" fill="hold" nodeType="afterEffect">
                                  <p:stCondLst>
                                    <p:cond delay="1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2000" fill="hold"/>
                                        <p:tgtEl>
                                          <p:spTgt spid="9"/>
                                        </p:tgtEl>
                                        <p:attrNameLst>
                                          <p:attrName>ppt_x</p:attrName>
                                        </p:attrNameLst>
                                      </p:cBhvr>
                                      <p:tavLst>
                                        <p:tav tm="0">
                                          <p:val>
                                            <p:strVal val="#ppt_x"/>
                                          </p:val>
                                        </p:tav>
                                        <p:tav tm="100000">
                                          <p:val>
                                            <p:strVal val="#ppt_x"/>
                                          </p:val>
                                        </p:tav>
                                      </p:tavLst>
                                    </p:anim>
                                    <p:anim calcmode="lin" valueType="num">
                                      <p:cBhvr additive="base">
                                        <p:cTn id="27"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3" grpId="0" animBg="1" autoUpdateAnimBg="0"/>
      <p:bldP spid="12299" grpId="0" autoUpdateAnimBg="0"/>
      <p:bldP spid="12304" grpId="0" animBg="1" autoUpdateAnimBg="0"/>
      <p:bldP spid="1230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p:nvPr/>
        </p:nvSpPr>
        <p:spPr>
          <a:xfrm>
            <a:off x="-928726" y="571480"/>
            <a:ext cx="8501122" cy="791846"/>
          </a:xfrm>
          <a:prstGeom prst="rect">
            <a:avLst/>
          </a:prstGeom>
          <a:noFill/>
          <a:ln w="9525">
            <a:noFill/>
          </a:ln>
        </p:spPr>
        <p:txBody>
          <a:bodyPr anchor="ctr"/>
          <a:lstStyle/>
          <a:p>
            <a:pPr algn="ctr"/>
            <a:r>
              <a:rPr lang="zh-CN" altLang="en-US" sz="2800" b="1" noProof="1" smtClean="0">
                <a:ln w="22225">
                  <a:solidFill>
                    <a:srgbClr val="92D050"/>
                  </a:solidFill>
                  <a:prstDash val="solid"/>
                </a:ln>
                <a:solidFill>
                  <a:srgbClr val="FFFF00"/>
                </a:solidFill>
                <a:effectLst>
                  <a:glow rad="228600">
                    <a:schemeClr val="accent4">
                      <a:satMod val="175000"/>
                      <a:alpha val="40000"/>
                    </a:schemeClr>
                  </a:glow>
                </a:effectLst>
                <a:ea typeface="黑体" panose="02010600030101010101" pitchFamily="49" charset="-122"/>
                <a:cs typeface="+mn-ea"/>
              </a:rPr>
              <a:t>成果二十五   “</a:t>
            </a:r>
            <a:r>
              <a:rPr lang="zh-CN" altLang="en-US" sz="2800" b="1" noProof="1">
                <a:ln w="22225">
                  <a:solidFill>
                    <a:srgbClr val="92D050"/>
                  </a:solidFill>
                  <a:prstDash val="solid"/>
                </a:ln>
                <a:solidFill>
                  <a:srgbClr val="FFFF00"/>
                </a:solidFill>
                <a:effectLst>
                  <a:glow rad="228600">
                    <a:schemeClr val="accent4">
                      <a:satMod val="175000"/>
                      <a:alpha val="40000"/>
                    </a:schemeClr>
                  </a:glow>
                </a:effectLst>
                <a:ea typeface="黑体" panose="02010600030101010101" pitchFamily="49" charset="-122"/>
                <a:cs typeface="+mn-ea"/>
              </a:rPr>
              <a:t>法润江苏·童眼看法</a:t>
            </a:r>
            <a:r>
              <a:rPr lang="zh-CN" altLang="en-US" sz="2800" b="1" noProof="1" smtClean="0">
                <a:ln w="22225">
                  <a:solidFill>
                    <a:srgbClr val="92D050"/>
                  </a:solidFill>
                  <a:prstDash val="solid"/>
                </a:ln>
                <a:solidFill>
                  <a:srgbClr val="FFFF00"/>
                </a:solidFill>
                <a:effectLst>
                  <a:glow rad="228600">
                    <a:schemeClr val="accent4">
                      <a:satMod val="175000"/>
                      <a:alpha val="40000"/>
                    </a:schemeClr>
                  </a:glow>
                </a:effectLst>
                <a:ea typeface="黑体" panose="02010600030101010101" pitchFamily="49" charset="-122"/>
                <a:cs typeface="+mn-ea"/>
              </a:rPr>
              <a:t>”项目</a:t>
            </a:r>
            <a:endParaRPr lang="en-US" altLang="zh-CN" sz="2800" b="1" noProof="1" smtClean="0">
              <a:ln w="22225">
                <a:solidFill>
                  <a:srgbClr val="92D050"/>
                </a:solidFill>
                <a:prstDash val="solid"/>
              </a:ln>
              <a:solidFill>
                <a:srgbClr val="FFFF00"/>
              </a:solidFill>
              <a:effectLst>
                <a:glow rad="228600">
                  <a:schemeClr val="accent4">
                    <a:satMod val="175000"/>
                    <a:alpha val="40000"/>
                  </a:schemeClr>
                </a:glow>
              </a:effectLst>
              <a:ea typeface="黑体" panose="02010600030101010101" pitchFamily="49" charset="-122"/>
              <a:cs typeface="+mn-ea"/>
            </a:endParaRPr>
          </a:p>
          <a:p>
            <a:pPr algn="ctr"/>
            <a:r>
              <a:rPr lang="zh-CN" altLang="en-US" sz="2400" b="1" noProof="1" smtClean="0">
                <a:ln w="22225">
                  <a:solidFill>
                    <a:srgbClr val="92D050"/>
                  </a:solidFill>
                  <a:prstDash val="solid"/>
                </a:ln>
                <a:effectLst>
                  <a:glow rad="228600">
                    <a:schemeClr val="accent4">
                      <a:satMod val="175000"/>
                      <a:alpha val="40000"/>
                    </a:schemeClr>
                  </a:glow>
                </a:effectLst>
                <a:latin typeface="楷体_GB2312" pitchFamily="49" charset="-122"/>
                <a:ea typeface="楷体_GB2312" pitchFamily="49" charset="-122"/>
                <a:cs typeface="+mn-ea"/>
              </a:rPr>
              <a:t>南通市司法局   吉宏莉 袁敏</a:t>
            </a:r>
            <a:endParaRPr lang="zh-CN" altLang="en-US" sz="2400" b="1" noProof="1">
              <a:ln w="22225">
                <a:solidFill>
                  <a:srgbClr val="92D050"/>
                </a:solidFill>
                <a:prstDash val="solid"/>
              </a:ln>
              <a:effectLst>
                <a:glow rad="228600">
                  <a:schemeClr val="accent4">
                    <a:satMod val="175000"/>
                    <a:alpha val="40000"/>
                  </a:schemeClr>
                </a:glow>
              </a:effectLst>
              <a:latin typeface="楷体_GB2312" pitchFamily="49" charset="-122"/>
              <a:ea typeface="楷体_GB2312" pitchFamily="49" charset="-122"/>
            </a:endParaRPr>
          </a:p>
        </p:txBody>
      </p:sp>
      <p:sp>
        <p:nvSpPr>
          <p:cNvPr id="35843" name="AutoShape 3"/>
          <p:cNvSpPr>
            <a:spLocks noChangeArrowheads="1"/>
          </p:cNvSpPr>
          <p:nvPr/>
        </p:nvSpPr>
        <p:spPr bwMode="gray">
          <a:xfrm rot="5400000">
            <a:off x="348456" y="3394869"/>
            <a:ext cx="2779713" cy="2708275"/>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ln>
          <a:effectLst/>
        </p:spPr>
        <p:txBody>
          <a:bodyPr wrap="none" anchor="ctr"/>
          <a:lstStyle/>
          <a:p>
            <a:pPr>
              <a:buFontTx/>
              <a:buNone/>
              <a:defRPr/>
            </a:pPr>
            <a:endParaRPr lang="zh-CN" altLang="en-US"/>
          </a:p>
        </p:txBody>
      </p:sp>
      <p:sp>
        <p:nvSpPr>
          <p:cNvPr id="13318" name="Text Box 6"/>
          <p:cNvSpPr txBox="1">
            <a:spLocks noChangeArrowheads="1"/>
          </p:cNvSpPr>
          <p:nvPr/>
        </p:nvSpPr>
        <p:spPr bwMode="auto">
          <a:xfrm>
            <a:off x="534988" y="3433763"/>
            <a:ext cx="2443162" cy="884237"/>
          </a:xfrm>
          <a:prstGeom prst="rect">
            <a:avLst/>
          </a:prstGeom>
          <a:noFill/>
          <a:ln w="9525">
            <a:noFill/>
            <a:miter lim="800000"/>
            <a:headEnd/>
            <a:tailEnd/>
          </a:ln>
        </p:spPr>
        <p:txBody>
          <a:bodyPr>
            <a:spAutoFit/>
          </a:bodyPr>
          <a:lstStyle/>
          <a:p>
            <a:pPr eaLnBrk="0" hangingPunct="0"/>
            <a:r>
              <a:rPr lang="en-US" altLang="zh-CN" sz="1300" b="1"/>
              <a:t>·党的十八届四中全会提出“把法治教育纳入国民教育体系，从青少年抓起，在中小学设立法治知识课程。”</a:t>
            </a:r>
            <a:endParaRPr lang="en-US" altLang="zh-CN" sz="1300" b="1">
              <a:solidFill>
                <a:srgbClr val="1C1C1C"/>
              </a:solidFill>
            </a:endParaRPr>
          </a:p>
        </p:txBody>
      </p:sp>
      <p:sp>
        <p:nvSpPr>
          <p:cNvPr id="35847" name="AutoShape 7"/>
          <p:cNvSpPr>
            <a:spLocks noChangeArrowheads="1"/>
          </p:cNvSpPr>
          <p:nvPr/>
        </p:nvSpPr>
        <p:spPr bwMode="gray">
          <a:xfrm rot="5400000">
            <a:off x="3255962" y="3397251"/>
            <a:ext cx="2798763" cy="2684462"/>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ln>
          <a:effectLst/>
        </p:spPr>
        <p:txBody>
          <a:bodyPr wrap="none" anchor="ctr"/>
          <a:lstStyle/>
          <a:p>
            <a:pPr>
              <a:buFontTx/>
              <a:buNone/>
              <a:defRPr/>
            </a:pPr>
            <a:endParaRPr lang="zh-CN" altLang="en-US"/>
          </a:p>
        </p:txBody>
      </p:sp>
      <p:sp>
        <p:nvSpPr>
          <p:cNvPr id="35850" name="AutoShape 10"/>
          <p:cNvSpPr>
            <a:spLocks noChangeArrowheads="1"/>
          </p:cNvSpPr>
          <p:nvPr/>
        </p:nvSpPr>
        <p:spPr bwMode="gray">
          <a:xfrm rot="5400000">
            <a:off x="6126957" y="3391693"/>
            <a:ext cx="2800350" cy="2697163"/>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ln>
          <a:effectLst/>
        </p:spPr>
        <p:txBody>
          <a:bodyPr wrap="none" anchor="ctr"/>
          <a:lstStyle/>
          <a:p>
            <a:pPr>
              <a:buFontTx/>
              <a:buNone/>
              <a:defRPr/>
            </a:pPr>
            <a:endParaRPr lang="zh-CN" altLang="en-US"/>
          </a:p>
        </p:txBody>
      </p:sp>
      <p:grpSp>
        <p:nvGrpSpPr>
          <p:cNvPr id="18" name="Group 13"/>
          <p:cNvGrpSpPr>
            <a:grpSpLocks/>
          </p:cNvGrpSpPr>
          <p:nvPr/>
        </p:nvGrpSpPr>
        <p:grpSpPr bwMode="auto">
          <a:xfrm>
            <a:off x="3449638" y="1408113"/>
            <a:ext cx="2382837" cy="538162"/>
            <a:chOff x="2251" y="1126"/>
            <a:chExt cx="1501" cy="339"/>
          </a:xfrm>
        </p:grpSpPr>
        <p:sp>
          <p:nvSpPr>
            <p:cNvPr id="14364" name="AutoShape 14"/>
            <p:cNvSpPr>
              <a:spLocks noChangeArrowheads="1"/>
            </p:cNvSpPr>
            <p:nvPr/>
          </p:nvSpPr>
          <p:spPr bwMode="gray">
            <a:xfrm>
              <a:off x="2251" y="1126"/>
              <a:ext cx="1501" cy="339"/>
            </a:xfrm>
            <a:prstGeom prst="roundRect">
              <a:avLst>
                <a:gd name="adj" fmla="val 50000"/>
              </a:avLst>
            </a:prstGeom>
            <a:gradFill rotWithShape="1">
              <a:gsLst>
                <a:gs pos="0">
                  <a:srgbClr val="545454"/>
                </a:gs>
                <a:gs pos="50000">
                  <a:srgbClr val="EAEAEA"/>
                </a:gs>
                <a:gs pos="100000">
                  <a:srgbClr val="545454"/>
                </a:gs>
              </a:gsLst>
              <a:lin ang="5400000" scaled="1"/>
            </a:gradFill>
            <a:ln w="9525" algn="ctr">
              <a:noFill/>
              <a:round/>
            </a:ln>
            <a:effectLst>
              <a:outerShdw dist="40161" dir="4293903" algn="ctr" rotWithShape="0">
                <a:srgbClr val="FFFFCC">
                  <a:alpha val="50000"/>
                </a:srgbClr>
              </a:outerShdw>
            </a:effectLst>
          </p:spPr>
          <p:txBody>
            <a:bodyPr wrap="none" anchor="ctr"/>
            <a:lstStyle/>
            <a:p>
              <a:pPr>
                <a:buFontTx/>
                <a:buNone/>
                <a:defRPr/>
              </a:pPr>
              <a:endParaRPr lang="zh-CN" altLang="en-US"/>
            </a:p>
          </p:txBody>
        </p:sp>
        <p:sp>
          <p:nvSpPr>
            <p:cNvPr id="35855" name="AutoShape 15"/>
            <p:cNvSpPr>
              <a:spLocks noChangeArrowheads="1"/>
            </p:cNvSpPr>
            <p:nvPr/>
          </p:nvSpPr>
          <p:spPr bwMode="gray">
            <a:xfrm>
              <a:off x="2269" y="1145"/>
              <a:ext cx="1465" cy="303"/>
            </a:xfrm>
            <a:prstGeom prst="roundRect">
              <a:avLst>
                <a:gd name="adj" fmla="val 50000"/>
              </a:avLst>
            </a:prstGeom>
            <a:gradFill rotWithShape="1">
              <a:gsLst>
                <a:gs pos="0">
                  <a:schemeClr val="accent1">
                    <a:alpha val="89999"/>
                  </a:schemeClr>
                </a:gs>
                <a:gs pos="50000">
                  <a:schemeClr val="accent1">
                    <a:gamma/>
                    <a:tint val="33725"/>
                    <a:invGamma/>
                  </a:schemeClr>
                </a:gs>
                <a:gs pos="100000">
                  <a:schemeClr val="accent1">
                    <a:alpha val="89999"/>
                  </a:schemeClr>
                </a:gs>
              </a:gsLst>
              <a:lin ang="0" scaled="1"/>
            </a:gradFill>
            <a:ln>
              <a:noFill/>
            </a:ln>
            <a:effectLst/>
          </p:spPr>
          <p:txBody>
            <a:bodyPr wrap="none" anchor="ctr"/>
            <a:lstStyle/>
            <a:p>
              <a:pPr>
                <a:buFontTx/>
                <a:buNone/>
                <a:defRPr/>
              </a:pPr>
              <a:endParaRPr lang="zh-CN" altLang="en-US"/>
            </a:p>
          </p:txBody>
        </p:sp>
      </p:grpSp>
      <p:sp>
        <p:nvSpPr>
          <p:cNvPr id="4105" name="Rectangle 16"/>
          <p:cNvSpPr>
            <a:spLocks noChangeArrowheads="1"/>
          </p:cNvSpPr>
          <p:nvPr/>
        </p:nvSpPr>
        <p:spPr bwMode="auto">
          <a:xfrm>
            <a:off x="3925888" y="1479550"/>
            <a:ext cx="1371600" cy="395288"/>
          </a:xfrm>
          <a:prstGeom prst="rect">
            <a:avLst/>
          </a:prstGeom>
          <a:noFill/>
          <a:ln w="9525">
            <a:noFill/>
            <a:miter lim="800000"/>
            <a:headEnd/>
            <a:tailEnd/>
          </a:ln>
        </p:spPr>
        <p:txBody>
          <a:bodyPr wrap="none">
            <a:spAutoFit/>
          </a:bodyPr>
          <a:lstStyle/>
          <a:p>
            <a:pPr algn="ctr"/>
            <a:r>
              <a:rPr lang="zh-CN" altLang="en-US" sz="2000" b="1">
                <a:solidFill>
                  <a:srgbClr val="1C1C1C"/>
                </a:solidFill>
              </a:rPr>
              <a:t>创   新   点</a:t>
            </a:r>
          </a:p>
        </p:txBody>
      </p:sp>
      <p:grpSp>
        <p:nvGrpSpPr>
          <p:cNvPr id="21" name="Group 17"/>
          <p:cNvGrpSpPr>
            <a:grpSpLocks/>
          </p:cNvGrpSpPr>
          <p:nvPr/>
        </p:nvGrpSpPr>
        <p:grpSpPr bwMode="auto">
          <a:xfrm>
            <a:off x="6270625" y="1409700"/>
            <a:ext cx="2384425" cy="538163"/>
            <a:chOff x="3969" y="1126"/>
            <a:chExt cx="1502" cy="339"/>
          </a:xfrm>
        </p:grpSpPr>
        <p:sp>
          <p:nvSpPr>
            <p:cNvPr id="14362" name="AutoShape 18"/>
            <p:cNvSpPr>
              <a:spLocks noChangeArrowheads="1"/>
            </p:cNvSpPr>
            <p:nvPr/>
          </p:nvSpPr>
          <p:spPr bwMode="gray">
            <a:xfrm>
              <a:off x="3969" y="1126"/>
              <a:ext cx="1502" cy="339"/>
            </a:xfrm>
            <a:prstGeom prst="roundRect">
              <a:avLst>
                <a:gd name="adj" fmla="val 50000"/>
              </a:avLst>
            </a:prstGeom>
            <a:gradFill rotWithShape="1">
              <a:gsLst>
                <a:gs pos="0">
                  <a:srgbClr val="545454"/>
                </a:gs>
                <a:gs pos="50000">
                  <a:srgbClr val="EAEAEA"/>
                </a:gs>
                <a:gs pos="100000">
                  <a:srgbClr val="545454"/>
                </a:gs>
              </a:gsLst>
              <a:lin ang="5400000" scaled="1"/>
            </a:gradFill>
            <a:ln w="9525" algn="ctr">
              <a:noFill/>
              <a:round/>
            </a:ln>
            <a:effectLst>
              <a:outerShdw dist="40161" dir="4293903" algn="ctr" rotWithShape="0">
                <a:srgbClr val="FFFFCC">
                  <a:alpha val="50000"/>
                </a:srgbClr>
              </a:outerShdw>
            </a:effectLst>
          </p:spPr>
          <p:txBody>
            <a:bodyPr wrap="none" anchor="ctr"/>
            <a:lstStyle/>
            <a:p>
              <a:pPr>
                <a:buFontTx/>
                <a:buNone/>
                <a:defRPr/>
              </a:pPr>
              <a:endParaRPr lang="zh-CN" altLang="en-US"/>
            </a:p>
          </p:txBody>
        </p:sp>
        <p:sp>
          <p:nvSpPr>
            <p:cNvPr id="35859" name="AutoShape 19"/>
            <p:cNvSpPr>
              <a:spLocks noChangeArrowheads="1"/>
            </p:cNvSpPr>
            <p:nvPr/>
          </p:nvSpPr>
          <p:spPr bwMode="gray">
            <a:xfrm>
              <a:off x="3988" y="1145"/>
              <a:ext cx="1464" cy="303"/>
            </a:xfrm>
            <a:prstGeom prst="roundRect">
              <a:avLst>
                <a:gd name="adj" fmla="val 50000"/>
              </a:avLst>
            </a:prstGeom>
            <a:gradFill rotWithShape="1">
              <a:gsLst>
                <a:gs pos="0">
                  <a:schemeClr val="hlink">
                    <a:alpha val="89999"/>
                  </a:schemeClr>
                </a:gs>
                <a:gs pos="50000">
                  <a:schemeClr val="hlink">
                    <a:gamma/>
                    <a:tint val="33725"/>
                    <a:invGamma/>
                  </a:schemeClr>
                </a:gs>
                <a:gs pos="100000">
                  <a:schemeClr val="hlink">
                    <a:alpha val="89999"/>
                  </a:schemeClr>
                </a:gs>
              </a:gsLst>
              <a:lin ang="0" scaled="1"/>
            </a:gradFill>
            <a:ln>
              <a:noFill/>
            </a:ln>
            <a:effectLst/>
          </p:spPr>
          <p:txBody>
            <a:bodyPr wrap="none" anchor="ctr"/>
            <a:lstStyle/>
            <a:p>
              <a:pPr>
                <a:buFontTx/>
                <a:buNone/>
                <a:defRPr/>
              </a:pPr>
              <a:endParaRPr lang="zh-CN" altLang="en-US"/>
            </a:p>
          </p:txBody>
        </p:sp>
      </p:grpSp>
      <p:sp>
        <p:nvSpPr>
          <p:cNvPr id="4109" name="Rectangle 20"/>
          <p:cNvSpPr>
            <a:spLocks noChangeArrowheads="1"/>
          </p:cNvSpPr>
          <p:nvPr/>
        </p:nvSpPr>
        <p:spPr bwMode="auto">
          <a:xfrm>
            <a:off x="6754813" y="1504950"/>
            <a:ext cx="1416050" cy="395288"/>
          </a:xfrm>
          <a:prstGeom prst="rect">
            <a:avLst/>
          </a:prstGeom>
          <a:noFill/>
          <a:ln w="9525">
            <a:noFill/>
            <a:miter lim="800000"/>
            <a:headEnd/>
            <a:tailEnd/>
          </a:ln>
        </p:spPr>
        <p:txBody>
          <a:bodyPr wrap="none">
            <a:spAutoFit/>
          </a:bodyPr>
          <a:lstStyle/>
          <a:p>
            <a:pPr algn="ctr"/>
            <a:r>
              <a:rPr lang="zh-CN" altLang="en-US" sz="2000" b="1">
                <a:solidFill>
                  <a:srgbClr val="1C1C1C"/>
                </a:solidFill>
              </a:rPr>
              <a:t>核 心 创 意</a:t>
            </a:r>
          </a:p>
        </p:txBody>
      </p:sp>
      <p:grpSp>
        <p:nvGrpSpPr>
          <p:cNvPr id="22" name="Group 21"/>
          <p:cNvGrpSpPr>
            <a:grpSpLocks/>
          </p:cNvGrpSpPr>
          <p:nvPr/>
        </p:nvGrpSpPr>
        <p:grpSpPr bwMode="auto">
          <a:xfrm>
            <a:off x="534988" y="1416050"/>
            <a:ext cx="2384425" cy="538163"/>
            <a:chOff x="555" y="1126"/>
            <a:chExt cx="1502" cy="339"/>
          </a:xfrm>
        </p:grpSpPr>
        <p:sp>
          <p:nvSpPr>
            <p:cNvPr id="35862" name="AutoShape 22"/>
            <p:cNvSpPr>
              <a:spLocks noChangeArrowheads="1"/>
            </p:cNvSpPr>
            <p:nvPr/>
          </p:nvSpPr>
          <p:spPr bwMode="gray">
            <a:xfrm>
              <a:off x="555" y="1126"/>
              <a:ext cx="1502" cy="339"/>
            </a:xfrm>
            <a:prstGeom prst="roundRect">
              <a:avLst>
                <a:gd name="adj" fmla="val 50000"/>
              </a:avLst>
            </a:prstGeom>
            <a:gradFill rotWithShape="1">
              <a:gsLst>
                <a:gs pos="0">
                  <a:schemeClr val="accent2">
                    <a:gamma/>
                    <a:shade val="36078"/>
                    <a:invGamma/>
                  </a:schemeClr>
                </a:gs>
                <a:gs pos="50000">
                  <a:schemeClr val="accent2"/>
                </a:gs>
                <a:gs pos="100000">
                  <a:schemeClr val="accent2">
                    <a:gamma/>
                    <a:shade val="36078"/>
                    <a:invGamma/>
                  </a:schemeClr>
                </a:gs>
              </a:gsLst>
              <a:lin ang="5400000" scaled="1"/>
            </a:gradFill>
            <a:ln>
              <a:noFill/>
            </a:ln>
            <a:effectLst>
              <a:outerShdw dist="40161" dir="4293903" algn="ctr" rotWithShape="0">
                <a:srgbClr val="FFFFCC">
                  <a:alpha val="50000"/>
                </a:srgbClr>
              </a:outerShdw>
            </a:effectLst>
          </p:spPr>
          <p:txBody>
            <a:bodyPr wrap="none" anchor="ctr"/>
            <a:lstStyle/>
            <a:p>
              <a:pPr>
                <a:buFontTx/>
                <a:buNone/>
                <a:defRPr/>
              </a:pPr>
              <a:endParaRPr lang="zh-CN" altLang="en-US"/>
            </a:p>
          </p:txBody>
        </p:sp>
        <p:sp>
          <p:nvSpPr>
            <p:cNvPr id="35863" name="AutoShape 23"/>
            <p:cNvSpPr>
              <a:spLocks noChangeArrowheads="1"/>
            </p:cNvSpPr>
            <p:nvPr/>
          </p:nvSpPr>
          <p:spPr bwMode="gray">
            <a:xfrm>
              <a:off x="574" y="1145"/>
              <a:ext cx="1464" cy="303"/>
            </a:xfrm>
            <a:prstGeom prst="roundRect">
              <a:avLst>
                <a:gd name="adj" fmla="val 50000"/>
              </a:avLst>
            </a:prstGeom>
            <a:gradFill rotWithShape="1">
              <a:gsLst>
                <a:gs pos="0">
                  <a:schemeClr val="accent2">
                    <a:alpha val="89999"/>
                  </a:schemeClr>
                </a:gs>
                <a:gs pos="50000">
                  <a:schemeClr val="accent2">
                    <a:gamma/>
                    <a:tint val="33725"/>
                    <a:invGamma/>
                  </a:schemeClr>
                </a:gs>
                <a:gs pos="100000">
                  <a:schemeClr val="accent2">
                    <a:alpha val="89999"/>
                  </a:schemeClr>
                </a:gs>
              </a:gsLst>
              <a:lin ang="0" scaled="1"/>
            </a:gradFill>
            <a:ln>
              <a:noFill/>
            </a:ln>
            <a:effectLst/>
          </p:spPr>
          <p:txBody>
            <a:bodyPr wrap="none" anchor="ctr"/>
            <a:lstStyle/>
            <a:p>
              <a:pPr>
                <a:buFontTx/>
                <a:buNone/>
                <a:defRPr/>
              </a:pPr>
              <a:endParaRPr lang="zh-CN" altLang="en-US"/>
            </a:p>
          </p:txBody>
        </p:sp>
      </p:grpSp>
      <p:sp>
        <p:nvSpPr>
          <p:cNvPr id="4113" name="Text Box 28"/>
          <p:cNvSpPr txBox="1">
            <a:spLocks noChangeArrowheads="1"/>
          </p:cNvSpPr>
          <p:nvPr/>
        </p:nvSpPr>
        <p:spPr bwMode="auto">
          <a:xfrm>
            <a:off x="3492500" y="4370388"/>
            <a:ext cx="2325688" cy="685800"/>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从单向灌输到双向互动转变，丰富青少年法治宣传教育形式，提高</a:t>
            </a:r>
            <a:r>
              <a:rPr lang="en-US" altLang="zh-CN" sz="1300" b="1">
                <a:sym typeface="宋体" pitchFamily="2" charset="-122"/>
              </a:rPr>
              <a:t>“</a:t>
            </a:r>
            <a:r>
              <a:rPr lang="zh-CN" altLang="en-US" sz="1300" b="1">
                <a:sym typeface="宋体" pitchFamily="2" charset="-122"/>
              </a:rPr>
              <a:t>接受度</a:t>
            </a:r>
            <a:r>
              <a:rPr lang="en-US" altLang="zh-CN" sz="1300" b="1">
                <a:sym typeface="宋体" pitchFamily="2" charset="-122"/>
              </a:rPr>
              <a:t>”</a:t>
            </a:r>
            <a:r>
              <a:rPr lang="zh-CN" altLang="en-US" sz="1300" b="1">
                <a:sym typeface="宋体" pitchFamily="2" charset="-122"/>
              </a:rPr>
              <a:t>。</a:t>
            </a:r>
            <a:endParaRPr lang="zh-CN" altLang="en-US" sz="1300" b="1">
              <a:solidFill>
                <a:srgbClr val="1C1C1C"/>
              </a:solidFill>
              <a:sym typeface="宋体" pitchFamily="2" charset="-122"/>
            </a:endParaRPr>
          </a:p>
        </p:txBody>
      </p:sp>
      <p:sp>
        <p:nvSpPr>
          <p:cNvPr id="4114" name="Text Box 29"/>
          <p:cNvSpPr txBox="1">
            <a:spLocks noChangeArrowheads="1"/>
          </p:cNvSpPr>
          <p:nvPr/>
        </p:nvSpPr>
        <p:spPr bwMode="auto">
          <a:xfrm>
            <a:off x="6229350" y="3433763"/>
            <a:ext cx="2646363" cy="884237"/>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我眼中的法</a:t>
            </a:r>
            <a:r>
              <a:rPr lang="en-US" altLang="zh-CN" sz="1300" b="1">
                <a:sym typeface="宋体" pitchFamily="2" charset="-122"/>
              </a:rPr>
              <a:t>”</a:t>
            </a:r>
            <a:r>
              <a:rPr lang="zh-CN" altLang="en-US" sz="1300" b="1">
                <a:sym typeface="宋体" pitchFamily="2" charset="-122"/>
              </a:rPr>
              <a:t>：开展“小小普法监督员”活动，走出校园，向社会、家庭、身边人宣扬法律法规，争当守法护法的主人公</a:t>
            </a:r>
            <a:endParaRPr lang="en-US" altLang="zh-CN" sz="1300">
              <a:solidFill>
                <a:srgbClr val="1C1C1C"/>
              </a:solidFill>
            </a:endParaRPr>
          </a:p>
        </p:txBody>
      </p:sp>
      <p:grpSp>
        <p:nvGrpSpPr>
          <p:cNvPr id="23" name="Group 7"/>
          <p:cNvGrpSpPr>
            <a:grpSpLocks/>
          </p:cNvGrpSpPr>
          <p:nvPr/>
        </p:nvGrpSpPr>
        <p:grpSpPr bwMode="auto">
          <a:xfrm>
            <a:off x="3244850" y="2074863"/>
            <a:ext cx="836613" cy="979487"/>
            <a:chOff x="4305" y="1152"/>
            <a:chExt cx="444" cy="402"/>
          </a:xfrm>
        </p:grpSpPr>
        <p:sp>
          <p:nvSpPr>
            <p:cNvPr id="32776" name="AutoShape 8"/>
            <p:cNvSpPr>
              <a:spLocks noChangeArrowheads="1"/>
            </p:cNvSpPr>
            <p:nvPr/>
          </p:nvSpPr>
          <p:spPr bwMode="gray">
            <a:xfrm>
              <a:off x="4305" y="1152"/>
              <a:ext cx="44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32777" name="Freeform 9"/>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a:noFill/>
            </a:ln>
          </p:spPr>
          <p:txBody>
            <a:bodyPr/>
            <a:lstStyle/>
            <a:p>
              <a:pPr>
                <a:buFontTx/>
                <a:buNone/>
                <a:defRPr/>
              </a:pPr>
              <a:endParaRPr lang="zh-CN" altLang="en-US"/>
            </a:p>
          </p:txBody>
        </p:sp>
      </p:grpSp>
      <p:sp>
        <p:nvSpPr>
          <p:cNvPr id="5" name="Freeform 9"/>
          <p:cNvSpPr/>
          <p:nvPr/>
        </p:nvSpPr>
        <p:spPr bwMode="gray">
          <a:xfrm>
            <a:off x="1955800" y="2773363"/>
            <a:ext cx="677863" cy="66040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a:noFill/>
          </a:ln>
        </p:spPr>
        <p:txBody>
          <a:bodyPr/>
          <a:lstStyle/>
          <a:p>
            <a:pPr>
              <a:buFontTx/>
              <a:buNone/>
              <a:defRPr/>
            </a:pPr>
            <a:endParaRPr lang="zh-CN" altLang="en-US"/>
          </a:p>
        </p:txBody>
      </p:sp>
      <p:sp>
        <p:nvSpPr>
          <p:cNvPr id="32780" name="AutoShape 12"/>
          <p:cNvSpPr>
            <a:spLocks noChangeArrowheads="1"/>
          </p:cNvSpPr>
          <p:nvPr/>
        </p:nvSpPr>
        <p:spPr bwMode="gray">
          <a:xfrm>
            <a:off x="309563" y="2074863"/>
            <a:ext cx="884237" cy="98901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grpSp>
        <p:nvGrpSpPr>
          <p:cNvPr id="24" name="Group 11"/>
          <p:cNvGrpSpPr>
            <a:grpSpLocks/>
          </p:cNvGrpSpPr>
          <p:nvPr/>
        </p:nvGrpSpPr>
        <p:grpSpPr bwMode="auto">
          <a:xfrm>
            <a:off x="1257300" y="2063750"/>
            <a:ext cx="901700" cy="990600"/>
            <a:chOff x="4292" y="1152"/>
            <a:chExt cx="442" cy="402"/>
          </a:xfrm>
        </p:grpSpPr>
        <p:sp>
          <p:nvSpPr>
            <p:cNvPr id="7" name="AutoShape 12"/>
            <p:cNvSpPr>
              <a:spLocks noChangeArrowheads="1"/>
            </p:cNvSpPr>
            <p:nvPr/>
          </p:nvSpPr>
          <p:spPr bwMode="gray">
            <a:xfrm>
              <a:off x="4292" y="1152"/>
              <a:ext cx="442"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8" name="Freeform 13"/>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buFontTx/>
                <a:buNone/>
                <a:defRPr/>
              </a:pPr>
              <a:endParaRPr lang="zh-CN" altLang="en-US"/>
            </a:p>
          </p:txBody>
        </p:sp>
      </p:grpSp>
      <p:grpSp>
        <p:nvGrpSpPr>
          <p:cNvPr id="25" name="Group 11"/>
          <p:cNvGrpSpPr>
            <a:grpSpLocks/>
          </p:cNvGrpSpPr>
          <p:nvPr/>
        </p:nvGrpSpPr>
        <p:grpSpPr bwMode="auto">
          <a:xfrm>
            <a:off x="2246313" y="2063750"/>
            <a:ext cx="846137" cy="993775"/>
            <a:chOff x="4320" y="1152"/>
            <a:chExt cx="414" cy="402"/>
          </a:xfrm>
        </p:grpSpPr>
        <p:sp>
          <p:nvSpPr>
            <p:cNvPr id="10" name="AutoShape 12"/>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11" name="Freeform 13"/>
            <p:cNvSpPr/>
            <p:nvPr/>
          </p:nvSpPr>
          <p:spPr bwMode="gray">
            <a:xfrm>
              <a:off x="4346" y="1178"/>
              <a:ext cx="207"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buFontTx/>
                <a:buNone/>
                <a:defRPr/>
              </a:pPr>
              <a:endParaRPr lang="zh-CN" altLang="en-US"/>
            </a:p>
          </p:txBody>
        </p:sp>
      </p:grpSp>
      <p:sp>
        <p:nvSpPr>
          <p:cNvPr id="12" name="AutoShape 8"/>
          <p:cNvSpPr>
            <a:spLocks noChangeArrowheads="1"/>
          </p:cNvSpPr>
          <p:nvPr/>
        </p:nvSpPr>
        <p:spPr bwMode="gray">
          <a:xfrm>
            <a:off x="4170363" y="2074863"/>
            <a:ext cx="882650" cy="981075"/>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13" name="AutoShape 8"/>
          <p:cNvSpPr>
            <a:spLocks noChangeArrowheads="1"/>
          </p:cNvSpPr>
          <p:nvPr/>
        </p:nvSpPr>
        <p:spPr bwMode="gray">
          <a:xfrm>
            <a:off x="5162550" y="2074863"/>
            <a:ext cx="846138" cy="981075"/>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4128" name="Freeform 4"/>
          <p:cNvSpPr>
            <a:spLocks noChangeArrowheads="1"/>
          </p:cNvSpPr>
          <p:nvPr/>
        </p:nvSpPr>
        <p:spPr bwMode="auto">
          <a:xfrm>
            <a:off x="565150" y="3057525"/>
            <a:ext cx="749300" cy="298450"/>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29" name="Freeform 4"/>
          <p:cNvSpPr>
            <a:spLocks noChangeArrowheads="1"/>
          </p:cNvSpPr>
          <p:nvPr/>
        </p:nvSpPr>
        <p:spPr bwMode="auto">
          <a:xfrm>
            <a:off x="3454400" y="3057525"/>
            <a:ext cx="773113" cy="280988"/>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grpSp>
        <p:nvGrpSpPr>
          <p:cNvPr id="27" name="Group 13"/>
          <p:cNvGrpSpPr>
            <a:grpSpLocks/>
          </p:cNvGrpSpPr>
          <p:nvPr/>
        </p:nvGrpSpPr>
        <p:grpSpPr bwMode="auto">
          <a:xfrm>
            <a:off x="6178550" y="2074863"/>
            <a:ext cx="804863" cy="981075"/>
            <a:chOff x="4320" y="1152"/>
            <a:chExt cx="414" cy="402"/>
          </a:xfrm>
        </p:grpSpPr>
        <p:sp>
          <p:nvSpPr>
            <p:cNvPr id="49166" name="AutoShape 1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49167" name="Freeform 15"/>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p:spPr>
          <p:txBody>
            <a:bodyPr/>
            <a:lstStyle/>
            <a:p>
              <a:pPr>
                <a:buFontTx/>
                <a:buNone/>
                <a:defRPr/>
              </a:pPr>
              <a:endParaRPr lang="zh-CN" altLang="en-US"/>
            </a:p>
          </p:txBody>
        </p:sp>
      </p:grpSp>
      <p:grpSp>
        <p:nvGrpSpPr>
          <p:cNvPr id="28" name="Group 13"/>
          <p:cNvGrpSpPr>
            <a:grpSpLocks/>
          </p:cNvGrpSpPr>
          <p:nvPr/>
        </p:nvGrpSpPr>
        <p:grpSpPr bwMode="auto">
          <a:xfrm>
            <a:off x="7091363" y="2063750"/>
            <a:ext cx="839787" cy="992188"/>
            <a:chOff x="4320" y="1152"/>
            <a:chExt cx="414" cy="402"/>
          </a:xfrm>
        </p:grpSpPr>
        <p:sp>
          <p:nvSpPr>
            <p:cNvPr id="16" name="AutoShape 1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17" name="Freeform 15"/>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p:spPr>
          <p:txBody>
            <a:bodyPr/>
            <a:lstStyle/>
            <a:p>
              <a:pPr>
                <a:buFontTx/>
                <a:buNone/>
                <a:defRPr/>
              </a:pPr>
              <a:endParaRPr lang="zh-CN" altLang="en-US"/>
            </a:p>
          </p:txBody>
        </p:sp>
      </p:grpSp>
      <p:grpSp>
        <p:nvGrpSpPr>
          <p:cNvPr id="29" name="Group 13"/>
          <p:cNvGrpSpPr>
            <a:grpSpLocks/>
          </p:cNvGrpSpPr>
          <p:nvPr/>
        </p:nvGrpSpPr>
        <p:grpSpPr bwMode="auto">
          <a:xfrm>
            <a:off x="8077200" y="2063750"/>
            <a:ext cx="874713" cy="992188"/>
            <a:chOff x="4320" y="1152"/>
            <a:chExt cx="414" cy="402"/>
          </a:xfrm>
        </p:grpSpPr>
        <p:sp>
          <p:nvSpPr>
            <p:cNvPr id="19" name="AutoShape 1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buFontTx/>
                <a:buNone/>
                <a:defRPr/>
              </a:pPr>
              <a:endParaRPr lang="zh-CN" altLang="en-US"/>
            </a:p>
          </p:txBody>
        </p:sp>
        <p:sp>
          <p:nvSpPr>
            <p:cNvPr id="20" name="Freeform 15"/>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p:spPr>
          <p:txBody>
            <a:bodyPr/>
            <a:lstStyle/>
            <a:p>
              <a:pPr>
                <a:buFontTx/>
                <a:buNone/>
                <a:defRPr/>
              </a:pPr>
              <a:endParaRPr lang="zh-CN" altLang="en-US"/>
            </a:p>
          </p:txBody>
        </p:sp>
      </p:grpSp>
      <p:sp>
        <p:nvSpPr>
          <p:cNvPr id="4139" name="Freeform 4"/>
          <p:cNvSpPr>
            <a:spLocks noChangeArrowheads="1"/>
          </p:cNvSpPr>
          <p:nvPr/>
        </p:nvSpPr>
        <p:spPr bwMode="auto">
          <a:xfrm>
            <a:off x="6318250" y="3055938"/>
            <a:ext cx="773113" cy="303212"/>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0" name="Freeform 5"/>
          <p:cNvSpPr>
            <a:spLocks noChangeArrowheads="1"/>
          </p:cNvSpPr>
          <p:nvPr/>
        </p:nvSpPr>
        <p:spPr bwMode="auto">
          <a:xfrm>
            <a:off x="1616075" y="2921000"/>
            <a:ext cx="174625" cy="4191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1" name="Freeform 5"/>
          <p:cNvSpPr>
            <a:spLocks noChangeArrowheads="1"/>
          </p:cNvSpPr>
          <p:nvPr/>
        </p:nvSpPr>
        <p:spPr bwMode="auto">
          <a:xfrm>
            <a:off x="4540250" y="2894013"/>
            <a:ext cx="174625" cy="4191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2" name="Freeform 5"/>
          <p:cNvSpPr>
            <a:spLocks noChangeArrowheads="1"/>
          </p:cNvSpPr>
          <p:nvPr/>
        </p:nvSpPr>
        <p:spPr bwMode="auto">
          <a:xfrm>
            <a:off x="7431088" y="2921000"/>
            <a:ext cx="173037" cy="41751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3" name="Freeform 6"/>
          <p:cNvSpPr>
            <a:spLocks noChangeArrowheads="1"/>
          </p:cNvSpPr>
          <p:nvPr/>
        </p:nvSpPr>
        <p:spPr bwMode="auto">
          <a:xfrm flipH="1">
            <a:off x="5054600" y="3057525"/>
            <a:ext cx="777875" cy="26352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4" name="Freeform 6"/>
          <p:cNvSpPr>
            <a:spLocks noChangeArrowheads="1"/>
          </p:cNvSpPr>
          <p:nvPr/>
        </p:nvSpPr>
        <p:spPr bwMode="auto">
          <a:xfrm flipH="1">
            <a:off x="2111375" y="3057525"/>
            <a:ext cx="777875" cy="28257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4145" name="Freeform 6"/>
          <p:cNvSpPr>
            <a:spLocks noChangeArrowheads="1"/>
          </p:cNvSpPr>
          <p:nvPr/>
        </p:nvSpPr>
        <p:spPr bwMode="auto">
          <a:xfrm flipH="1">
            <a:off x="7931150" y="3055938"/>
            <a:ext cx="777875" cy="28257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folHlink">
                  <a:alpha val="0"/>
                </a:schemeClr>
              </a:gs>
              <a:gs pos="100000">
                <a:schemeClr val="tx1">
                  <a:alpha val="60001"/>
                </a:schemeClr>
              </a:gs>
            </a:gsLst>
            <a:lin ang="5400000" scaled="1"/>
          </a:gradFill>
          <a:ln w="9525">
            <a:noFill/>
            <a:round/>
            <a:headEnd/>
            <a:tailEnd/>
          </a:ln>
        </p:spPr>
        <p:txBody>
          <a:bodyPr/>
          <a:lstStyle/>
          <a:p>
            <a:endParaRPr lang="zh-CN" altLang="en-US"/>
          </a:p>
        </p:txBody>
      </p:sp>
      <p:sp>
        <p:nvSpPr>
          <p:cNvPr id="26" name="Rectangle 16"/>
          <p:cNvSpPr>
            <a:spLocks noChangeArrowheads="1"/>
          </p:cNvSpPr>
          <p:nvPr/>
        </p:nvSpPr>
        <p:spPr bwMode="auto">
          <a:xfrm>
            <a:off x="996950" y="1495425"/>
            <a:ext cx="1414463" cy="396875"/>
          </a:xfrm>
          <a:prstGeom prst="rect">
            <a:avLst/>
          </a:prstGeom>
          <a:noFill/>
          <a:ln w="9525">
            <a:noFill/>
            <a:miter lim="800000"/>
            <a:headEnd/>
            <a:tailEnd/>
          </a:ln>
        </p:spPr>
        <p:txBody>
          <a:bodyPr wrap="none">
            <a:spAutoFit/>
          </a:bodyPr>
          <a:lstStyle/>
          <a:p>
            <a:pPr algn="ctr"/>
            <a:r>
              <a:rPr lang="zh-CN" altLang="zh-CN" sz="2000" b="1">
                <a:sym typeface="宋体" pitchFamily="2" charset="-122"/>
              </a:rPr>
              <a:t>创 意 价 值</a:t>
            </a:r>
            <a:endParaRPr lang="zh-CN" altLang="zh-CN" sz="2000" b="1">
              <a:solidFill>
                <a:srgbClr val="1C1C1C"/>
              </a:solidFill>
              <a:sym typeface="宋体" pitchFamily="2" charset="-122"/>
            </a:endParaRPr>
          </a:p>
        </p:txBody>
      </p:sp>
      <p:pic>
        <p:nvPicPr>
          <p:cNvPr id="4147" name="图片 27" descr="t01b7da8478eb7cfa9d"/>
          <p:cNvPicPr>
            <a:picLocks noChangeAspect="1" noChangeArrowheads="1"/>
          </p:cNvPicPr>
          <p:nvPr/>
        </p:nvPicPr>
        <p:blipFill>
          <a:blip r:embed="rId2" cstate="print"/>
          <a:srcRect/>
          <a:stretch>
            <a:fillRect/>
          </a:stretch>
        </p:blipFill>
        <p:spPr bwMode="auto">
          <a:xfrm>
            <a:off x="3244850" y="2082800"/>
            <a:ext cx="835025" cy="974725"/>
          </a:xfrm>
          <a:prstGeom prst="rect">
            <a:avLst/>
          </a:prstGeom>
          <a:noFill/>
          <a:ln w="9525">
            <a:noFill/>
            <a:miter lim="800000"/>
            <a:headEnd/>
            <a:tailEnd/>
          </a:ln>
        </p:spPr>
      </p:pic>
      <p:pic>
        <p:nvPicPr>
          <p:cNvPr id="4148" name="图片 28" descr="41497_20121022225129739121_1"/>
          <p:cNvPicPr>
            <a:picLocks noChangeAspect="1" noChangeArrowheads="1"/>
          </p:cNvPicPr>
          <p:nvPr/>
        </p:nvPicPr>
        <p:blipFill>
          <a:blip r:embed="rId3" cstate="print"/>
          <a:srcRect/>
          <a:stretch>
            <a:fillRect/>
          </a:stretch>
        </p:blipFill>
        <p:spPr bwMode="auto">
          <a:xfrm>
            <a:off x="4170363" y="2076450"/>
            <a:ext cx="882650" cy="979488"/>
          </a:xfrm>
          <a:prstGeom prst="rect">
            <a:avLst/>
          </a:prstGeom>
          <a:noFill/>
          <a:ln w="9525">
            <a:noFill/>
            <a:miter lim="800000"/>
            <a:headEnd/>
            <a:tailEnd/>
          </a:ln>
        </p:spPr>
      </p:pic>
      <p:pic>
        <p:nvPicPr>
          <p:cNvPr id="4149" name="图片 29" descr="41497_20120322120421594143_1"/>
          <p:cNvPicPr>
            <a:picLocks noChangeAspect="1" noChangeArrowheads="1"/>
          </p:cNvPicPr>
          <p:nvPr/>
        </p:nvPicPr>
        <p:blipFill>
          <a:blip r:embed="rId4" cstate="print"/>
          <a:srcRect/>
          <a:stretch>
            <a:fillRect/>
          </a:stretch>
        </p:blipFill>
        <p:spPr bwMode="auto">
          <a:xfrm>
            <a:off x="5162550" y="2076450"/>
            <a:ext cx="844550" cy="977900"/>
          </a:xfrm>
          <a:prstGeom prst="rect">
            <a:avLst/>
          </a:prstGeom>
          <a:noFill/>
          <a:ln w="9525">
            <a:noFill/>
            <a:miter lim="800000"/>
            <a:headEnd/>
            <a:tailEnd/>
          </a:ln>
        </p:spPr>
      </p:pic>
      <p:pic>
        <p:nvPicPr>
          <p:cNvPr id="4150" name="图片 30" descr="20111114072440518"/>
          <p:cNvPicPr>
            <a:picLocks noChangeAspect="1" noChangeArrowheads="1"/>
          </p:cNvPicPr>
          <p:nvPr/>
        </p:nvPicPr>
        <p:blipFill>
          <a:blip r:embed="rId5" cstate="print"/>
          <a:srcRect/>
          <a:stretch>
            <a:fillRect/>
          </a:stretch>
        </p:blipFill>
        <p:spPr bwMode="auto">
          <a:xfrm>
            <a:off x="6178550" y="2076450"/>
            <a:ext cx="804863" cy="979488"/>
          </a:xfrm>
          <a:prstGeom prst="rect">
            <a:avLst/>
          </a:prstGeom>
          <a:noFill/>
          <a:ln w="9525">
            <a:noFill/>
            <a:miter lim="800000"/>
            <a:headEnd/>
            <a:tailEnd/>
          </a:ln>
        </p:spPr>
      </p:pic>
      <p:pic>
        <p:nvPicPr>
          <p:cNvPr id="4151" name="图片 31" descr="W020130619351262390952"/>
          <p:cNvPicPr>
            <a:picLocks noChangeAspect="1" noChangeArrowheads="1"/>
          </p:cNvPicPr>
          <p:nvPr/>
        </p:nvPicPr>
        <p:blipFill>
          <a:blip r:embed="rId6" cstate="print"/>
          <a:srcRect/>
          <a:stretch>
            <a:fillRect/>
          </a:stretch>
        </p:blipFill>
        <p:spPr bwMode="auto">
          <a:xfrm>
            <a:off x="8077200" y="2076450"/>
            <a:ext cx="874713" cy="981075"/>
          </a:xfrm>
          <a:prstGeom prst="rect">
            <a:avLst/>
          </a:prstGeom>
          <a:noFill/>
          <a:ln w="9525">
            <a:noFill/>
            <a:miter lim="800000"/>
            <a:headEnd/>
            <a:tailEnd/>
          </a:ln>
        </p:spPr>
      </p:pic>
      <p:pic>
        <p:nvPicPr>
          <p:cNvPr id="4152" name="图片 32" descr="ff904d04-c0bc-40f4-bcb0-f47fadd0b836"/>
          <p:cNvPicPr>
            <a:picLocks noChangeAspect="1" noChangeArrowheads="1"/>
          </p:cNvPicPr>
          <p:nvPr/>
        </p:nvPicPr>
        <p:blipFill>
          <a:blip r:embed="rId7" cstate="print"/>
          <a:srcRect/>
          <a:stretch>
            <a:fillRect/>
          </a:stretch>
        </p:blipFill>
        <p:spPr bwMode="auto">
          <a:xfrm>
            <a:off x="7089775" y="2076450"/>
            <a:ext cx="857250" cy="977900"/>
          </a:xfrm>
          <a:prstGeom prst="rect">
            <a:avLst/>
          </a:prstGeom>
          <a:noFill/>
          <a:ln w="9525">
            <a:noFill/>
            <a:miter lim="800000"/>
            <a:headEnd/>
            <a:tailEnd/>
          </a:ln>
        </p:spPr>
      </p:pic>
      <p:pic>
        <p:nvPicPr>
          <p:cNvPr id="4153" name="图片 34" descr="IMG_5781"/>
          <p:cNvPicPr>
            <a:picLocks noChangeAspect="1" noChangeArrowheads="1"/>
          </p:cNvPicPr>
          <p:nvPr/>
        </p:nvPicPr>
        <p:blipFill>
          <a:blip r:embed="rId8" cstate="print"/>
          <a:srcRect/>
          <a:stretch>
            <a:fillRect/>
          </a:stretch>
        </p:blipFill>
        <p:spPr bwMode="auto">
          <a:xfrm>
            <a:off x="2246313" y="2082800"/>
            <a:ext cx="901700" cy="982663"/>
          </a:xfrm>
          <a:prstGeom prst="rect">
            <a:avLst/>
          </a:prstGeom>
          <a:noFill/>
          <a:ln w="9525">
            <a:noFill/>
            <a:miter lim="800000"/>
            <a:headEnd/>
            <a:tailEnd/>
          </a:ln>
        </p:spPr>
      </p:pic>
      <p:pic>
        <p:nvPicPr>
          <p:cNvPr id="4154" name="图片 35" descr="8法治文化阵地"/>
          <p:cNvPicPr>
            <a:picLocks noChangeAspect="1" noChangeArrowheads="1"/>
          </p:cNvPicPr>
          <p:nvPr/>
        </p:nvPicPr>
        <p:blipFill>
          <a:blip r:embed="rId9" cstate="print"/>
          <a:srcRect/>
          <a:stretch>
            <a:fillRect/>
          </a:stretch>
        </p:blipFill>
        <p:spPr bwMode="auto">
          <a:xfrm>
            <a:off x="1257300" y="2082800"/>
            <a:ext cx="901700" cy="971550"/>
          </a:xfrm>
          <a:prstGeom prst="rect">
            <a:avLst/>
          </a:prstGeom>
          <a:noFill/>
          <a:ln w="9525">
            <a:noFill/>
            <a:miter lim="800000"/>
            <a:headEnd/>
            <a:tailEnd/>
          </a:ln>
        </p:spPr>
      </p:pic>
      <p:sp>
        <p:nvSpPr>
          <p:cNvPr id="4155" name="Text Box 28"/>
          <p:cNvSpPr txBox="1">
            <a:spLocks noChangeArrowheads="1"/>
          </p:cNvSpPr>
          <p:nvPr/>
        </p:nvSpPr>
        <p:spPr bwMode="auto">
          <a:xfrm>
            <a:off x="3492500" y="3433763"/>
            <a:ext cx="2354263" cy="884237"/>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从成人视角到青少年视角转变，使法治教育更符合青少年的成长规律和心理状态，提高</a:t>
            </a:r>
            <a:r>
              <a:rPr lang="en-US" altLang="zh-CN" sz="1300" b="1">
                <a:sym typeface="宋体" pitchFamily="2" charset="-122"/>
              </a:rPr>
              <a:t>“</a:t>
            </a:r>
            <a:r>
              <a:rPr lang="zh-CN" altLang="en-US" sz="1300" b="1">
                <a:sym typeface="宋体" pitchFamily="2" charset="-122"/>
              </a:rPr>
              <a:t>契合度</a:t>
            </a:r>
            <a:r>
              <a:rPr lang="en-US" altLang="zh-CN" sz="1300" b="1">
                <a:sym typeface="宋体" pitchFamily="2" charset="-122"/>
              </a:rPr>
              <a:t>”</a:t>
            </a:r>
            <a:r>
              <a:rPr lang="zh-CN" altLang="en-US" sz="1300" b="1">
                <a:sym typeface="宋体" pitchFamily="2" charset="-122"/>
              </a:rPr>
              <a:t>。</a:t>
            </a:r>
          </a:p>
        </p:txBody>
      </p:sp>
      <p:sp>
        <p:nvSpPr>
          <p:cNvPr id="4156" name="Text Box 28"/>
          <p:cNvSpPr txBox="1">
            <a:spLocks noChangeArrowheads="1"/>
          </p:cNvSpPr>
          <p:nvPr/>
        </p:nvSpPr>
        <p:spPr bwMode="auto">
          <a:xfrm>
            <a:off x="3478213" y="5156200"/>
            <a:ext cx="2354262" cy="884238"/>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从课堂学习到社会实践拓展，延伸青少年法治教育触角，突出社会和家庭作用，提高</a:t>
            </a:r>
            <a:r>
              <a:rPr lang="en-US" altLang="zh-CN" sz="1300" b="1">
                <a:sym typeface="宋体" pitchFamily="2" charset="-122"/>
              </a:rPr>
              <a:t>“</a:t>
            </a:r>
            <a:r>
              <a:rPr lang="zh-CN" altLang="en-US" sz="1300" b="1">
                <a:sym typeface="宋体" pitchFamily="2" charset="-122"/>
              </a:rPr>
              <a:t>渗透度</a:t>
            </a:r>
            <a:r>
              <a:rPr lang="en-US" altLang="zh-CN" sz="1300" b="1">
                <a:sym typeface="宋体" pitchFamily="2" charset="-122"/>
              </a:rPr>
              <a:t>”</a:t>
            </a:r>
            <a:r>
              <a:rPr lang="zh-CN" altLang="en-US" sz="1300" b="1">
                <a:sym typeface="宋体" pitchFamily="2" charset="-122"/>
              </a:rPr>
              <a:t>。</a:t>
            </a:r>
            <a:endParaRPr lang="zh-CN" altLang="en-US" sz="1300" b="1">
              <a:solidFill>
                <a:srgbClr val="1C1C1C"/>
              </a:solidFill>
              <a:sym typeface="宋体" pitchFamily="2" charset="-122"/>
            </a:endParaRPr>
          </a:p>
        </p:txBody>
      </p:sp>
      <p:sp>
        <p:nvSpPr>
          <p:cNvPr id="4157" name="Text Box 29"/>
          <p:cNvSpPr txBox="1">
            <a:spLocks noChangeArrowheads="1"/>
          </p:cNvSpPr>
          <p:nvPr/>
        </p:nvSpPr>
        <p:spPr bwMode="auto">
          <a:xfrm>
            <a:off x="6227763" y="4271963"/>
            <a:ext cx="2646362" cy="884237"/>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我心中的法</a:t>
            </a:r>
            <a:r>
              <a:rPr lang="en-US" altLang="zh-CN" sz="1300" b="1">
                <a:sym typeface="宋体" pitchFamily="2" charset="-122"/>
              </a:rPr>
              <a:t>”</a:t>
            </a:r>
            <a:r>
              <a:rPr lang="zh-CN" altLang="en-US" sz="1300" b="1">
                <a:sym typeface="宋体" pitchFamily="2" charset="-122"/>
              </a:rPr>
              <a:t>：开展法治绘画大赛、征文比赛等，用图画和文字的形式将心中的法治愿景形象地展现出来。</a:t>
            </a:r>
            <a:endParaRPr lang="en-US" altLang="zh-CN" sz="1300">
              <a:solidFill>
                <a:srgbClr val="1C1C1C"/>
              </a:solidFill>
            </a:endParaRPr>
          </a:p>
        </p:txBody>
      </p:sp>
      <p:sp>
        <p:nvSpPr>
          <p:cNvPr id="4158" name="Text Box 29"/>
          <p:cNvSpPr txBox="1">
            <a:spLocks noChangeArrowheads="1"/>
          </p:cNvSpPr>
          <p:nvPr/>
        </p:nvSpPr>
        <p:spPr bwMode="auto">
          <a:xfrm>
            <a:off x="6229350" y="5057775"/>
            <a:ext cx="2722563" cy="1081088"/>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a:t>
            </a:r>
            <a:r>
              <a:rPr lang="zh-CN" altLang="en-US" sz="1300" b="1">
                <a:sym typeface="宋体" pitchFamily="2" charset="-122"/>
              </a:rPr>
              <a:t>我身边的法</a:t>
            </a:r>
            <a:r>
              <a:rPr lang="en-US" altLang="zh-CN" sz="1300" b="1">
                <a:sym typeface="宋体" pitchFamily="2" charset="-122"/>
              </a:rPr>
              <a:t>”</a:t>
            </a:r>
            <a:r>
              <a:rPr lang="zh-CN" altLang="en-US" sz="1300" b="1">
                <a:sym typeface="宋体" pitchFamily="2" charset="-122"/>
              </a:rPr>
              <a:t>：开展“我身边的守法故事”演讲和情景剧比赛等，对身边人身边事进行讲述和表演，使学法从课本知识到体会实践升华。</a:t>
            </a:r>
            <a:endParaRPr lang="en-US" altLang="zh-CN" sz="1300">
              <a:solidFill>
                <a:srgbClr val="1C1C1C"/>
              </a:solidFill>
            </a:endParaRPr>
          </a:p>
        </p:txBody>
      </p:sp>
      <p:sp>
        <p:nvSpPr>
          <p:cNvPr id="4159" name="Text Box 6"/>
          <p:cNvSpPr txBox="1">
            <a:spLocks noChangeArrowheads="1"/>
          </p:cNvSpPr>
          <p:nvPr/>
        </p:nvSpPr>
        <p:spPr bwMode="auto">
          <a:xfrm>
            <a:off x="446088" y="4271963"/>
            <a:ext cx="2586037" cy="1082675"/>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·开展“法润江苏·童眼看法”专项活动，推动法治进课程的进一步落实，更要让学生走出课堂，将书本上的法律知识化为维护权益的法治意识</a:t>
            </a:r>
            <a:r>
              <a:rPr lang="zh-CN" altLang="en-US" sz="1300" b="1">
                <a:sym typeface="宋体" pitchFamily="2" charset="-122"/>
              </a:rPr>
              <a:t>。</a:t>
            </a:r>
            <a:endParaRPr lang="en-US" altLang="zh-CN" sz="1300" b="1">
              <a:solidFill>
                <a:srgbClr val="1C1C1C"/>
              </a:solidFill>
            </a:endParaRPr>
          </a:p>
        </p:txBody>
      </p:sp>
      <p:sp>
        <p:nvSpPr>
          <p:cNvPr id="4160" name="Text Box 6"/>
          <p:cNvSpPr txBox="1">
            <a:spLocks noChangeArrowheads="1"/>
          </p:cNvSpPr>
          <p:nvPr/>
        </p:nvSpPr>
        <p:spPr bwMode="auto">
          <a:xfrm>
            <a:off x="479425" y="5254625"/>
            <a:ext cx="2640013" cy="884238"/>
          </a:xfrm>
          <a:prstGeom prst="rect">
            <a:avLst/>
          </a:prstGeom>
          <a:noFill/>
          <a:ln w="9525">
            <a:noFill/>
            <a:miter lim="800000"/>
            <a:headEnd/>
            <a:tailEnd/>
          </a:ln>
        </p:spPr>
        <p:txBody>
          <a:bodyPr>
            <a:spAutoFit/>
          </a:bodyPr>
          <a:lstStyle/>
          <a:p>
            <a:pPr eaLnBrk="0" hangingPunct="0"/>
            <a:r>
              <a:rPr lang="en-US" altLang="zh-CN" sz="1300" b="1">
                <a:sym typeface="宋体" pitchFamily="2" charset="-122"/>
              </a:rPr>
              <a:t>·学习、实践、思考相结合</a:t>
            </a:r>
            <a:r>
              <a:rPr lang="zh-CN" altLang="en-US" sz="1300" b="1">
                <a:sym typeface="宋体" pitchFamily="2" charset="-122"/>
              </a:rPr>
              <a:t>，突出</a:t>
            </a:r>
            <a:r>
              <a:rPr lang="en-US" altLang="zh-CN" sz="1300" b="1">
                <a:sym typeface="宋体" pitchFamily="2" charset="-122"/>
              </a:rPr>
              <a:t>“</a:t>
            </a:r>
            <a:r>
              <a:rPr lang="zh-CN" altLang="en-US" sz="1300" b="1">
                <a:sym typeface="宋体" pitchFamily="2" charset="-122"/>
              </a:rPr>
              <a:t>知识性</a:t>
            </a:r>
            <a:r>
              <a:rPr lang="en-US" altLang="zh-CN" sz="1300" b="1">
                <a:sym typeface="宋体" pitchFamily="2" charset="-122"/>
              </a:rPr>
              <a:t>”</a:t>
            </a:r>
            <a:r>
              <a:rPr lang="zh-CN" altLang="en-US" sz="1300" b="1">
                <a:sym typeface="宋体" pitchFamily="2" charset="-122"/>
              </a:rPr>
              <a:t>、</a:t>
            </a:r>
            <a:r>
              <a:rPr lang="en-US" altLang="zh-CN" sz="1300" b="1">
                <a:sym typeface="宋体" pitchFamily="2" charset="-122"/>
              </a:rPr>
              <a:t>“</a:t>
            </a:r>
            <a:r>
              <a:rPr lang="zh-CN" altLang="en-US" sz="1300" b="1">
                <a:sym typeface="宋体" pitchFamily="2" charset="-122"/>
              </a:rPr>
              <a:t>趣味性</a:t>
            </a:r>
            <a:r>
              <a:rPr lang="en-US" altLang="zh-CN" sz="1300" b="1">
                <a:sym typeface="宋体" pitchFamily="2" charset="-122"/>
              </a:rPr>
              <a:t>”</a:t>
            </a:r>
            <a:r>
              <a:rPr lang="zh-CN" altLang="en-US" sz="1300" b="1">
                <a:sym typeface="宋体" pitchFamily="2" charset="-122"/>
              </a:rPr>
              <a:t>、</a:t>
            </a:r>
            <a:r>
              <a:rPr lang="en-US" altLang="zh-CN" sz="1300" b="1">
                <a:sym typeface="宋体" pitchFamily="2" charset="-122"/>
              </a:rPr>
              <a:t>“</a:t>
            </a:r>
            <a:r>
              <a:rPr lang="zh-CN" altLang="en-US" sz="1300" b="1">
                <a:sym typeface="宋体" pitchFamily="2" charset="-122"/>
              </a:rPr>
              <a:t>互动性</a:t>
            </a:r>
            <a:r>
              <a:rPr lang="en-US" altLang="zh-CN" sz="1300" b="1">
                <a:sym typeface="宋体" pitchFamily="2" charset="-122"/>
              </a:rPr>
              <a:t>”</a:t>
            </a:r>
            <a:r>
              <a:rPr lang="zh-CN" altLang="en-US" sz="1300" b="1">
                <a:sym typeface="宋体" pitchFamily="2" charset="-122"/>
              </a:rPr>
              <a:t>、</a:t>
            </a:r>
            <a:r>
              <a:rPr lang="en-US" altLang="zh-CN" sz="1300" b="1">
                <a:sym typeface="宋体" pitchFamily="2" charset="-122"/>
              </a:rPr>
              <a:t>“</a:t>
            </a:r>
            <a:r>
              <a:rPr lang="zh-CN" altLang="en-US" sz="1300" b="1">
                <a:sym typeface="宋体" pitchFamily="2" charset="-122"/>
              </a:rPr>
              <a:t>实效性</a:t>
            </a:r>
            <a:r>
              <a:rPr lang="en-US" altLang="zh-CN" sz="1300" b="1">
                <a:sym typeface="宋体" pitchFamily="2" charset="-122"/>
              </a:rPr>
              <a:t>”</a:t>
            </a:r>
            <a:r>
              <a:rPr lang="zh-CN" altLang="en-US" sz="1300" b="1">
                <a:sym typeface="宋体" pitchFamily="2" charset="-122"/>
              </a:rPr>
              <a:t>，</a:t>
            </a:r>
            <a:r>
              <a:rPr lang="en-US" altLang="zh-CN" sz="1300" b="1">
                <a:sym typeface="宋体" pitchFamily="2" charset="-122"/>
              </a:rPr>
              <a:t>促进青少年法治教育质效不断提升。</a:t>
            </a:r>
            <a:endParaRPr lang="en-US" altLang="zh-CN" sz="1300" b="1">
              <a:solidFill>
                <a:srgbClr val="1C1C1C"/>
              </a:solidFill>
            </a:endParaRPr>
          </a:p>
        </p:txBody>
      </p:sp>
      <p:pic>
        <p:nvPicPr>
          <p:cNvPr id="47" name="图片 46" descr="3青少年法治教育"/>
          <p:cNvPicPr>
            <a:picLocks noChangeAspect="1" noChangeArrowheads="1"/>
          </p:cNvPicPr>
          <p:nvPr/>
        </p:nvPicPr>
        <p:blipFill>
          <a:blip r:embed="rId10" cstate="print"/>
          <a:srcRect/>
          <a:stretch>
            <a:fillRect/>
          </a:stretch>
        </p:blipFill>
        <p:spPr bwMode="auto">
          <a:xfrm>
            <a:off x="309563" y="2082800"/>
            <a:ext cx="882650" cy="969963"/>
          </a:xfrm>
          <a:prstGeom prst="rect">
            <a:avLst/>
          </a:prstGeom>
          <a:noFill/>
          <a:ln w="9525">
            <a:noFill/>
            <a:miter lim="800000"/>
            <a:headEnd/>
            <a:tailEnd/>
          </a:ln>
        </p:spPr>
      </p:pic>
      <p:pic>
        <p:nvPicPr>
          <p:cNvPr id="34" name="图片 33" descr="3青少年法治教育"/>
          <p:cNvPicPr>
            <a:picLocks noChangeAspect="1" noChangeArrowheads="1"/>
          </p:cNvPicPr>
          <p:nvPr/>
        </p:nvPicPr>
        <p:blipFill>
          <a:blip r:embed="rId11" cstate="print"/>
          <a:srcRect/>
          <a:stretch>
            <a:fillRect/>
          </a:stretch>
        </p:blipFill>
        <p:spPr bwMode="auto">
          <a:xfrm>
            <a:off x="2625725" y="1385888"/>
            <a:ext cx="3675063" cy="3414712"/>
          </a:xfrm>
          <a:prstGeom prst="rect">
            <a:avLst/>
          </a:prstGeom>
          <a:noFill/>
          <a:ln w="9525">
            <a:noFill/>
            <a:miter lim="800000"/>
            <a:headEnd/>
            <a:tailEnd/>
          </a:ln>
        </p:spPr>
      </p:pic>
      <p:pic>
        <p:nvPicPr>
          <p:cNvPr id="48" name="图片 47" descr="8法治文化阵地"/>
          <p:cNvPicPr>
            <a:picLocks noChangeAspect="1" noChangeArrowheads="1"/>
          </p:cNvPicPr>
          <p:nvPr/>
        </p:nvPicPr>
        <p:blipFill>
          <a:blip r:embed="rId12"/>
          <a:srcRect/>
          <a:stretch>
            <a:fillRect/>
          </a:stretch>
        </p:blipFill>
        <p:spPr bwMode="auto">
          <a:xfrm>
            <a:off x="2822575" y="1373188"/>
            <a:ext cx="3663950" cy="3427412"/>
          </a:xfrm>
          <a:prstGeom prst="rect">
            <a:avLst/>
          </a:prstGeom>
          <a:noFill/>
          <a:ln w="9525">
            <a:noFill/>
            <a:miter lim="800000"/>
            <a:headEnd/>
            <a:tailEnd/>
          </a:ln>
        </p:spPr>
      </p:pic>
      <p:pic>
        <p:nvPicPr>
          <p:cNvPr id="2" name="图片 34" descr="IMG_5781"/>
          <p:cNvPicPr>
            <a:picLocks noChangeAspect="1" noChangeArrowheads="1"/>
          </p:cNvPicPr>
          <p:nvPr/>
        </p:nvPicPr>
        <p:blipFill>
          <a:blip r:embed="rId13" cstate="print"/>
          <a:srcRect/>
          <a:stretch>
            <a:fillRect/>
          </a:stretch>
        </p:blipFill>
        <p:spPr bwMode="auto">
          <a:xfrm>
            <a:off x="3119438" y="1390650"/>
            <a:ext cx="3522662" cy="3427413"/>
          </a:xfrm>
          <a:prstGeom prst="rect">
            <a:avLst/>
          </a:prstGeom>
          <a:noFill/>
          <a:ln w="9525">
            <a:noFill/>
            <a:miter lim="800000"/>
            <a:headEnd/>
            <a:tailEnd/>
          </a:ln>
        </p:spPr>
      </p:pic>
      <p:pic>
        <p:nvPicPr>
          <p:cNvPr id="3" name="图片 27" descr="t01b7da8478eb7cfa9d"/>
          <p:cNvPicPr>
            <a:picLocks noChangeAspect="1" noChangeArrowheads="1"/>
          </p:cNvPicPr>
          <p:nvPr/>
        </p:nvPicPr>
        <p:blipFill>
          <a:blip r:embed="rId14"/>
          <a:srcRect/>
          <a:stretch>
            <a:fillRect/>
          </a:stretch>
        </p:blipFill>
        <p:spPr bwMode="auto">
          <a:xfrm>
            <a:off x="3244850" y="1374775"/>
            <a:ext cx="3289300" cy="3416300"/>
          </a:xfrm>
          <a:prstGeom prst="rect">
            <a:avLst/>
          </a:prstGeom>
          <a:noFill/>
          <a:ln w="9525">
            <a:noFill/>
            <a:miter lim="800000"/>
            <a:headEnd/>
            <a:tailEnd/>
          </a:ln>
        </p:spPr>
      </p:pic>
      <p:pic>
        <p:nvPicPr>
          <p:cNvPr id="4" name="图片 28" descr="41497_20121022225129739121_1"/>
          <p:cNvPicPr>
            <a:picLocks noChangeAspect="1" noChangeArrowheads="1"/>
          </p:cNvPicPr>
          <p:nvPr/>
        </p:nvPicPr>
        <p:blipFill>
          <a:blip r:embed="rId15"/>
          <a:srcRect/>
          <a:stretch>
            <a:fillRect/>
          </a:stretch>
        </p:blipFill>
        <p:spPr bwMode="auto">
          <a:xfrm>
            <a:off x="3349625" y="1374775"/>
            <a:ext cx="3405188" cy="3394075"/>
          </a:xfrm>
          <a:prstGeom prst="rect">
            <a:avLst/>
          </a:prstGeom>
          <a:noFill/>
          <a:ln w="9525">
            <a:noFill/>
            <a:miter lim="800000"/>
            <a:headEnd/>
            <a:tailEnd/>
          </a:ln>
        </p:spPr>
      </p:pic>
      <p:pic>
        <p:nvPicPr>
          <p:cNvPr id="6" name="图片 29" descr="41497_20120322120421594143_1"/>
          <p:cNvPicPr>
            <a:picLocks noChangeAspect="1" noChangeArrowheads="1"/>
          </p:cNvPicPr>
          <p:nvPr/>
        </p:nvPicPr>
        <p:blipFill>
          <a:blip r:embed="rId16"/>
          <a:srcRect/>
          <a:stretch>
            <a:fillRect/>
          </a:stretch>
        </p:blipFill>
        <p:spPr bwMode="auto">
          <a:xfrm>
            <a:off x="3478213" y="1395413"/>
            <a:ext cx="3395662" cy="3416300"/>
          </a:xfrm>
          <a:prstGeom prst="rect">
            <a:avLst/>
          </a:prstGeom>
          <a:noFill/>
          <a:ln w="9525">
            <a:noFill/>
            <a:miter lim="800000"/>
            <a:headEnd/>
            <a:tailEnd/>
          </a:ln>
        </p:spPr>
      </p:pic>
      <p:pic>
        <p:nvPicPr>
          <p:cNvPr id="9" name="图片 30" descr="20111114072440518"/>
          <p:cNvPicPr>
            <a:picLocks noChangeAspect="1" noChangeArrowheads="1"/>
          </p:cNvPicPr>
          <p:nvPr/>
        </p:nvPicPr>
        <p:blipFill>
          <a:blip r:embed="rId17"/>
          <a:srcRect/>
          <a:stretch>
            <a:fillRect/>
          </a:stretch>
        </p:blipFill>
        <p:spPr bwMode="auto">
          <a:xfrm>
            <a:off x="3543300" y="1354138"/>
            <a:ext cx="3548063" cy="3414712"/>
          </a:xfrm>
          <a:prstGeom prst="rect">
            <a:avLst/>
          </a:prstGeom>
          <a:noFill/>
          <a:ln w="9525">
            <a:noFill/>
            <a:miter lim="800000"/>
            <a:headEnd/>
            <a:tailEnd/>
          </a:ln>
        </p:spPr>
      </p:pic>
      <p:pic>
        <p:nvPicPr>
          <p:cNvPr id="14" name="图片 32" descr="ff904d04-c0bc-40f4-bcb0-f47fadd0b836"/>
          <p:cNvPicPr>
            <a:picLocks noChangeAspect="1" noChangeArrowheads="1"/>
          </p:cNvPicPr>
          <p:nvPr/>
        </p:nvPicPr>
        <p:blipFill>
          <a:blip r:embed="rId18"/>
          <a:srcRect/>
          <a:stretch>
            <a:fillRect/>
          </a:stretch>
        </p:blipFill>
        <p:spPr bwMode="auto">
          <a:xfrm>
            <a:off x="3676650" y="1436688"/>
            <a:ext cx="3467100" cy="3381375"/>
          </a:xfrm>
          <a:prstGeom prst="rect">
            <a:avLst/>
          </a:prstGeom>
          <a:noFill/>
          <a:ln w="9525">
            <a:noFill/>
            <a:miter lim="800000"/>
            <a:headEnd/>
            <a:tailEnd/>
          </a:ln>
        </p:spPr>
      </p:pic>
      <p:pic>
        <p:nvPicPr>
          <p:cNvPr id="15" name="图片 31" descr="W020130619351262390952"/>
          <p:cNvPicPr>
            <a:picLocks noChangeAspect="1" noChangeArrowheads="1"/>
          </p:cNvPicPr>
          <p:nvPr/>
        </p:nvPicPr>
        <p:blipFill>
          <a:blip r:embed="rId19"/>
          <a:srcRect/>
          <a:stretch>
            <a:fillRect/>
          </a:stretch>
        </p:blipFill>
        <p:spPr bwMode="auto">
          <a:xfrm>
            <a:off x="3865563" y="1374775"/>
            <a:ext cx="3440112" cy="3413125"/>
          </a:xfrm>
          <a:prstGeom prst="rect">
            <a:avLst/>
          </a:prstGeom>
          <a:noFill/>
          <a:ln w="9525">
            <a:noFill/>
            <a:miter lim="800000"/>
            <a:headEnd/>
            <a:tailEnd/>
          </a:ln>
        </p:spPr>
      </p:pic>
      <p:pic>
        <p:nvPicPr>
          <p:cNvPr id="77" name="Picture 1" descr="C:\Documents and Settings\Administrator\桌面\工作用图\青年创客-d.jpg"/>
          <p:cNvPicPr>
            <a:picLocks noChangeAspect="1" noChangeArrowheads="1"/>
          </p:cNvPicPr>
          <p:nvPr/>
        </p:nvPicPr>
        <p:blipFill>
          <a:blip r:embed="rId20"/>
          <a:srcRect/>
          <a:stretch>
            <a:fillRect/>
          </a:stretch>
        </p:blipFill>
        <p:spPr bwMode="auto">
          <a:xfrm>
            <a:off x="6000728" y="0"/>
            <a:ext cx="3143272" cy="714356"/>
          </a:xfrm>
          <a:prstGeom prst="rect">
            <a:avLst/>
          </a:prstGeom>
          <a:noFill/>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8" nodeType="click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500"/>
                                        <p:tgtEl>
                                          <p:spTgt spid="26"/>
                                        </p:tgtEl>
                                      </p:cBhvr>
                                    </p:animEffect>
                                  </p:childTnLst>
                                </p:cTn>
                              </p:par>
                            </p:childTnLst>
                          </p:cTn>
                        </p:par>
                        <p:par>
                          <p:cTn id="14" fill="hold">
                            <p:stCondLst>
                              <p:cond delay="1000"/>
                            </p:stCondLst>
                            <p:childTnLst>
                              <p:par>
                                <p:cTn id="15" presetID="8" presetClass="entr" presetSubtype="16" fill="hold" nodeType="afterEffect">
                                  <p:stCondLst>
                                    <p:cond delay="1000"/>
                                  </p:stCondLst>
                                  <p:childTnLst>
                                    <p:set>
                                      <p:cBhvr>
                                        <p:cTn id="16" dur="1" fill="hold">
                                          <p:stCondLst>
                                            <p:cond delay="0"/>
                                          </p:stCondLst>
                                        </p:cTn>
                                        <p:tgtEl>
                                          <p:spTgt spid="34"/>
                                        </p:tgtEl>
                                        <p:attrNameLst>
                                          <p:attrName>style.visibility</p:attrName>
                                        </p:attrNameLst>
                                      </p:cBhvr>
                                      <p:to>
                                        <p:strVal val="visible"/>
                                      </p:to>
                                    </p:set>
                                    <p:animEffect transition="in" filter="diamond(in)">
                                      <p:cBhvr>
                                        <p:cTn id="17" dur="500"/>
                                        <p:tgtEl>
                                          <p:spTgt spid="34"/>
                                        </p:tgtEl>
                                      </p:cBhvr>
                                    </p:animEffect>
                                  </p:childTnLst>
                                </p:cTn>
                              </p:par>
                            </p:childTnLst>
                          </p:cTn>
                        </p:par>
                        <p:par>
                          <p:cTn id="18" fill="hold">
                            <p:stCondLst>
                              <p:cond delay="2500"/>
                            </p:stCondLst>
                            <p:childTnLst>
                              <p:par>
                                <p:cTn id="19" presetID="31" presetClass="exit" presetSubtype="0" fill="hold" nodeType="afterEffect">
                                  <p:stCondLst>
                                    <p:cond delay="1500"/>
                                  </p:stCondLst>
                                  <p:childTnLst>
                                    <p:anim calcmode="lin" valueType="num">
                                      <p:cBhvr>
                                        <p:cTn id="20" dur="500"/>
                                        <p:tgtEl>
                                          <p:spTgt spid="34"/>
                                        </p:tgtEl>
                                        <p:attrNameLst>
                                          <p:attrName>ppt_w</p:attrName>
                                        </p:attrNameLst>
                                      </p:cBhvr>
                                      <p:tavLst>
                                        <p:tav tm="0">
                                          <p:val>
                                            <p:strVal val="ppt_w"/>
                                          </p:val>
                                        </p:tav>
                                        <p:tav tm="100000">
                                          <p:val>
                                            <p:fltVal val="0"/>
                                          </p:val>
                                        </p:tav>
                                      </p:tavLst>
                                    </p:anim>
                                    <p:anim calcmode="lin" valueType="num">
                                      <p:cBhvr>
                                        <p:cTn id="21" dur="500"/>
                                        <p:tgtEl>
                                          <p:spTgt spid="34"/>
                                        </p:tgtEl>
                                        <p:attrNameLst>
                                          <p:attrName>ppt_h</p:attrName>
                                        </p:attrNameLst>
                                      </p:cBhvr>
                                      <p:tavLst>
                                        <p:tav tm="0">
                                          <p:val>
                                            <p:strVal val="ppt_h"/>
                                          </p:val>
                                        </p:tav>
                                        <p:tav tm="100000">
                                          <p:val>
                                            <p:fltVal val="0"/>
                                          </p:val>
                                        </p:tav>
                                      </p:tavLst>
                                    </p:anim>
                                    <p:anim calcmode="lin" valueType="num">
                                      <p:cBhvr>
                                        <p:cTn id="22" dur="500"/>
                                        <p:tgtEl>
                                          <p:spTgt spid="34"/>
                                        </p:tgtEl>
                                        <p:attrNameLst>
                                          <p:attrName>style.rotation</p:attrName>
                                        </p:attrNameLst>
                                      </p:cBhvr>
                                      <p:tavLst>
                                        <p:tav tm="0">
                                          <p:val>
                                            <p:fltVal val="0"/>
                                          </p:val>
                                        </p:tav>
                                        <p:tav tm="100000">
                                          <p:val>
                                            <p:fltVal val="90"/>
                                          </p:val>
                                        </p:tav>
                                      </p:tavLst>
                                    </p:anim>
                                    <p:animEffect transition="out" filter="fade">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childTnLst>
                          </p:cTn>
                        </p:par>
                        <p:par>
                          <p:cTn id="25" fill="hold">
                            <p:stCondLst>
                              <p:cond delay="4500"/>
                            </p:stCondLst>
                            <p:childTnLst>
                              <p:par>
                                <p:cTn id="26" presetID="8" presetClass="entr" presetSubtype="16"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amond(in)">
                                      <p:cBhvr>
                                        <p:cTn id="28" dur="500"/>
                                        <p:tgtEl>
                                          <p:spTgt spid="47"/>
                                        </p:tgtEl>
                                      </p:cBhvr>
                                    </p:animEffect>
                                  </p:childTnLst>
                                </p:cTn>
                              </p:par>
                              <p:par>
                                <p:cTn id="29" presetID="12" presetClass="entr" presetSubtype="8" fill="hold" grpId="1" nodeType="withEffect">
                                  <p:stCondLst>
                                    <p:cond delay="0"/>
                                  </p:stCondLst>
                                  <p:childTnLst>
                                    <p:set>
                                      <p:cBhvr>
                                        <p:cTn id="30" dur="1" fill="hold">
                                          <p:stCondLst>
                                            <p:cond delay="0"/>
                                          </p:stCondLst>
                                        </p:cTn>
                                        <p:tgtEl>
                                          <p:spTgt spid="13318"/>
                                        </p:tgtEl>
                                        <p:attrNameLst>
                                          <p:attrName>style.visibility</p:attrName>
                                        </p:attrNameLst>
                                      </p:cBhvr>
                                      <p:to>
                                        <p:strVal val="visible"/>
                                      </p:to>
                                    </p:set>
                                    <p:anim calcmode="lin" valueType="num">
                                      <p:cBhvr>
                                        <p:cTn id="31" dur="500"/>
                                        <p:tgtEl>
                                          <p:spTgt spid="13318"/>
                                        </p:tgtEl>
                                        <p:attrNameLst>
                                          <p:attrName>ppt_x</p:attrName>
                                        </p:attrNameLst>
                                      </p:cBhvr>
                                      <p:tavLst>
                                        <p:tav tm="0">
                                          <p:val>
                                            <p:strVal val="#ppt_x-#ppt_w*1.125000"/>
                                          </p:val>
                                        </p:tav>
                                        <p:tav tm="100000">
                                          <p:val>
                                            <p:strVal val="#ppt_x"/>
                                          </p:val>
                                        </p:tav>
                                      </p:tavLst>
                                    </p:anim>
                                    <p:animEffect transition="in" filter="wipe(right)">
                                      <p:cBhvr>
                                        <p:cTn id="32" dur="500"/>
                                        <p:tgtEl>
                                          <p:spTgt spid="1331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3000"/>
                                  </p:stCondLst>
                                  <p:childTnLst>
                                    <p:set>
                                      <p:cBhvr>
                                        <p:cTn id="36" dur="1" fill="hold">
                                          <p:stCondLst>
                                            <p:cond delay="0"/>
                                          </p:stCondLst>
                                        </p:cTn>
                                        <p:tgtEl>
                                          <p:spTgt spid="48"/>
                                        </p:tgtEl>
                                        <p:attrNameLst>
                                          <p:attrName>style.visibility</p:attrName>
                                        </p:attrNameLst>
                                      </p:cBhvr>
                                      <p:to>
                                        <p:strVal val="visible"/>
                                      </p:to>
                                    </p:set>
                                    <p:animEffect transition="in" filter="diamond(in)">
                                      <p:cBhvr>
                                        <p:cTn id="37" dur="500"/>
                                        <p:tgtEl>
                                          <p:spTgt spid="48"/>
                                        </p:tgtEl>
                                      </p:cBhvr>
                                    </p:animEffect>
                                  </p:childTnLst>
                                </p:cTn>
                              </p:par>
                            </p:childTnLst>
                          </p:cTn>
                        </p:par>
                        <p:par>
                          <p:cTn id="38" fill="hold">
                            <p:stCondLst>
                              <p:cond delay="3500"/>
                            </p:stCondLst>
                            <p:childTnLst>
                              <p:par>
                                <p:cTn id="39" presetID="31" presetClass="exit" presetSubtype="0" fill="hold" nodeType="afterEffect">
                                  <p:stCondLst>
                                    <p:cond delay="1500"/>
                                  </p:stCondLst>
                                  <p:childTnLst>
                                    <p:anim calcmode="lin" valueType="num">
                                      <p:cBhvr>
                                        <p:cTn id="40" dur="500"/>
                                        <p:tgtEl>
                                          <p:spTgt spid="48"/>
                                        </p:tgtEl>
                                        <p:attrNameLst>
                                          <p:attrName>ppt_w</p:attrName>
                                        </p:attrNameLst>
                                      </p:cBhvr>
                                      <p:tavLst>
                                        <p:tav tm="0">
                                          <p:val>
                                            <p:strVal val="ppt_w"/>
                                          </p:val>
                                        </p:tav>
                                        <p:tav tm="100000">
                                          <p:val>
                                            <p:fltVal val="0"/>
                                          </p:val>
                                        </p:tav>
                                      </p:tavLst>
                                    </p:anim>
                                    <p:anim calcmode="lin" valueType="num">
                                      <p:cBhvr>
                                        <p:cTn id="41" dur="500"/>
                                        <p:tgtEl>
                                          <p:spTgt spid="48"/>
                                        </p:tgtEl>
                                        <p:attrNameLst>
                                          <p:attrName>ppt_h</p:attrName>
                                        </p:attrNameLst>
                                      </p:cBhvr>
                                      <p:tavLst>
                                        <p:tav tm="0">
                                          <p:val>
                                            <p:strVal val="ppt_h"/>
                                          </p:val>
                                        </p:tav>
                                        <p:tav tm="100000">
                                          <p:val>
                                            <p:fltVal val="0"/>
                                          </p:val>
                                        </p:tav>
                                      </p:tavLst>
                                    </p:anim>
                                    <p:anim calcmode="lin" valueType="num">
                                      <p:cBhvr>
                                        <p:cTn id="42" dur="500"/>
                                        <p:tgtEl>
                                          <p:spTgt spid="48"/>
                                        </p:tgtEl>
                                        <p:attrNameLst>
                                          <p:attrName>style.rotation</p:attrName>
                                        </p:attrNameLst>
                                      </p:cBhvr>
                                      <p:tavLst>
                                        <p:tav tm="0">
                                          <p:val>
                                            <p:fltVal val="0"/>
                                          </p:val>
                                        </p:tav>
                                        <p:tav tm="100000">
                                          <p:val>
                                            <p:fltVal val="90"/>
                                          </p:val>
                                        </p:tav>
                                      </p:tavLst>
                                    </p:anim>
                                    <p:animEffect transition="out" filter="fade">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childTnLst>
                          </p:cTn>
                        </p:par>
                        <p:par>
                          <p:cTn id="45" fill="hold">
                            <p:stCondLst>
                              <p:cond delay="5500"/>
                            </p:stCondLst>
                            <p:childTnLst>
                              <p:par>
                                <p:cTn id="46" presetID="8" presetClass="entr" presetSubtype="16" fill="hold" nodeType="afterEffect">
                                  <p:stCondLst>
                                    <p:cond delay="0"/>
                                  </p:stCondLst>
                                  <p:childTnLst>
                                    <p:set>
                                      <p:cBhvr>
                                        <p:cTn id="47" dur="1" fill="hold">
                                          <p:stCondLst>
                                            <p:cond delay="0"/>
                                          </p:stCondLst>
                                        </p:cTn>
                                        <p:tgtEl>
                                          <p:spTgt spid="4154"/>
                                        </p:tgtEl>
                                        <p:attrNameLst>
                                          <p:attrName>style.visibility</p:attrName>
                                        </p:attrNameLst>
                                      </p:cBhvr>
                                      <p:to>
                                        <p:strVal val="visible"/>
                                      </p:to>
                                    </p:set>
                                    <p:animEffect transition="in" filter="diamond(in)">
                                      <p:cBhvr>
                                        <p:cTn id="48" dur="500"/>
                                        <p:tgtEl>
                                          <p:spTgt spid="4154"/>
                                        </p:tgtEl>
                                      </p:cBhvr>
                                    </p:animEffect>
                                  </p:childTnLst>
                                </p:cTn>
                              </p:par>
                              <p:par>
                                <p:cTn id="49" presetID="2" presetClass="entr" presetSubtype="8" fill="hold" grpId="0" nodeType="withEffect">
                                  <p:stCondLst>
                                    <p:cond delay="0"/>
                                  </p:stCondLst>
                                  <p:childTnLst>
                                    <p:set>
                                      <p:cBhvr>
                                        <p:cTn id="50" dur="1" fill="hold">
                                          <p:stCondLst>
                                            <p:cond delay="0"/>
                                          </p:stCondLst>
                                        </p:cTn>
                                        <p:tgtEl>
                                          <p:spTgt spid="4159"/>
                                        </p:tgtEl>
                                        <p:attrNameLst>
                                          <p:attrName>style.visibility</p:attrName>
                                        </p:attrNameLst>
                                      </p:cBhvr>
                                      <p:to>
                                        <p:strVal val="visible"/>
                                      </p:to>
                                    </p:set>
                                    <p:anim calcmode="lin" valueType="num">
                                      <p:cBhvr additive="base">
                                        <p:cTn id="51" dur="500" fill="hold"/>
                                        <p:tgtEl>
                                          <p:spTgt spid="4159"/>
                                        </p:tgtEl>
                                        <p:attrNameLst>
                                          <p:attrName>ppt_x</p:attrName>
                                        </p:attrNameLst>
                                      </p:cBhvr>
                                      <p:tavLst>
                                        <p:tav tm="0">
                                          <p:val>
                                            <p:strVal val="0-#ppt_w/2"/>
                                          </p:val>
                                        </p:tav>
                                        <p:tav tm="100000">
                                          <p:val>
                                            <p:strVal val="#ppt_x"/>
                                          </p:val>
                                        </p:tav>
                                      </p:tavLst>
                                    </p:anim>
                                    <p:anim calcmode="lin" valueType="num">
                                      <p:cBhvr additive="base">
                                        <p:cTn id="52" dur="500" fill="hold"/>
                                        <p:tgtEl>
                                          <p:spTgt spid="41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3000"/>
                                  </p:stCondLst>
                                  <p:childTnLst>
                                    <p:set>
                                      <p:cBhvr>
                                        <p:cTn id="56" dur="1" fill="hold">
                                          <p:stCondLst>
                                            <p:cond delay="0"/>
                                          </p:stCondLst>
                                        </p:cTn>
                                        <p:tgtEl>
                                          <p:spTgt spid="2"/>
                                        </p:tgtEl>
                                        <p:attrNameLst>
                                          <p:attrName>style.visibility</p:attrName>
                                        </p:attrNameLst>
                                      </p:cBhvr>
                                      <p:to>
                                        <p:strVal val="visible"/>
                                      </p:to>
                                    </p:set>
                                    <p:animEffect transition="in" filter="diamond(in)">
                                      <p:cBhvr>
                                        <p:cTn id="57" dur="500"/>
                                        <p:tgtEl>
                                          <p:spTgt spid="2"/>
                                        </p:tgtEl>
                                      </p:cBhvr>
                                    </p:animEffect>
                                  </p:childTnLst>
                                </p:cTn>
                              </p:par>
                            </p:childTnLst>
                          </p:cTn>
                        </p:par>
                        <p:par>
                          <p:cTn id="58" fill="hold">
                            <p:stCondLst>
                              <p:cond delay="3500"/>
                            </p:stCondLst>
                            <p:childTnLst>
                              <p:par>
                                <p:cTn id="59" presetID="31" presetClass="exit" presetSubtype="0" fill="hold" nodeType="afterEffect">
                                  <p:stCondLst>
                                    <p:cond delay="150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 calcmode="lin" valueType="num">
                                      <p:cBhvr>
                                        <p:cTn id="62" dur="500"/>
                                        <p:tgtEl>
                                          <p:spTgt spid="2"/>
                                        </p:tgtEl>
                                        <p:attrNameLst>
                                          <p:attrName>style.rotation</p:attrName>
                                        </p:attrNameLst>
                                      </p:cBhvr>
                                      <p:tavLst>
                                        <p:tav tm="0">
                                          <p:val>
                                            <p:fltVal val="0"/>
                                          </p:val>
                                        </p:tav>
                                        <p:tav tm="100000">
                                          <p:val>
                                            <p:fltVal val="90"/>
                                          </p:val>
                                        </p:tav>
                                      </p:tavLst>
                                    </p:anim>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par>
                          <p:cTn id="65" fill="hold">
                            <p:stCondLst>
                              <p:cond delay="5500"/>
                            </p:stCondLst>
                            <p:childTnLst>
                              <p:par>
                                <p:cTn id="66" presetID="8" presetClass="entr" presetSubtype="16" fill="hold" nodeType="afterEffect">
                                  <p:stCondLst>
                                    <p:cond delay="0"/>
                                  </p:stCondLst>
                                  <p:childTnLst>
                                    <p:set>
                                      <p:cBhvr>
                                        <p:cTn id="67" dur="1" fill="hold">
                                          <p:stCondLst>
                                            <p:cond delay="0"/>
                                          </p:stCondLst>
                                        </p:cTn>
                                        <p:tgtEl>
                                          <p:spTgt spid="4153"/>
                                        </p:tgtEl>
                                        <p:attrNameLst>
                                          <p:attrName>style.visibility</p:attrName>
                                        </p:attrNameLst>
                                      </p:cBhvr>
                                      <p:to>
                                        <p:strVal val="visible"/>
                                      </p:to>
                                    </p:set>
                                    <p:animEffect transition="in" filter="diamond(in)">
                                      <p:cBhvr>
                                        <p:cTn id="68" dur="500"/>
                                        <p:tgtEl>
                                          <p:spTgt spid="4153"/>
                                        </p:tgtEl>
                                      </p:cBhvr>
                                    </p:animEffect>
                                  </p:childTnLst>
                                </p:cTn>
                              </p:par>
                              <p:par>
                                <p:cTn id="69" presetID="2" presetClass="entr" presetSubtype="8" fill="hold" grpId="0" nodeType="withEffect">
                                  <p:stCondLst>
                                    <p:cond delay="0"/>
                                  </p:stCondLst>
                                  <p:childTnLst>
                                    <p:set>
                                      <p:cBhvr>
                                        <p:cTn id="70" dur="1" fill="hold">
                                          <p:stCondLst>
                                            <p:cond delay="0"/>
                                          </p:stCondLst>
                                        </p:cTn>
                                        <p:tgtEl>
                                          <p:spTgt spid="4160"/>
                                        </p:tgtEl>
                                        <p:attrNameLst>
                                          <p:attrName>style.visibility</p:attrName>
                                        </p:attrNameLst>
                                      </p:cBhvr>
                                      <p:to>
                                        <p:strVal val="visible"/>
                                      </p:to>
                                    </p:set>
                                    <p:anim calcmode="lin" valueType="num">
                                      <p:cBhvr additive="base">
                                        <p:cTn id="71" dur="500" fill="hold"/>
                                        <p:tgtEl>
                                          <p:spTgt spid="4160"/>
                                        </p:tgtEl>
                                        <p:attrNameLst>
                                          <p:attrName>ppt_x</p:attrName>
                                        </p:attrNameLst>
                                      </p:cBhvr>
                                      <p:tavLst>
                                        <p:tav tm="0">
                                          <p:val>
                                            <p:strVal val="0-#ppt_w/2"/>
                                          </p:val>
                                        </p:tav>
                                        <p:tav tm="100000">
                                          <p:val>
                                            <p:strVal val="#ppt_x"/>
                                          </p:val>
                                        </p:tav>
                                      </p:tavLst>
                                    </p:anim>
                                    <p:anim calcmode="lin" valueType="num">
                                      <p:cBhvr additive="base">
                                        <p:cTn id="72" dur="500" fill="hold"/>
                                        <p:tgtEl>
                                          <p:spTgt spid="416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2500"/>
                                  </p:stCondLst>
                                  <p:childTnLst>
                                    <p:set>
                                      <p:cBhvr>
                                        <p:cTn id="76" dur="1" fill="hold">
                                          <p:stCondLst>
                                            <p:cond delay="0"/>
                                          </p:stCondLst>
                                        </p:cTn>
                                        <p:tgtEl>
                                          <p:spTgt spid="4105"/>
                                        </p:tgtEl>
                                        <p:attrNameLst>
                                          <p:attrName>style.visibility</p:attrName>
                                        </p:attrNameLst>
                                      </p:cBhvr>
                                      <p:to>
                                        <p:strVal val="visible"/>
                                      </p:to>
                                    </p:set>
                                    <p:animEffect transition="in" filter="circle(in)">
                                      <p:cBhvr>
                                        <p:cTn id="77" dur="500"/>
                                        <p:tgtEl>
                                          <p:spTgt spid="4105"/>
                                        </p:tgtEl>
                                      </p:cBhvr>
                                    </p:animEffect>
                                  </p:childTnLst>
                                </p:cTn>
                              </p:par>
                            </p:childTnLst>
                          </p:cTn>
                        </p:par>
                        <p:par>
                          <p:cTn id="78" fill="hold">
                            <p:stCondLst>
                              <p:cond delay="3000"/>
                            </p:stCondLst>
                            <p:childTnLst>
                              <p:par>
                                <p:cTn id="79" presetID="8" presetClass="entr" presetSubtype="16" fill="hold" nodeType="afterEffect">
                                  <p:stCondLst>
                                    <p:cond delay="1000"/>
                                  </p:stCondLst>
                                  <p:childTnLst>
                                    <p:set>
                                      <p:cBhvr>
                                        <p:cTn id="80" dur="1" fill="hold">
                                          <p:stCondLst>
                                            <p:cond delay="0"/>
                                          </p:stCondLst>
                                        </p:cTn>
                                        <p:tgtEl>
                                          <p:spTgt spid="3"/>
                                        </p:tgtEl>
                                        <p:attrNameLst>
                                          <p:attrName>style.visibility</p:attrName>
                                        </p:attrNameLst>
                                      </p:cBhvr>
                                      <p:to>
                                        <p:strVal val="visible"/>
                                      </p:to>
                                    </p:set>
                                    <p:animEffect transition="in" filter="diamond(in)">
                                      <p:cBhvr>
                                        <p:cTn id="81" dur="500"/>
                                        <p:tgtEl>
                                          <p:spTgt spid="3"/>
                                        </p:tgtEl>
                                      </p:cBhvr>
                                    </p:animEffect>
                                  </p:childTnLst>
                                </p:cTn>
                              </p:par>
                            </p:childTnLst>
                          </p:cTn>
                        </p:par>
                        <p:par>
                          <p:cTn id="82" fill="hold">
                            <p:stCondLst>
                              <p:cond delay="4500"/>
                            </p:stCondLst>
                            <p:childTnLst>
                              <p:par>
                                <p:cTn id="83" presetID="31" presetClass="exit" presetSubtype="0" fill="hold" nodeType="afterEffect">
                                  <p:stCondLst>
                                    <p:cond delay="1500"/>
                                  </p:stCondLst>
                                  <p:childTnLst>
                                    <p:anim calcmode="lin" valueType="num">
                                      <p:cBhvr>
                                        <p:cTn id="84" dur="500"/>
                                        <p:tgtEl>
                                          <p:spTgt spid="3"/>
                                        </p:tgtEl>
                                        <p:attrNameLst>
                                          <p:attrName>ppt_w</p:attrName>
                                        </p:attrNameLst>
                                      </p:cBhvr>
                                      <p:tavLst>
                                        <p:tav tm="0">
                                          <p:val>
                                            <p:strVal val="ppt_w"/>
                                          </p:val>
                                        </p:tav>
                                        <p:tav tm="100000">
                                          <p:val>
                                            <p:fltVal val="0"/>
                                          </p:val>
                                        </p:tav>
                                      </p:tavLst>
                                    </p:anim>
                                    <p:anim calcmode="lin" valueType="num">
                                      <p:cBhvr>
                                        <p:cTn id="85" dur="500"/>
                                        <p:tgtEl>
                                          <p:spTgt spid="3"/>
                                        </p:tgtEl>
                                        <p:attrNameLst>
                                          <p:attrName>ppt_h</p:attrName>
                                        </p:attrNameLst>
                                      </p:cBhvr>
                                      <p:tavLst>
                                        <p:tav tm="0">
                                          <p:val>
                                            <p:strVal val="ppt_h"/>
                                          </p:val>
                                        </p:tav>
                                        <p:tav tm="100000">
                                          <p:val>
                                            <p:fltVal val="0"/>
                                          </p:val>
                                        </p:tav>
                                      </p:tavLst>
                                    </p:anim>
                                    <p:anim calcmode="lin" valueType="num">
                                      <p:cBhvr>
                                        <p:cTn id="86" dur="500"/>
                                        <p:tgtEl>
                                          <p:spTgt spid="3"/>
                                        </p:tgtEl>
                                        <p:attrNameLst>
                                          <p:attrName>style.rotation</p:attrName>
                                        </p:attrNameLst>
                                      </p:cBhvr>
                                      <p:tavLst>
                                        <p:tav tm="0">
                                          <p:val>
                                            <p:fltVal val="0"/>
                                          </p:val>
                                        </p:tav>
                                        <p:tav tm="100000">
                                          <p:val>
                                            <p:fltVal val="90"/>
                                          </p:val>
                                        </p:tav>
                                      </p:tavLst>
                                    </p:anim>
                                    <p:animEffect transition="out" filter="fade">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childTnLst>
                          </p:cTn>
                        </p:par>
                        <p:par>
                          <p:cTn id="89" fill="hold">
                            <p:stCondLst>
                              <p:cond delay="6500"/>
                            </p:stCondLst>
                            <p:childTnLst>
                              <p:par>
                                <p:cTn id="90" presetID="8" presetClass="entr" presetSubtype="16" fill="hold" nodeType="afterEffect">
                                  <p:stCondLst>
                                    <p:cond delay="0"/>
                                  </p:stCondLst>
                                  <p:childTnLst>
                                    <p:set>
                                      <p:cBhvr>
                                        <p:cTn id="91" dur="1" fill="hold">
                                          <p:stCondLst>
                                            <p:cond delay="0"/>
                                          </p:stCondLst>
                                        </p:cTn>
                                        <p:tgtEl>
                                          <p:spTgt spid="4147"/>
                                        </p:tgtEl>
                                        <p:attrNameLst>
                                          <p:attrName>style.visibility</p:attrName>
                                        </p:attrNameLst>
                                      </p:cBhvr>
                                      <p:to>
                                        <p:strVal val="visible"/>
                                      </p:to>
                                    </p:set>
                                    <p:animEffect transition="in" filter="diamond(in)">
                                      <p:cBhvr>
                                        <p:cTn id="92" dur="500"/>
                                        <p:tgtEl>
                                          <p:spTgt spid="4147"/>
                                        </p:tgtEl>
                                      </p:cBhvr>
                                    </p:animEffect>
                                  </p:childTnLst>
                                </p:cTn>
                              </p:par>
                              <p:par>
                                <p:cTn id="93" presetID="12" presetClass="entr" presetSubtype="8" fill="hold" grpId="0" nodeType="withEffect">
                                  <p:stCondLst>
                                    <p:cond delay="0"/>
                                  </p:stCondLst>
                                  <p:childTnLst>
                                    <p:set>
                                      <p:cBhvr>
                                        <p:cTn id="94" dur="1" fill="hold">
                                          <p:stCondLst>
                                            <p:cond delay="0"/>
                                          </p:stCondLst>
                                        </p:cTn>
                                        <p:tgtEl>
                                          <p:spTgt spid="4155"/>
                                        </p:tgtEl>
                                        <p:attrNameLst>
                                          <p:attrName>style.visibility</p:attrName>
                                        </p:attrNameLst>
                                      </p:cBhvr>
                                      <p:to>
                                        <p:strVal val="visible"/>
                                      </p:to>
                                    </p:set>
                                    <p:anim calcmode="lin" valueType="num">
                                      <p:cBhvr>
                                        <p:cTn id="95" dur="500"/>
                                        <p:tgtEl>
                                          <p:spTgt spid="4155"/>
                                        </p:tgtEl>
                                        <p:attrNameLst>
                                          <p:attrName>ppt_x</p:attrName>
                                        </p:attrNameLst>
                                      </p:cBhvr>
                                      <p:tavLst>
                                        <p:tav tm="0">
                                          <p:val>
                                            <p:strVal val="#ppt_x-#ppt_w*1.125000"/>
                                          </p:val>
                                        </p:tav>
                                        <p:tav tm="100000">
                                          <p:val>
                                            <p:strVal val="#ppt_x"/>
                                          </p:val>
                                        </p:tav>
                                      </p:tavLst>
                                    </p:anim>
                                    <p:animEffect transition="in" filter="wipe(right)">
                                      <p:cBhvr>
                                        <p:cTn id="96" dur="500"/>
                                        <p:tgtEl>
                                          <p:spTgt spid="4155"/>
                                        </p:tgtEl>
                                      </p:cBhvr>
                                    </p:animEffect>
                                  </p:childTnLst>
                                </p:cTn>
                              </p:par>
                            </p:childTnLst>
                          </p:cTn>
                        </p:par>
                      </p:childTnLst>
                    </p:cTn>
                  </p:par>
                  <p:par>
                    <p:cTn id="97" fill="hold">
                      <p:stCondLst>
                        <p:cond delay="indefinite"/>
                      </p:stCondLst>
                      <p:childTnLst>
                        <p:par>
                          <p:cTn id="98" fill="hold">
                            <p:stCondLst>
                              <p:cond delay="0"/>
                            </p:stCondLst>
                            <p:childTnLst>
                              <p:par>
                                <p:cTn id="99" presetID="8" presetClass="entr" presetSubtype="16" fill="hold" nodeType="clickEffect">
                                  <p:stCondLst>
                                    <p:cond delay="3000"/>
                                  </p:stCondLst>
                                  <p:childTnLst>
                                    <p:set>
                                      <p:cBhvr>
                                        <p:cTn id="100" dur="1" fill="hold">
                                          <p:stCondLst>
                                            <p:cond delay="0"/>
                                          </p:stCondLst>
                                        </p:cTn>
                                        <p:tgtEl>
                                          <p:spTgt spid="4"/>
                                        </p:tgtEl>
                                        <p:attrNameLst>
                                          <p:attrName>style.visibility</p:attrName>
                                        </p:attrNameLst>
                                      </p:cBhvr>
                                      <p:to>
                                        <p:strVal val="visible"/>
                                      </p:to>
                                    </p:set>
                                    <p:animEffect transition="in" filter="diamond(in)">
                                      <p:cBhvr>
                                        <p:cTn id="101" dur="500"/>
                                        <p:tgtEl>
                                          <p:spTgt spid="4"/>
                                        </p:tgtEl>
                                      </p:cBhvr>
                                    </p:animEffect>
                                  </p:childTnLst>
                                </p:cTn>
                              </p:par>
                            </p:childTnLst>
                          </p:cTn>
                        </p:par>
                        <p:par>
                          <p:cTn id="102" fill="hold">
                            <p:stCondLst>
                              <p:cond delay="3500"/>
                            </p:stCondLst>
                            <p:childTnLst>
                              <p:par>
                                <p:cTn id="103" presetID="31" presetClass="exit" presetSubtype="0" fill="hold" nodeType="afterEffect">
                                  <p:stCondLst>
                                    <p:cond delay="1500"/>
                                  </p:stCondLst>
                                  <p:childTnLst>
                                    <p:anim calcmode="lin" valueType="num">
                                      <p:cBhvr>
                                        <p:cTn id="104" dur="500"/>
                                        <p:tgtEl>
                                          <p:spTgt spid="4"/>
                                        </p:tgtEl>
                                        <p:attrNameLst>
                                          <p:attrName>ppt_w</p:attrName>
                                        </p:attrNameLst>
                                      </p:cBhvr>
                                      <p:tavLst>
                                        <p:tav tm="0">
                                          <p:val>
                                            <p:strVal val="ppt_w"/>
                                          </p:val>
                                        </p:tav>
                                        <p:tav tm="100000">
                                          <p:val>
                                            <p:fltVal val="0"/>
                                          </p:val>
                                        </p:tav>
                                      </p:tavLst>
                                    </p:anim>
                                    <p:anim calcmode="lin" valueType="num">
                                      <p:cBhvr>
                                        <p:cTn id="105" dur="500"/>
                                        <p:tgtEl>
                                          <p:spTgt spid="4"/>
                                        </p:tgtEl>
                                        <p:attrNameLst>
                                          <p:attrName>ppt_h</p:attrName>
                                        </p:attrNameLst>
                                      </p:cBhvr>
                                      <p:tavLst>
                                        <p:tav tm="0">
                                          <p:val>
                                            <p:strVal val="ppt_h"/>
                                          </p:val>
                                        </p:tav>
                                        <p:tav tm="100000">
                                          <p:val>
                                            <p:fltVal val="0"/>
                                          </p:val>
                                        </p:tav>
                                      </p:tavLst>
                                    </p:anim>
                                    <p:anim calcmode="lin" valueType="num">
                                      <p:cBhvr>
                                        <p:cTn id="106" dur="500"/>
                                        <p:tgtEl>
                                          <p:spTgt spid="4"/>
                                        </p:tgtEl>
                                        <p:attrNameLst>
                                          <p:attrName>style.rotation</p:attrName>
                                        </p:attrNameLst>
                                      </p:cBhvr>
                                      <p:tavLst>
                                        <p:tav tm="0">
                                          <p:val>
                                            <p:fltVal val="0"/>
                                          </p:val>
                                        </p:tav>
                                        <p:tav tm="100000">
                                          <p:val>
                                            <p:fltVal val="90"/>
                                          </p:val>
                                        </p:tav>
                                      </p:tavLst>
                                    </p:anim>
                                    <p:animEffect transition="out" filter="fade">
                                      <p:cBhvr>
                                        <p:cTn id="107" dur="500"/>
                                        <p:tgtEl>
                                          <p:spTgt spid="4"/>
                                        </p:tgtEl>
                                      </p:cBhvr>
                                    </p:animEffect>
                                    <p:set>
                                      <p:cBhvr>
                                        <p:cTn id="108" dur="1" fill="hold">
                                          <p:stCondLst>
                                            <p:cond delay="499"/>
                                          </p:stCondLst>
                                        </p:cTn>
                                        <p:tgtEl>
                                          <p:spTgt spid="4"/>
                                        </p:tgtEl>
                                        <p:attrNameLst>
                                          <p:attrName>style.visibility</p:attrName>
                                        </p:attrNameLst>
                                      </p:cBhvr>
                                      <p:to>
                                        <p:strVal val="hidden"/>
                                      </p:to>
                                    </p:set>
                                  </p:childTnLst>
                                </p:cTn>
                              </p:par>
                            </p:childTnLst>
                          </p:cTn>
                        </p:par>
                        <p:par>
                          <p:cTn id="109" fill="hold">
                            <p:stCondLst>
                              <p:cond delay="5500"/>
                            </p:stCondLst>
                            <p:childTnLst>
                              <p:par>
                                <p:cTn id="110" presetID="8" presetClass="entr" presetSubtype="16" fill="hold" nodeType="afterEffect">
                                  <p:stCondLst>
                                    <p:cond delay="0"/>
                                  </p:stCondLst>
                                  <p:childTnLst>
                                    <p:set>
                                      <p:cBhvr>
                                        <p:cTn id="111" dur="1" fill="hold">
                                          <p:stCondLst>
                                            <p:cond delay="0"/>
                                          </p:stCondLst>
                                        </p:cTn>
                                        <p:tgtEl>
                                          <p:spTgt spid="4148"/>
                                        </p:tgtEl>
                                        <p:attrNameLst>
                                          <p:attrName>style.visibility</p:attrName>
                                        </p:attrNameLst>
                                      </p:cBhvr>
                                      <p:to>
                                        <p:strVal val="visible"/>
                                      </p:to>
                                    </p:set>
                                    <p:animEffect transition="in" filter="diamond(in)">
                                      <p:cBhvr>
                                        <p:cTn id="112" dur="500"/>
                                        <p:tgtEl>
                                          <p:spTgt spid="4148"/>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113"/>
                                        </p:tgtEl>
                                        <p:attrNameLst>
                                          <p:attrName>style.visibility</p:attrName>
                                        </p:attrNameLst>
                                      </p:cBhvr>
                                      <p:to>
                                        <p:strVal val="visible"/>
                                      </p:to>
                                    </p:set>
                                    <p:anim calcmode="lin" valueType="num">
                                      <p:cBhvr>
                                        <p:cTn id="115" dur="500"/>
                                        <p:tgtEl>
                                          <p:spTgt spid="4113"/>
                                        </p:tgtEl>
                                        <p:attrNameLst>
                                          <p:attrName>ppt_x</p:attrName>
                                        </p:attrNameLst>
                                      </p:cBhvr>
                                      <p:tavLst>
                                        <p:tav tm="0">
                                          <p:val>
                                            <p:strVal val="#ppt_x-#ppt_w*1.125000"/>
                                          </p:val>
                                        </p:tav>
                                        <p:tav tm="100000">
                                          <p:val>
                                            <p:strVal val="#ppt_x"/>
                                          </p:val>
                                        </p:tav>
                                      </p:tavLst>
                                    </p:anim>
                                    <p:animEffect transition="in" filter="wipe(right)">
                                      <p:cBhvr>
                                        <p:cTn id="116" dur="500"/>
                                        <p:tgtEl>
                                          <p:spTgt spid="4113"/>
                                        </p:tgtEl>
                                      </p:cBhvr>
                                    </p:animEffect>
                                  </p:childTnLst>
                                </p:cTn>
                              </p:par>
                            </p:childTnLst>
                          </p:cTn>
                        </p:par>
                      </p:childTnLst>
                    </p:cTn>
                  </p:par>
                  <p:par>
                    <p:cTn id="117" fill="hold">
                      <p:stCondLst>
                        <p:cond delay="indefinite"/>
                      </p:stCondLst>
                      <p:childTnLst>
                        <p:par>
                          <p:cTn id="118" fill="hold">
                            <p:stCondLst>
                              <p:cond delay="0"/>
                            </p:stCondLst>
                            <p:childTnLst>
                              <p:par>
                                <p:cTn id="119" presetID="8" presetClass="entr" presetSubtype="16" fill="hold" nodeType="clickEffect">
                                  <p:stCondLst>
                                    <p:cond delay="3000"/>
                                  </p:stCondLst>
                                  <p:childTnLst>
                                    <p:set>
                                      <p:cBhvr>
                                        <p:cTn id="120" dur="1" fill="hold">
                                          <p:stCondLst>
                                            <p:cond delay="0"/>
                                          </p:stCondLst>
                                        </p:cTn>
                                        <p:tgtEl>
                                          <p:spTgt spid="6"/>
                                        </p:tgtEl>
                                        <p:attrNameLst>
                                          <p:attrName>style.visibility</p:attrName>
                                        </p:attrNameLst>
                                      </p:cBhvr>
                                      <p:to>
                                        <p:strVal val="visible"/>
                                      </p:to>
                                    </p:set>
                                    <p:animEffect transition="in" filter="diamond(in)">
                                      <p:cBhvr>
                                        <p:cTn id="121" dur="500"/>
                                        <p:tgtEl>
                                          <p:spTgt spid="6"/>
                                        </p:tgtEl>
                                      </p:cBhvr>
                                    </p:animEffect>
                                  </p:childTnLst>
                                </p:cTn>
                              </p:par>
                            </p:childTnLst>
                          </p:cTn>
                        </p:par>
                        <p:par>
                          <p:cTn id="122" fill="hold">
                            <p:stCondLst>
                              <p:cond delay="3500"/>
                            </p:stCondLst>
                            <p:childTnLst>
                              <p:par>
                                <p:cTn id="123" presetID="31" presetClass="exit" presetSubtype="0" fill="hold" nodeType="afterEffect">
                                  <p:stCondLst>
                                    <p:cond delay="1500"/>
                                  </p:stCondLst>
                                  <p:childTnLst>
                                    <p:anim calcmode="lin" valueType="num">
                                      <p:cBhvr>
                                        <p:cTn id="124" dur="500"/>
                                        <p:tgtEl>
                                          <p:spTgt spid="6"/>
                                        </p:tgtEl>
                                        <p:attrNameLst>
                                          <p:attrName>ppt_w</p:attrName>
                                        </p:attrNameLst>
                                      </p:cBhvr>
                                      <p:tavLst>
                                        <p:tav tm="0">
                                          <p:val>
                                            <p:strVal val="ppt_w"/>
                                          </p:val>
                                        </p:tav>
                                        <p:tav tm="100000">
                                          <p:val>
                                            <p:fltVal val="0"/>
                                          </p:val>
                                        </p:tav>
                                      </p:tavLst>
                                    </p:anim>
                                    <p:anim calcmode="lin" valueType="num">
                                      <p:cBhvr>
                                        <p:cTn id="125" dur="500"/>
                                        <p:tgtEl>
                                          <p:spTgt spid="6"/>
                                        </p:tgtEl>
                                        <p:attrNameLst>
                                          <p:attrName>ppt_h</p:attrName>
                                        </p:attrNameLst>
                                      </p:cBhvr>
                                      <p:tavLst>
                                        <p:tav tm="0">
                                          <p:val>
                                            <p:strVal val="ppt_h"/>
                                          </p:val>
                                        </p:tav>
                                        <p:tav tm="100000">
                                          <p:val>
                                            <p:fltVal val="0"/>
                                          </p:val>
                                        </p:tav>
                                      </p:tavLst>
                                    </p:anim>
                                    <p:anim calcmode="lin" valueType="num">
                                      <p:cBhvr>
                                        <p:cTn id="126" dur="500"/>
                                        <p:tgtEl>
                                          <p:spTgt spid="6"/>
                                        </p:tgtEl>
                                        <p:attrNameLst>
                                          <p:attrName>style.rotation</p:attrName>
                                        </p:attrNameLst>
                                      </p:cBhvr>
                                      <p:tavLst>
                                        <p:tav tm="0">
                                          <p:val>
                                            <p:fltVal val="0"/>
                                          </p:val>
                                        </p:tav>
                                        <p:tav tm="100000">
                                          <p:val>
                                            <p:fltVal val="90"/>
                                          </p:val>
                                        </p:tav>
                                      </p:tavLst>
                                    </p:anim>
                                    <p:animEffect transition="out" filter="fade">
                                      <p:cBhvr>
                                        <p:cTn id="127" dur="500"/>
                                        <p:tgtEl>
                                          <p:spTgt spid="6"/>
                                        </p:tgtEl>
                                      </p:cBhvr>
                                    </p:animEffect>
                                    <p:set>
                                      <p:cBhvr>
                                        <p:cTn id="128" dur="1" fill="hold">
                                          <p:stCondLst>
                                            <p:cond delay="499"/>
                                          </p:stCondLst>
                                        </p:cTn>
                                        <p:tgtEl>
                                          <p:spTgt spid="6"/>
                                        </p:tgtEl>
                                        <p:attrNameLst>
                                          <p:attrName>style.visibility</p:attrName>
                                        </p:attrNameLst>
                                      </p:cBhvr>
                                      <p:to>
                                        <p:strVal val="hidden"/>
                                      </p:to>
                                    </p:set>
                                  </p:childTnLst>
                                </p:cTn>
                              </p:par>
                            </p:childTnLst>
                          </p:cTn>
                        </p:par>
                        <p:par>
                          <p:cTn id="129" fill="hold">
                            <p:stCondLst>
                              <p:cond delay="5500"/>
                            </p:stCondLst>
                            <p:childTnLst>
                              <p:par>
                                <p:cTn id="130" presetID="8" presetClass="entr" presetSubtype="16" fill="hold" nodeType="afterEffect">
                                  <p:stCondLst>
                                    <p:cond delay="0"/>
                                  </p:stCondLst>
                                  <p:childTnLst>
                                    <p:set>
                                      <p:cBhvr>
                                        <p:cTn id="131" dur="1" fill="hold">
                                          <p:stCondLst>
                                            <p:cond delay="0"/>
                                          </p:stCondLst>
                                        </p:cTn>
                                        <p:tgtEl>
                                          <p:spTgt spid="4149"/>
                                        </p:tgtEl>
                                        <p:attrNameLst>
                                          <p:attrName>style.visibility</p:attrName>
                                        </p:attrNameLst>
                                      </p:cBhvr>
                                      <p:to>
                                        <p:strVal val="visible"/>
                                      </p:to>
                                    </p:set>
                                    <p:animEffect transition="in" filter="diamond(in)">
                                      <p:cBhvr>
                                        <p:cTn id="132" dur="500"/>
                                        <p:tgtEl>
                                          <p:spTgt spid="4149"/>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156"/>
                                        </p:tgtEl>
                                        <p:attrNameLst>
                                          <p:attrName>style.visibility</p:attrName>
                                        </p:attrNameLst>
                                      </p:cBhvr>
                                      <p:to>
                                        <p:strVal val="visible"/>
                                      </p:to>
                                    </p:set>
                                    <p:anim calcmode="lin" valueType="num">
                                      <p:cBhvr>
                                        <p:cTn id="135" dur="500"/>
                                        <p:tgtEl>
                                          <p:spTgt spid="4156"/>
                                        </p:tgtEl>
                                        <p:attrNameLst>
                                          <p:attrName>ppt_x</p:attrName>
                                        </p:attrNameLst>
                                      </p:cBhvr>
                                      <p:tavLst>
                                        <p:tav tm="0">
                                          <p:val>
                                            <p:strVal val="#ppt_x-#ppt_w*1.125000"/>
                                          </p:val>
                                        </p:tav>
                                        <p:tav tm="100000">
                                          <p:val>
                                            <p:strVal val="#ppt_x"/>
                                          </p:val>
                                        </p:tav>
                                      </p:tavLst>
                                    </p:anim>
                                    <p:animEffect transition="in" filter="wipe(right)">
                                      <p:cBhvr>
                                        <p:cTn id="136" dur="500"/>
                                        <p:tgtEl>
                                          <p:spTgt spid="4156"/>
                                        </p:tgtEl>
                                      </p:cBhvr>
                                    </p:animEffect>
                                  </p:childTnLst>
                                </p:cTn>
                              </p:par>
                            </p:childTnLst>
                          </p:cTn>
                        </p:par>
                      </p:childTnLst>
                    </p:cTn>
                  </p:par>
                  <p:par>
                    <p:cTn id="137" fill="hold">
                      <p:stCondLst>
                        <p:cond delay="indefinite"/>
                      </p:stCondLst>
                      <p:childTnLst>
                        <p:par>
                          <p:cTn id="138" fill="hold">
                            <p:stCondLst>
                              <p:cond delay="0"/>
                            </p:stCondLst>
                            <p:childTnLst>
                              <p:par>
                                <p:cTn id="139" presetID="6" presetClass="entr" presetSubtype="16" fill="hold" grpId="0" nodeType="clickEffect">
                                  <p:stCondLst>
                                    <p:cond delay="2500"/>
                                  </p:stCondLst>
                                  <p:childTnLst>
                                    <p:set>
                                      <p:cBhvr>
                                        <p:cTn id="140" dur="1" fill="hold">
                                          <p:stCondLst>
                                            <p:cond delay="0"/>
                                          </p:stCondLst>
                                        </p:cTn>
                                        <p:tgtEl>
                                          <p:spTgt spid="4109"/>
                                        </p:tgtEl>
                                        <p:attrNameLst>
                                          <p:attrName>style.visibility</p:attrName>
                                        </p:attrNameLst>
                                      </p:cBhvr>
                                      <p:to>
                                        <p:strVal val="visible"/>
                                      </p:to>
                                    </p:set>
                                    <p:animEffect transition="in" filter="circle(in)">
                                      <p:cBhvr>
                                        <p:cTn id="141" dur="500"/>
                                        <p:tgtEl>
                                          <p:spTgt spid="4109"/>
                                        </p:tgtEl>
                                      </p:cBhvr>
                                    </p:animEffect>
                                  </p:childTnLst>
                                </p:cTn>
                              </p:par>
                            </p:childTnLst>
                          </p:cTn>
                        </p:par>
                      </p:childTnLst>
                    </p:cTn>
                  </p:par>
                  <p:par>
                    <p:cTn id="142" fill="hold">
                      <p:stCondLst>
                        <p:cond delay="indefinite"/>
                      </p:stCondLst>
                      <p:childTnLst>
                        <p:par>
                          <p:cTn id="143" fill="hold">
                            <p:stCondLst>
                              <p:cond delay="0"/>
                            </p:stCondLst>
                            <p:childTnLst>
                              <p:par>
                                <p:cTn id="144" presetID="8" presetClass="entr" presetSubtype="16" fill="hold" nodeType="clickEffect">
                                  <p:stCondLst>
                                    <p:cond delay="1000"/>
                                  </p:stCondLst>
                                  <p:childTnLst>
                                    <p:set>
                                      <p:cBhvr>
                                        <p:cTn id="145" dur="1" fill="hold">
                                          <p:stCondLst>
                                            <p:cond delay="0"/>
                                          </p:stCondLst>
                                        </p:cTn>
                                        <p:tgtEl>
                                          <p:spTgt spid="9"/>
                                        </p:tgtEl>
                                        <p:attrNameLst>
                                          <p:attrName>style.visibility</p:attrName>
                                        </p:attrNameLst>
                                      </p:cBhvr>
                                      <p:to>
                                        <p:strVal val="visible"/>
                                      </p:to>
                                    </p:set>
                                    <p:animEffect transition="in" filter="diamond(in)">
                                      <p:cBhvr>
                                        <p:cTn id="146" dur="500"/>
                                        <p:tgtEl>
                                          <p:spTgt spid="9"/>
                                        </p:tgtEl>
                                      </p:cBhvr>
                                    </p:animEffect>
                                  </p:childTnLst>
                                </p:cTn>
                              </p:par>
                            </p:childTnLst>
                          </p:cTn>
                        </p:par>
                        <p:par>
                          <p:cTn id="147" fill="hold">
                            <p:stCondLst>
                              <p:cond delay="1500"/>
                            </p:stCondLst>
                            <p:childTnLst>
                              <p:par>
                                <p:cTn id="148" presetID="31" presetClass="exit" presetSubtype="0" fill="hold" nodeType="afterEffect">
                                  <p:stCondLst>
                                    <p:cond delay="1500"/>
                                  </p:stCondLst>
                                  <p:childTnLst>
                                    <p:anim calcmode="lin" valueType="num">
                                      <p:cBhvr>
                                        <p:cTn id="149" dur="500"/>
                                        <p:tgtEl>
                                          <p:spTgt spid="9"/>
                                        </p:tgtEl>
                                        <p:attrNameLst>
                                          <p:attrName>ppt_w</p:attrName>
                                        </p:attrNameLst>
                                      </p:cBhvr>
                                      <p:tavLst>
                                        <p:tav tm="0">
                                          <p:val>
                                            <p:strVal val="ppt_w"/>
                                          </p:val>
                                        </p:tav>
                                        <p:tav tm="100000">
                                          <p:val>
                                            <p:fltVal val="0"/>
                                          </p:val>
                                        </p:tav>
                                      </p:tavLst>
                                    </p:anim>
                                    <p:anim calcmode="lin" valueType="num">
                                      <p:cBhvr>
                                        <p:cTn id="150" dur="500"/>
                                        <p:tgtEl>
                                          <p:spTgt spid="9"/>
                                        </p:tgtEl>
                                        <p:attrNameLst>
                                          <p:attrName>ppt_h</p:attrName>
                                        </p:attrNameLst>
                                      </p:cBhvr>
                                      <p:tavLst>
                                        <p:tav tm="0">
                                          <p:val>
                                            <p:strVal val="ppt_h"/>
                                          </p:val>
                                        </p:tav>
                                        <p:tav tm="100000">
                                          <p:val>
                                            <p:fltVal val="0"/>
                                          </p:val>
                                        </p:tav>
                                      </p:tavLst>
                                    </p:anim>
                                    <p:anim calcmode="lin" valueType="num">
                                      <p:cBhvr>
                                        <p:cTn id="151" dur="500"/>
                                        <p:tgtEl>
                                          <p:spTgt spid="9"/>
                                        </p:tgtEl>
                                        <p:attrNameLst>
                                          <p:attrName>style.rotation</p:attrName>
                                        </p:attrNameLst>
                                      </p:cBhvr>
                                      <p:tavLst>
                                        <p:tav tm="0">
                                          <p:val>
                                            <p:fltVal val="0"/>
                                          </p:val>
                                        </p:tav>
                                        <p:tav tm="100000">
                                          <p:val>
                                            <p:fltVal val="90"/>
                                          </p:val>
                                        </p:tav>
                                      </p:tavLst>
                                    </p:anim>
                                    <p:animEffect transition="out" filter="fade">
                                      <p:cBhvr>
                                        <p:cTn id="152" dur="500"/>
                                        <p:tgtEl>
                                          <p:spTgt spid="9"/>
                                        </p:tgtEl>
                                      </p:cBhvr>
                                    </p:animEffect>
                                    <p:set>
                                      <p:cBhvr>
                                        <p:cTn id="153" dur="1" fill="hold">
                                          <p:stCondLst>
                                            <p:cond delay="499"/>
                                          </p:stCondLst>
                                        </p:cTn>
                                        <p:tgtEl>
                                          <p:spTgt spid="9"/>
                                        </p:tgtEl>
                                        <p:attrNameLst>
                                          <p:attrName>style.visibility</p:attrName>
                                        </p:attrNameLst>
                                      </p:cBhvr>
                                      <p:to>
                                        <p:strVal val="hidden"/>
                                      </p:to>
                                    </p:set>
                                  </p:childTnLst>
                                </p:cTn>
                              </p:par>
                            </p:childTnLst>
                          </p:cTn>
                        </p:par>
                        <p:par>
                          <p:cTn id="154" fill="hold">
                            <p:stCondLst>
                              <p:cond delay="3500"/>
                            </p:stCondLst>
                            <p:childTnLst>
                              <p:par>
                                <p:cTn id="155" presetID="8" presetClass="entr" presetSubtype="16" fill="hold" nodeType="afterEffect">
                                  <p:stCondLst>
                                    <p:cond delay="0"/>
                                  </p:stCondLst>
                                  <p:childTnLst>
                                    <p:set>
                                      <p:cBhvr>
                                        <p:cTn id="156" dur="1" fill="hold">
                                          <p:stCondLst>
                                            <p:cond delay="0"/>
                                          </p:stCondLst>
                                        </p:cTn>
                                        <p:tgtEl>
                                          <p:spTgt spid="4150"/>
                                        </p:tgtEl>
                                        <p:attrNameLst>
                                          <p:attrName>style.visibility</p:attrName>
                                        </p:attrNameLst>
                                      </p:cBhvr>
                                      <p:to>
                                        <p:strVal val="visible"/>
                                      </p:to>
                                    </p:set>
                                    <p:animEffect transition="in" filter="diamond(in)">
                                      <p:cBhvr>
                                        <p:cTn id="157" dur="500"/>
                                        <p:tgtEl>
                                          <p:spTgt spid="4150"/>
                                        </p:tgtEl>
                                      </p:cBhvr>
                                    </p:animEffect>
                                  </p:childTnLst>
                                </p:cTn>
                              </p:par>
                              <p:par>
                                <p:cTn id="158" presetID="12" presetClass="entr" presetSubtype="8" fill="hold" grpId="0" nodeType="withEffect">
                                  <p:stCondLst>
                                    <p:cond delay="0"/>
                                  </p:stCondLst>
                                  <p:childTnLst>
                                    <p:set>
                                      <p:cBhvr>
                                        <p:cTn id="159" dur="1" fill="hold">
                                          <p:stCondLst>
                                            <p:cond delay="0"/>
                                          </p:stCondLst>
                                        </p:cTn>
                                        <p:tgtEl>
                                          <p:spTgt spid="4114"/>
                                        </p:tgtEl>
                                        <p:attrNameLst>
                                          <p:attrName>style.visibility</p:attrName>
                                        </p:attrNameLst>
                                      </p:cBhvr>
                                      <p:to>
                                        <p:strVal val="visible"/>
                                      </p:to>
                                    </p:set>
                                    <p:anim calcmode="lin" valueType="num">
                                      <p:cBhvr>
                                        <p:cTn id="160" dur="500"/>
                                        <p:tgtEl>
                                          <p:spTgt spid="4114"/>
                                        </p:tgtEl>
                                        <p:attrNameLst>
                                          <p:attrName>ppt_x</p:attrName>
                                        </p:attrNameLst>
                                      </p:cBhvr>
                                      <p:tavLst>
                                        <p:tav tm="0">
                                          <p:val>
                                            <p:strVal val="#ppt_x-#ppt_w*1.125000"/>
                                          </p:val>
                                        </p:tav>
                                        <p:tav tm="100000">
                                          <p:val>
                                            <p:strVal val="#ppt_x"/>
                                          </p:val>
                                        </p:tav>
                                      </p:tavLst>
                                    </p:anim>
                                    <p:animEffect transition="in" filter="wipe(right)">
                                      <p:cBhvr>
                                        <p:cTn id="161" dur="500"/>
                                        <p:tgtEl>
                                          <p:spTgt spid="4114"/>
                                        </p:tgtEl>
                                      </p:cBhvr>
                                    </p:animEffect>
                                  </p:childTnLst>
                                </p:cTn>
                              </p:par>
                            </p:childTnLst>
                          </p:cTn>
                        </p:par>
                      </p:childTnLst>
                    </p:cTn>
                  </p:par>
                  <p:par>
                    <p:cTn id="162" fill="hold">
                      <p:stCondLst>
                        <p:cond delay="indefinite"/>
                      </p:stCondLst>
                      <p:childTnLst>
                        <p:par>
                          <p:cTn id="163" fill="hold">
                            <p:stCondLst>
                              <p:cond delay="0"/>
                            </p:stCondLst>
                            <p:childTnLst>
                              <p:par>
                                <p:cTn id="164" presetID="8" presetClass="entr" presetSubtype="16" fill="hold" nodeType="clickEffect">
                                  <p:stCondLst>
                                    <p:cond delay="3000"/>
                                  </p:stCondLst>
                                  <p:childTnLst>
                                    <p:set>
                                      <p:cBhvr>
                                        <p:cTn id="165" dur="1" fill="hold">
                                          <p:stCondLst>
                                            <p:cond delay="0"/>
                                          </p:stCondLst>
                                        </p:cTn>
                                        <p:tgtEl>
                                          <p:spTgt spid="14"/>
                                        </p:tgtEl>
                                        <p:attrNameLst>
                                          <p:attrName>style.visibility</p:attrName>
                                        </p:attrNameLst>
                                      </p:cBhvr>
                                      <p:to>
                                        <p:strVal val="visible"/>
                                      </p:to>
                                    </p:set>
                                    <p:animEffect transition="in" filter="diamond(in)">
                                      <p:cBhvr>
                                        <p:cTn id="166" dur="500"/>
                                        <p:tgtEl>
                                          <p:spTgt spid="14"/>
                                        </p:tgtEl>
                                      </p:cBhvr>
                                    </p:animEffect>
                                  </p:childTnLst>
                                </p:cTn>
                              </p:par>
                            </p:childTnLst>
                          </p:cTn>
                        </p:par>
                        <p:par>
                          <p:cTn id="167" fill="hold">
                            <p:stCondLst>
                              <p:cond delay="3500"/>
                            </p:stCondLst>
                            <p:childTnLst>
                              <p:par>
                                <p:cTn id="168" presetID="31" presetClass="exit" presetSubtype="0" fill="hold" nodeType="afterEffect">
                                  <p:stCondLst>
                                    <p:cond delay="1500"/>
                                  </p:stCondLst>
                                  <p:childTnLst>
                                    <p:anim calcmode="lin" valueType="num">
                                      <p:cBhvr>
                                        <p:cTn id="169" dur="500"/>
                                        <p:tgtEl>
                                          <p:spTgt spid="14"/>
                                        </p:tgtEl>
                                        <p:attrNameLst>
                                          <p:attrName>ppt_w</p:attrName>
                                        </p:attrNameLst>
                                      </p:cBhvr>
                                      <p:tavLst>
                                        <p:tav tm="0">
                                          <p:val>
                                            <p:strVal val="ppt_w"/>
                                          </p:val>
                                        </p:tav>
                                        <p:tav tm="100000">
                                          <p:val>
                                            <p:fltVal val="0"/>
                                          </p:val>
                                        </p:tav>
                                      </p:tavLst>
                                    </p:anim>
                                    <p:anim calcmode="lin" valueType="num">
                                      <p:cBhvr>
                                        <p:cTn id="170" dur="500"/>
                                        <p:tgtEl>
                                          <p:spTgt spid="14"/>
                                        </p:tgtEl>
                                        <p:attrNameLst>
                                          <p:attrName>ppt_h</p:attrName>
                                        </p:attrNameLst>
                                      </p:cBhvr>
                                      <p:tavLst>
                                        <p:tav tm="0">
                                          <p:val>
                                            <p:strVal val="ppt_h"/>
                                          </p:val>
                                        </p:tav>
                                        <p:tav tm="100000">
                                          <p:val>
                                            <p:fltVal val="0"/>
                                          </p:val>
                                        </p:tav>
                                      </p:tavLst>
                                    </p:anim>
                                    <p:anim calcmode="lin" valueType="num">
                                      <p:cBhvr>
                                        <p:cTn id="171" dur="500"/>
                                        <p:tgtEl>
                                          <p:spTgt spid="14"/>
                                        </p:tgtEl>
                                        <p:attrNameLst>
                                          <p:attrName>style.rotation</p:attrName>
                                        </p:attrNameLst>
                                      </p:cBhvr>
                                      <p:tavLst>
                                        <p:tav tm="0">
                                          <p:val>
                                            <p:fltVal val="0"/>
                                          </p:val>
                                        </p:tav>
                                        <p:tav tm="100000">
                                          <p:val>
                                            <p:fltVal val="90"/>
                                          </p:val>
                                        </p:tav>
                                      </p:tavLst>
                                    </p:anim>
                                    <p:animEffect transition="out" filter="fade">
                                      <p:cBhvr>
                                        <p:cTn id="172" dur="500"/>
                                        <p:tgtEl>
                                          <p:spTgt spid="14"/>
                                        </p:tgtEl>
                                      </p:cBhvr>
                                    </p:animEffect>
                                    <p:set>
                                      <p:cBhvr>
                                        <p:cTn id="173" dur="1" fill="hold">
                                          <p:stCondLst>
                                            <p:cond delay="499"/>
                                          </p:stCondLst>
                                        </p:cTn>
                                        <p:tgtEl>
                                          <p:spTgt spid="14"/>
                                        </p:tgtEl>
                                        <p:attrNameLst>
                                          <p:attrName>style.visibility</p:attrName>
                                        </p:attrNameLst>
                                      </p:cBhvr>
                                      <p:to>
                                        <p:strVal val="hidden"/>
                                      </p:to>
                                    </p:set>
                                  </p:childTnLst>
                                </p:cTn>
                              </p:par>
                            </p:childTnLst>
                          </p:cTn>
                        </p:par>
                        <p:par>
                          <p:cTn id="174" fill="hold">
                            <p:stCondLst>
                              <p:cond delay="5500"/>
                            </p:stCondLst>
                            <p:childTnLst>
                              <p:par>
                                <p:cTn id="175" presetID="8" presetClass="entr" presetSubtype="16" fill="hold" nodeType="afterEffect">
                                  <p:stCondLst>
                                    <p:cond delay="0"/>
                                  </p:stCondLst>
                                  <p:childTnLst>
                                    <p:set>
                                      <p:cBhvr>
                                        <p:cTn id="176" dur="1" fill="hold">
                                          <p:stCondLst>
                                            <p:cond delay="0"/>
                                          </p:stCondLst>
                                        </p:cTn>
                                        <p:tgtEl>
                                          <p:spTgt spid="4152"/>
                                        </p:tgtEl>
                                        <p:attrNameLst>
                                          <p:attrName>style.visibility</p:attrName>
                                        </p:attrNameLst>
                                      </p:cBhvr>
                                      <p:to>
                                        <p:strVal val="visible"/>
                                      </p:to>
                                    </p:set>
                                    <p:animEffect transition="in" filter="diamond(in)">
                                      <p:cBhvr>
                                        <p:cTn id="177" dur="500"/>
                                        <p:tgtEl>
                                          <p:spTgt spid="4152"/>
                                        </p:tgtEl>
                                      </p:cBhvr>
                                    </p:animEffect>
                                  </p:childTnLst>
                                </p:cTn>
                              </p:par>
                              <p:par>
                                <p:cTn id="178" presetID="12" presetClass="entr" presetSubtype="8" fill="hold" grpId="0" nodeType="withEffect">
                                  <p:stCondLst>
                                    <p:cond delay="0"/>
                                  </p:stCondLst>
                                  <p:childTnLst>
                                    <p:set>
                                      <p:cBhvr>
                                        <p:cTn id="179" dur="1" fill="hold">
                                          <p:stCondLst>
                                            <p:cond delay="0"/>
                                          </p:stCondLst>
                                        </p:cTn>
                                        <p:tgtEl>
                                          <p:spTgt spid="4157"/>
                                        </p:tgtEl>
                                        <p:attrNameLst>
                                          <p:attrName>style.visibility</p:attrName>
                                        </p:attrNameLst>
                                      </p:cBhvr>
                                      <p:to>
                                        <p:strVal val="visible"/>
                                      </p:to>
                                    </p:set>
                                    <p:anim calcmode="lin" valueType="num">
                                      <p:cBhvr>
                                        <p:cTn id="180" dur="500"/>
                                        <p:tgtEl>
                                          <p:spTgt spid="4157"/>
                                        </p:tgtEl>
                                        <p:attrNameLst>
                                          <p:attrName>ppt_x</p:attrName>
                                        </p:attrNameLst>
                                      </p:cBhvr>
                                      <p:tavLst>
                                        <p:tav tm="0">
                                          <p:val>
                                            <p:strVal val="#ppt_x-#ppt_w*1.125000"/>
                                          </p:val>
                                        </p:tav>
                                        <p:tav tm="100000">
                                          <p:val>
                                            <p:strVal val="#ppt_x"/>
                                          </p:val>
                                        </p:tav>
                                      </p:tavLst>
                                    </p:anim>
                                    <p:animEffect transition="in" filter="wipe(right)">
                                      <p:cBhvr>
                                        <p:cTn id="181" dur="500"/>
                                        <p:tgtEl>
                                          <p:spTgt spid="4157"/>
                                        </p:tgtEl>
                                      </p:cBhvr>
                                    </p:animEffect>
                                  </p:childTnLst>
                                </p:cTn>
                              </p:par>
                            </p:childTnLst>
                          </p:cTn>
                        </p:par>
                      </p:childTnLst>
                    </p:cTn>
                  </p:par>
                  <p:par>
                    <p:cTn id="182" fill="hold">
                      <p:stCondLst>
                        <p:cond delay="indefinite"/>
                      </p:stCondLst>
                      <p:childTnLst>
                        <p:par>
                          <p:cTn id="183" fill="hold">
                            <p:stCondLst>
                              <p:cond delay="0"/>
                            </p:stCondLst>
                            <p:childTnLst>
                              <p:par>
                                <p:cTn id="184" presetID="8" presetClass="entr" presetSubtype="16" fill="hold" nodeType="clickEffect">
                                  <p:stCondLst>
                                    <p:cond delay="3000"/>
                                  </p:stCondLst>
                                  <p:childTnLst>
                                    <p:set>
                                      <p:cBhvr>
                                        <p:cTn id="185" dur="1" fill="hold">
                                          <p:stCondLst>
                                            <p:cond delay="0"/>
                                          </p:stCondLst>
                                        </p:cTn>
                                        <p:tgtEl>
                                          <p:spTgt spid="15"/>
                                        </p:tgtEl>
                                        <p:attrNameLst>
                                          <p:attrName>style.visibility</p:attrName>
                                        </p:attrNameLst>
                                      </p:cBhvr>
                                      <p:to>
                                        <p:strVal val="visible"/>
                                      </p:to>
                                    </p:set>
                                    <p:animEffect transition="in" filter="diamond(in)">
                                      <p:cBhvr>
                                        <p:cTn id="186" dur="500"/>
                                        <p:tgtEl>
                                          <p:spTgt spid="15"/>
                                        </p:tgtEl>
                                      </p:cBhvr>
                                    </p:animEffect>
                                  </p:childTnLst>
                                </p:cTn>
                              </p:par>
                            </p:childTnLst>
                          </p:cTn>
                        </p:par>
                        <p:par>
                          <p:cTn id="187" fill="hold">
                            <p:stCondLst>
                              <p:cond delay="3500"/>
                            </p:stCondLst>
                            <p:childTnLst>
                              <p:par>
                                <p:cTn id="188" presetID="31" presetClass="exit" presetSubtype="0" fill="hold" nodeType="afterEffect">
                                  <p:stCondLst>
                                    <p:cond delay="1500"/>
                                  </p:stCondLst>
                                  <p:childTnLst>
                                    <p:anim calcmode="lin" valueType="num">
                                      <p:cBhvr>
                                        <p:cTn id="189" dur="500"/>
                                        <p:tgtEl>
                                          <p:spTgt spid="15"/>
                                        </p:tgtEl>
                                        <p:attrNameLst>
                                          <p:attrName>ppt_w</p:attrName>
                                        </p:attrNameLst>
                                      </p:cBhvr>
                                      <p:tavLst>
                                        <p:tav tm="0">
                                          <p:val>
                                            <p:strVal val="ppt_w"/>
                                          </p:val>
                                        </p:tav>
                                        <p:tav tm="100000">
                                          <p:val>
                                            <p:fltVal val="0"/>
                                          </p:val>
                                        </p:tav>
                                      </p:tavLst>
                                    </p:anim>
                                    <p:anim calcmode="lin" valueType="num">
                                      <p:cBhvr>
                                        <p:cTn id="190" dur="500"/>
                                        <p:tgtEl>
                                          <p:spTgt spid="15"/>
                                        </p:tgtEl>
                                        <p:attrNameLst>
                                          <p:attrName>ppt_h</p:attrName>
                                        </p:attrNameLst>
                                      </p:cBhvr>
                                      <p:tavLst>
                                        <p:tav tm="0">
                                          <p:val>
                                            <p:strVal val="ppt_h"/>
                                          </p:val>
                                        </p:tav>
                                        <p:tav tm="100000">
                                          <p:val>
                                            <p:fltVal val="0"/>
                                          </p:val>
                                        </p:tav>
                                      </p:tavLst>
                                    </p:anim>
                                    <p:anim calcmode="lin" valueType="num">
                                      <p:cBhvr>
                                        <p:cTn id="191" dur="500"/>
                                        <p:tgtEl>
                                          <p:spTgt spid="15"/>
                                        </p:tgtEl>
                                        <p:attrNameLst>
                                          <p:attrName>style.rotation</p:attrName>
                                        </p:attrNameLst>
                                      </p:cBhvr>
                                      <p:tavLst>
                                        <p:tav tm="0">
                                          <p:val>
                                            <p:fltVal val="0"/>
                                          </p:val>
                                        </p:tav>
                                        <p:tav tm="100000">
                                          <p:val>
                                            <p:fltVal val="90"/>
                                          </p:val>
                                        </p:tav>
                                      </p:tavLst>
                                    </p:anim>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childTnLst>
                          </p:cTn>
                        </p:par>
                        <p:par>
                          <p:cTn id="194" fill="hold">
                            <p:stCondLst>
                              <p:cond delay="5500"/>
                            </p:stCondLst>
                            <p:childTnLst>
                              <p:par>
                                <p:cTn id="195" presetID="8" presetClass="entr" presetSubtype="16" fill="hold" nodeType="afterEffect">
                                  <p:stCondLst>
                                    <p:cond delay="0"/>
                                  </p:stCondLst>
                                  <p:childTnLst>
                                    <p:set>
                                      <p:cBhvr>
                                        <p:cTn id="196" dur="1" fill="hold">
                                          <p:stCondLst>
                                            <p:cond delay="0"/>
                                          </p:stCondLst>
                                        </p:cTn>
                                        <p:tgtEl>
                                          <p:spTgt spid="4151"/>
                                        </p:tgtEl>
                                        <p:attrNameLst>
                                          <p:attrName>style.visibility</p:attrName>
                                        </p:attrNameLst>
                                      </p:cBhvr>
                                      <p:to>
                                        <p:strVal val="visible"/>
                                      </p:to>
                                    </p:set>
                                    <p:animEffect transition="in" filter="diamond(in)">
                                      <p:cBhvr>
                                        <p:cTn id="197" dur="500"/>
                                        <p:tgtEl>
                                          <p:spTgt spid="4151"/>
                                        </p:tgtEl>
                                      </p:cBhvr>
                                    </p:animEffect>
                                  </p:childTnLst>
                                </p:cTn>
                              </p:par>
                              <p:par>
                                <p:cTn id="198" presetID="12" presetClass="entr" presetSubtype="8" fill="hold" grpId="0" nodeType="withEffect">
                                  <p:stCondLst>
                                    <p:cond delay="0"/>
                                  </p:stCondLst>
                                  <p:childTnLst>
                                    <p:set>
                                      <p:cBhvr>
                                        <p:cTn id="199" dur="1" fill="hold">
                                          <p:stCondLst>
                                            <p:cond delay="0"/>
                                          </p:stCondLst>
                                        </p:cTn>
                                        <p:tgtEl>
                                          <p:spTgt spid="4158"/>
                                        </p:tgtEl>
                                        <p:attrNameLst>
                                          <p:attrName>style.visibility</p:attrName>
                                        </p:attrNameLst>
                                      </p:cBhvr>
                                      <p:to>
                                        <p:strVal val="visible"/>
                                      </p:to>
                                    </p:set>
                                    <p:anim calcmode="lin" valueType="num">
                                      <p:cBhvr>
                                        <p:cTn id="200" dur="500"/>
                                        <p:tgtEl>
                                          <p:spTgt spid="4158"/>
                                        </p:tgtEl>
                                        <p:attrNameLst>
                                          <p:attrName>ppt_x</p:attrName>
                                        </p:attrNameLst>
                                      </p:cBhvr>
                                      <p:tavLst>
                                        <p:tav tm="0">
                                          <p:val>
                                            <p:strVal val="#ppt_x-#ppt_w*1.125000"/>
                                          </p:val>
                                        </p:tav>
                                        <p:tav tm="100000">
                                          <p:val>
                                            <p:strVal val="#ppt_x"/>
                                          </p:val>
                                        </p:tav>
                                      </p:tavLst>
                                    </p:anim>
                                    <p:animEffect transition="in" filter="wipe(right)">
                                      <p:cBhvr>
                                        <p:cTn id="201" dur="500"/>
                                        <p:tgtEl>
                                          <p:spTgt spid="4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8" grpId="0"/>
      <p:bldP spid="13318" grpId="1"/>
      <p:bldP spid="4105" grpId="0"/>
      <p:bldP spid="4109" grpId="0"/>
      <p:bldP spid="4113" grpId="0"/>
      <p:bldP spid="4114" grpId="0"/>
      <p:bldP spid="26" grpId="0"/>
      <p:bldP spid="26" grpId="1"/>
      <p:bldP spid="26" grpId="2"/>
      <p:bldP spid="26" grpId="3"/>
      <p:bldP spid="26" grpId="4"/>
      <p:bldP spid="26" grpId="5"/>
      <p:bldP spid="26" grpId="6"/>
      <p:bldP spid="26" grpId="7"/>
      <p:bldP spid="26" grpId="8"/>
      <p:bldP spid="4155" grpId="0"/>
      <p:bldP spid="4156" grpId="0"/>
      <p:bldP spid="4157" grpId="0"/>
      <p:bldP spid="4158" grpId="0"/>
      <p:bldP spid="4159" grpId="0"/>
      <p:bldP spid="41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00034" y="928670"/>
            <a:ext cx="7851648" cy="1828800"/>
          </a:xfrm>
        </p:spPr>
        <p:txBody>
          <a:bodyPr/>
          <a:lstStyle/>
          <a:p>
            <a:pPr algn="ctr"/>
            <a:endParaRPr lang="zh-CN" altLang="en-US" dirty="0">
              <a:solidFill>
                <a:srgbClr val="C00000"/>
              </a:solidFill>
            </a:endParaRPr>
          </a:p>
        </p:txBody>
      </p:sp>
      <p:sp>
        <p:nvSpPr>
          <p:cNvPr id="3" name="副标题 2"/>
          <p:cNvSpPr>
            <a:spLocks noGrp="1"/>
          </p:cNvSpPr>
          <p:nvPr>
            <p:ph type="subTitle" idx="1"/>
          </p:nvPr>
        </p:nvSpPr>
        <p:spPr/>
        <p:txBody>
          <a:bodyPr>
            <a:normAutofit/>
          </a:bodyPr>
          <a:lstStyle/>
          <a:p>
            <a:pPr algn="ctr"/>
            <a:endParaRPr lang="zh-CN" altLang="en-US" sz="3600" dirty="0">
              <a:solidFill>
                <a:srgbClr val="C00000"/>
              </a:solidFill>
              <a:latin typeface="+mj-ea"/>
              <a:ea typeface="+mj-ea"/>
            </a:endParaRPr>
          </a:p>
        </p:txBody>
      </p:sp>
      <p:pic>
        <p:nvPicPr>
          <p:cNvPr id="5" name="图片 4" descr="图片1.jpg"/>
          <p:cNvPicPr>
            <a:picLocks noChangeAspect="1"/>
          </p:cNvPicPr>
          <p:nvPr/>
        </p:nvPicPr>
        <p:blipFill>
          <a:blip r:embed="rId3" cstate="print"/>
          <a:stretch>
            <a:fillRect/>
          </a:stretch>
        </p:blipFill>
        <p:spPr>
          <a:xfrm>
            <a:off x="0" y="0"/>
            <a:ext cx="9144000" cy="7072338"/>
          </a:xfrm>
          <a:prstGeom prst="rect">
            <a:avLst/>
          </a:prstGeom>
          <a:gradFill>
            <a:gsLst>
              <a:gs pos="0">
                <a:schemeClr val="accent6">
                  <a:lumMod val="40000"/>
                  <a:lumOff val="60000"/>
                </a:schemeClr>
              </a:gs>
              <a:gs pos="100000">
                <a:schemeClr val="bg1"/>
              </a:gs>
            </a:gsLst>
            <a:lin ang="0" scaled="1"/>
          </a:gradFill>
        </p:spPr>
      </p:pic>
      <p:sp>
        <p:nvSpPr>
          <p:cNvPr id="9" name="AutoShape 5"/>
          <p:cNvSpPr>
            <a:spLocks noChangeArrowheads="1"/>
          </p:cNvSpPr>
          <p:nvPr/>
        </p:nvSpPr>
        <p:spPr bwMode="auto">
          <a:xfrm>
            <a:off x="1000100" y="3429000"/>
            <a:ext cx="7358114" cy="914400"/>
          </a:xfrm>
          <a:prstGeom prst="roundRect">
            <a:avLst>
              <a:gd name="adj" fmla="val 50000"/>
            </a:avLst>
          </a:prstGeom>
          <a:gradFill flip="none" rotWithShape="1">
            <a:gsLst>
              <a:gs pos="0">
                <a:srgbClr val="5E9EFF">
                  <a:alpha val="0"/>
                </a:srgbClr>
              </a:gs>
              <a:gs pos="39999">
                <a:srgbClr val="85C2FF"/>
              </a:gs>
              <a:gs pos="70000">
                <a:srgbClr val="C4D6EB"/>
              </a:gs>
              <a:gs pos="100000">
                <a:srgbClr val="FFEBFA"/>
              </a:gs>
            </a:gsLst>
            <a:lin ang="2700000" scaled="0"/>
            <a:tileRect/>
          </a:gradFill>
          <a:ln w="9525" algn="ctr">
            <a:noFill/>
            <a:round/>
            <a:headEnd/>
            <a:tailEnd/>
          </a:ln>
        </p:spPr>
        <p:txBody>
          <a:bodyPr wrap="none" anchor="ctr"/>
          <a:lstStyle/>
          <a:p>
            <a:pPr>
              <a:spcBef>
                <a:spcPct val="50000"/>
              </a:spcBef>
            </a:pPr>
            <a:r>
              <a:rPr lang="en-US" altLang="zh-CN" sz="2800" b="1" dirty="0" smtClean="0">
                <a:solidFill>
                  <a:schemeClr val="accent2"/>
                </a:solidFill>
                <a:ea typeface="黑体" pitchFamily="2" charset="-122"/>
              </a:rPr>
              <a:t>      </a:t>
            </a:r>
            <a:r>
              <a:rPr lang="zh-CN" altLang="en-US" sz="3200" b="1" dirty="0" smtClean="0">
                <a:solidFill>
                  <a:schemeClr val="accent1"/>
                </a:solidFill>
              </a:rPr>
              <a:t>“点调、点援、点单”服务制</a:t>
            </a:r>
            <a:endParaRPr lang="zh-CN" altLang="en-US" sz="3200" dirty="0">
              <a:solidFill>
                <a:schemeClr val="accent1"/>
              </a:solidFill>
              <a:latin typeface="黑体" pitchFamily="2" charset="-122"/>
              <a:ea typeface="黑体" pitchFamily="2" charset="-122"/>
            </a:endParaRPr>
          </a:p>
        </p:txBody>
      </p:sp>
      <p:sp>
        <p:nvSpPr>
          <p:cNvPr id="11" name="AutoShape 5"/>
          <p:cNvSpPr>
            <a:spLocks noChangeArrowheads="1"/>
          </p:cNvSpPr>
          <p:nvPr/>
        </p:nvSpPr>
        <p:spPr bwMode="auto">
          <a:xfrm>
            <a:off x="928662" y="4786322"/>
            <a:ext cx="7500990" cy="914400"/>
          </a:xfrm>
          <a:prstGeom prst="roundRect">
            <a:avLst>
              <a:gd name="adj" fmla="val 50000"/>
            </a:avLst>
          </a:prstGeom>
          <a:gradFill flip="none" rotWithShape="1">
            <a:gsLst>
              <a:gs pos="0">
                <a:srgbClr val="5E9EFF">
                  <a:alpha val="0"/>
                </a:srgbClr>
              </a:gs>
              <a:gs pos="39999">
                <a:srgbClr val="85C2FF"/>
              </a:gs>
              <a:gs pos="70000">
                <a:srgbClr val="C4D6EB"/>
              </a:gs>
              <a:gs pos="100000">
                <a:srgbClr val="FFEBFA"/>
              </a:gs>
            </a:gsLst>
            <a:lin ang="2700000" scaled="0"/>
            <a:tileRect/>
          </a:gradFill>
          <a:ln w="9525" algn="ctr">
            <a:noFill/>
            <a:round/>
            <a:headEnd/>
            <a:tailEnd/>
          </a:ln>
        </p:spPr>
        <p:txBody>
          <a:bodyPr wrap="none" anchor="ctr"/>
          <a:lstStyle/>
          <a:p>
            <a:pPr>
              <a:spcBef>
                <a:spcPct val="50000"/>
              </a:spcBef>
            </a:pPr>
            <a:r>
              <a:rPr lang="en-US" altLang="zh-CN" sz="2800" b="1" dirty="0">
                <a:solidFill>
                  <a:schemeClr val="accent2"/>
                </a:solidFill>
                <a:ea typeface="黑体" pitchFamily="2" charset="-122"/>
              </a:rPr>
              <a:t> </a:t>
            </a:r>
            <a:r>
              <a:rPr lang="en-US" altLang="zh-CN" sz="2800" b="1" dirty="0" smtClean="0">
                <a:solidFill>
                  <a:schemeClr val="accent2"/>
                </a:solidFill>
                <a:ea typeface="黑体" pitchFamily="2" charset="-122"/>
              </a:rPr>
              <a:t>     </a:t>
            </a:r>
            <a:r>
              <a:rPr lang="zh-CN" altLang="en-US" sz="3200" b="1" dirty="0" smtClean="0">
                <a:solidFill>
                  <a:schemeClr val="accent1"/>
                </a:solidFill>
              </a:rPr>
              <a:t>“</a:t>
            </a:r>
            <a:r>
              <a:rPr lang="en-US" sz="3200" b="1" dirty="0" smtClean="0">
                <a:solidFill>
                  <a:schemeClr val="accent1"/>
                </a:solidFill>
              </a:rPr>
              <a:t>6</a:t>
            </a:r>
            <a:r>
              <a:rPr lang="zh-CN" altLang="en-US" sz="3200" b="1" dirty="0" smtClean="0">
                <a:solidFill>
                  <a:schemeClr val="accent1"/>
                </a:solidFill>
              </a:rPr>
              <a:t>团</a:t>
            </a:r>
            <a:r>
              <a:rPr lang="en-US" sz="3200" b="1" dirty="0" smtClean="0">
                <a:solidFill>
                  <a:schemeClr val="accent1"/>
                </a:solidFill>
              </a:rPr>
              <a:t>6</a:t>
            </a:r>
            <a:r>
              <a:rPr lang="zh-CN" altLang="en-US" sz="3200" b="1" dirty="0" smtClean="0">
                <a:solidFill>
                  <a:schemeClr val="accent1"/>
                </a:solidFill>
              </a:rPr>
              <a:t>站”法律服务凸显精准高效</a:t>
            </a:r>
            <a:endParaRPr lang="zh-CN" altLang="en-US" sz="3200" dirty="0">
              <a:solidFill>
                <a:schemeClr val="accent1"/>
              </a:solidFill>
              <a:latin typeface="黑体" pitchFamily="2" charset="-122"/>
              <a:ea typeface="黑体" pitchFamily="2" charset="-122"/>
            </a:endParaRPr>
          </a:p>
        </p:txBody>
      </p:sp>
      <p:sp>
        <p:nvSpPr>
          <p:cNvPr id="12" name="AutoShape 5"/>
          <p:cNvSpPr>
            <a:spLocks noChangeArrowheads="1"/>
          </p:cNvSpPr>
          <p:nvPr/>
        </p:nvSpPr>
        <p:spPr bwMode="auto">
          <a:xfrm>
            <a:off x="1000100" y="1928802"/>
            <a:ext cx="7286676" cy="914400"/>
          </a:xfrm>
          <a:prstGeom prst="roundRect">
            <a:avLst>
              <a:gd name="adj" fmla="val 50000"/>
            </a:avLst>
          </a:prstGeom>
          <a:gradFill flip="none" rotWithShape="1">
            <a:gsLst>
              <a:gs pos="0">
                <a:srgbClr val="5E9EFF">
                  <a:alpha val="0"/>
                </a:srgbClr>
              </a:gs>
              <a:gs pos="39999">
                <a:srgbClr val="85C2FF"/>
              </a:gs>
              <a:gs pos="70000">
                <a:srgbClr val="C4D6EB"/>
              </a:gs>
              <a:gs pos="100000">
                <a:srgbClr val="FFEBFA"/>
              </a:gs>
            </a:gsLst>
            <a:lin ang="2700000" scaled="0"/>
            <a:tileRect/>
          </a:gradFill>
          <a:ln w="9525" algn="ctr">
            <a:noFill/>
            <a:round/>
            <a:headEnd/>
            <a:tailEnd/>
          </a:ln>
        </p:spPr>
        <p:txBody>
          <a:bodyPr wrap="none" anchor="ctr"/>
          <a:lstStyle/>
          <a:p>
            <a:pPr>
              <a:spcBef>
                <a:spcPct val="50000"/>
              </a:spcBef>
            </a:pPr>
            <a:r>
              <a:rPr lang="zh-CN" altLang="en-US" sz="2800" b="1" dirty="0" smtClean="0">
                <a:latin typeface="Calibri"/>
                <a:ea typeface="仿宋_GB2312"/>
                <a:cs typeface="Times New Roman"/>
              </a:rPr>
              <a:t>      </a:t>
            </a:r>
            <a:r>
              <a:rPr lang="zh-CN" altLang="en-US" sz="3200" b="1" dirty="0" smtClean="0">
                <a:solidFill>
                  <a:schemeClr val="accent1"/>
                </a:solidFill>
                <a:latin typeface="+mn-ea"/>
                <a:cs typeface="Times New Roman"/>
              </a:rPr>
              <a:t>“个性订制”公证服务</a:t>
            </a:r>
            <a:endParaRPr lang="zh-CN" altLang="en-US" sz="3200" dirty="0">
              <a:solidFill>
                <a:schemeClr val="accent1"/>
              </a:solidFill>
              <a:latin typeface="+mn-ea"/>
            </a:endParaRPr>
          </a:p>
        </p:txBody>
      </p:sp>
      <p:grpSp>
        <p:nvGrpSpPr>
          <p:cNvPr id="4" name="Group 16"/>
          <p:cNvGrpSpPr>
            <a:grpSpLocks/>
          </p:cNvGrpSpPr>
          <p:nvPr/>
        </p:nvGrpSpPr>
        <p:grpSpPr bwMode="auto">
          <a:xfrm>
            <a:off x="1357290" y="2071678"/>
            <a:ext cx="762000" cy="762000"/>
            <a:chOff x="768" y="1046"/>
            <a:chExt cx="480" cy="480"/>
          </a:xfrm>
        </p:grpSpPr>
        <p:sp>
          <p:nvSpPr>
            <p:cNvPr id="14" name="Oval 17"/>
            <p:cNvSpPr>
              <a:spLocks noChangeArrowheads="1"/>
            </p:cNvSpPr>
            <p:nvPr/>
          </p:nvSpPr>
          <p:spPr bwMode="auto">
            <a:xfrm>
              <a:off x="768" y="1046"/>
              <a:ext cx="480" cy="480"/>
            </a:xfrm>
            <a:prstGeom prst="ellipse">
              <a:avLst/>
            </a:prstGeom>
            <a:gradFill rotWithShape="0">
              <a:gsLst>
                <a:gs pos="0">
                  <a:srgbClr val="00FFCC"/>
                </a:gs>
                <a:gs pos="100000">
                  <a:srgbClr val="009900"/>
                </a:gs>
              </a:gsLst>
              <a:lin ang="2700000" scaled="1"/>
            </a:gradFill>
            <a:ln w="9525">
              <a:noFill/>
              <a:round/>
              <a:headEnd/>
              <a:tailEnd/>
            </a:ln>
          </p:spPr>
          <p:txBody>
            <a:bodyPr wrap="none" anchor="ctr"/>
            <a:lstStyle/>
            <a:p>
              <a:endParaRPr lang="zh-CN" altLang="en-US"/>
            </a:p>
          </p:txBody>
        </p:sp>
        <p:sp>
          <p:nvSpPr>
            <p:cNvPr id="15" name="Oval 18"/>
            <p:cNvSpPr>
              <a:spLocks noChangeArrowheads="1"/>
            </p:cNvSpPr>
            <p:nvPr/>
          </p:nvSpPr>
          <p:spPr bwMode="auto">
            <a:xfrm>
              <a:off x="816" y="1094"/>
              <a:ext cx="355" cy="355"/>
            </a:xfrm>
            <a:prstGeom prst="ellipse">
              <a:avLst/>
            </a:prstGeom>
            <a:gradFill rotWithShape="0">
              <a:gsLst>
                <a:gs pos="0">
                  <a:srgbClr val="009900"/>
                </a:gs>
                <a:gs pos="100000">
                  <a:srgbClr val="00FFCC"/>
                </a:gs>
              </a:gsLst>
              <a:lin ang="2700000" scaled="1"/>
            </a:gradFill>
            <a:ln w="9525">
              <a:noFill/>
              <a:round/>
              <a:headEnd/>
              <a:tailEnd/>
            </a:ln>
          </p:spPr>
          <p:txBody>
            <a:bodyPr wrap="none" anchor="ctr"/>
            <a:lstStyle/>
            <a:p>
              <a:pPr algn="ctr" eaLnBrk="0" hangingPunct="0"/>
              <a:r>
                <a:rPr lang="zh-CN" altLang="en-US" sz="2800" b="1" dirty="0" smtClean="0">
                  <a:solidFill>
                    <a:schemeClr val="bg1">
                      <a:lumMod val="95000"/>
                      <a:lumOff val="5000"/>
                    </a:schemeClr>
                  </a:solidFill>
                  <a:latin typeface="+mj-ea"/>
                  <a:ea typeface="+mj-ea"/>
                </a:rPr>
                <a:t>一</a:t>
              </a:r>
              <a:endParaRPr lang="ko-KR" altLang="en-US" sz="2800" b="1" dirty="0">
                <a:solidFill>
                  <a:schemeClr val="bg1">
                    <a:lumMod val="95000"/>
                    <a:lumOff val="5000"/>
                  </a:schemeClr>
                </a:solidFill>
                <a:latin typeface="+mj-ea"/>
                <a:ea typeface="+mj-ea"/>
              </a:endParaRPr>
            </a:p>
          </p:txBody>
        </p:sp>
      </p:grpSp>
      <p:grpSp>
        <p:nvGrpSpPr>
          <p:cNvPr id="6" name="Group 6"/>
          <p:cNvGrpSpPr>
            <a:grpSpLocks/>
          </p:cNvGrpSpPr>
          <p:nvPr/>
        </p:nvGrpSpPr>
        <p:grpSpPr bwMode="auto">
          <a:xfrm>
            <a:off x="1357290" y="3500438"/>
            <a:ext cx="762000" cy="762000"/>
            <a:chOff x="-303" y="998"/>
            <a:chExt cx="480" cy="480"/>
          </a:xfrm>
        </p:grpSpPr>
        <p:sp>
          <p:nvSpPr>
            <p:cNvPr id="17" name="Oval 7"/>
            <p:cNvSpPr>
              <a:spLocks noChangeArrowheads="1"/>
            </p:cNvSpPr>
            <p:nvPr/>
          </p:nvSpPr>
          <p:spPr bwMode="auto">
            <a:xfrm>
              <a:off x="-303" y="998"/>
              <a:ext cx="480" cy="480"/>
            </a:xfrm>
            <a:prstGeom prst="ellipse">
              <a:avLst/>
            </a:prstGeom>
            <a:gradFill rotWithShape="0">
              <a:gsLst>
                <a:gs pos="0">
                  <a:srgbClr val="FFCC66"/>
                </a:gs>
                <a:gs pos="100000">
                  <a:srgbClr val="FF0000"/>
                </a:gs>
              </a:gsLst>
              <a:lin ang="2700000" scaled="1"/>
            </a:gradFill>
            <a:ln w="9525">
              <a:noFill/>
              <a:round/>
              <a:headEnd/>
              <a:tailEnd/>
            </a:ln>
          </p:spPr>
          <p:txBody>
            <a:bodyPr wrap="none" anchor="ctr"/>
            <a:lstStyle/>
            <a:p>
              <a:endParaRPr lang="zh-CN" altLang="en-US"/>
            </a:p>
          </p:txBody>
        </p:sp>
        <p:sp>
          <p:nvSpPr>
            <p:cNvPr id="18" name="Oval 8"/>
            <p:cNvSpPr>
              <a:spLocks noChangeArrowheads="1"/>
            </p:cNvSpPr>
            <p:nvPr/>
          </p:nvSpPr>
          <p:spPr bwMode="auto">
            <a:xfrm>
              <a:off x="-255" y="1046"/>
              <a:ext cx="355" cy="355"/>
            </a:xfrm>
            <a:prstGeom prst="ellipse">
              <a:avLst/>
            </a:prstGeom>
            <a:gradFill rotWithShape="0">
              <a:gsLst>
                <a:gs pos="0">
                  <a:srgbClr val="FF0000"/>
                </a:gs>
                <a:gs pos="100000">
                  <a:srgbClr val="FFCC66"/>
                </a:gs>
              </a:gsLst>
              <a:lin ang="2700000" scaled="1"/>
            </a:gradFill>
            <a:ln w="9525">
              <a:noFill/>
              <a:round/>
              <a:headEnd/>
              <a:tailEnd/>
            </a:ln>
          </p:spPr>
          <p:txBody>
            <a:bodyPr wrap="none" anchor="ctr"/>
            <a:lstStyle/>
            <a:p>
              <a:pPr algn="ctr" eaLnBrk="0" hangingPunct="0"/>
              <a:r>
                <a:rPr lang="zh-CN" altLang="en-US" sz="2800" b="1" dirty="0" smtClean="0">
                  <a:solidFill>
                    <a:schemeClr val="bg1">
                      <a:lumMod val="95000"/>
                      <a:lumOff val="5000"/>
                    </a:schemeClr>
                  </a:solidFill>
                  <a:latin typeface="+mj-ea"/>
                  <a:ea typeface="+mj-ea"/>
                </a:rPr>
                <a:t>二</a:t>
              </a:r>
              <a:endParaRPr lang="ko-KR" altLang="en-US" sz="2800" b="1" dirty="0">
                <a:solidFill>
                  <a:schemeClr val="bg1">
                    <a:lumMod val="95000"/>
                    <a:lumOff val="5000"/>
                  </a:schemeClr>
                </a:solidFill>
                <a:latin typeface="+mj-ea"/>
                <a:ea typeface="+mj-ea"/>
              </a:endParaRPr>
            </a:p>
          </p:txBody>
        </p:sp>
      </p:grpSp>
      <p:grpSp>
        <p:nvGrpSpPr>
          <p:cNvPr id="7" name="Group 9"/>
          <p:cNvGrpSpPr>
            <a:grpSpLocks/>
          </p:cNvGrpSpPr>
          <p:nvPr/>
        </p:nvGrpSpPr>
        <p:grpSpPr bwMode="auto">
          <a:xfrm>
            <a:off x="1357290" y="4714884"/>
            <a:ext cx="762000" cy="762000"/>
            <a:chOff x="-255" y="1026"/>
            <a:chExt cx="480" cy="480"/>
          </a:xfrm>
        </p:grpSpPr>
        <p:sp>
          <p:nvSpPr>
            <p:cNvPr id="20" name="Oval 10"/>
            <p:cNvSpPr>
              <a:spLocks noChangeArrowheads="1"/>
            </p:cNvSpPr>
            <p:nvPr/>
          </p:nvSpPr>
          <p:spPr bwMode="auto">
            <a:xfrm>
              <a:off x="-255" y="1026"/>
              <a:ext cx="480" cy="480"/>
            </a:xfrm>
            <a:prstGeom prst="ellipse">
              <a:avLst/>
            </a:prstGeom>
            <a:gradFill rotWithShape="0">
              <a:gsLst>
                <a:gs pos="0">
                  <a:srgbClr val="FFFF00"/>
                </a:gs>
                <a:gs pos="100000">
                  <a:srgbClr val="FF9900"/>
                </a:gs>
              </a:gsLst>
              <a:lin ang="2700000" scaled="1"/>
            </a:gradFill>
            <a:ln w="9525">
              <a:noFill/>
              <a:round/>
              <a:headEnd/>
              <a:tailEnd/>
            </a:ln>
          </p:spPr>
          <p:txBody>
            <a:bodyPr wrap="none" anchor="ctr"/>
            <a:lstStyle/>
            <a:p>
              <a:endParaRPr lang="zh-CN" altLang="en-US"/>
            </a:p>
          </p:txBody>
        </p:sp>
        <p:sp>
          <p:nvSpPr>
            <p:cNvPr id="21" name="Oval 11"/>
            <p:cNvSpPr>
              <a:spLocks noChangeArrowheads="1"/>
            </p:cNvSpPr>
            <p:nvPr/>
          </p:nvSpPr>
          <p:spPr bwMode="auto">
            <a:xfrm>
              <a:off x="-207" y="1074"/>
              <a:ext cx="355" cy="355"/>
            </a:xfrm>
            <a:prstGeom prst="ellipse">
              <a:avLst/>
            </a:prstGeom>
            <a:gradFill rotWithShape="0">
              <a:gsLst>
                <a:gs pos="0">
                  <a:srgbClr val="FF9900"/>
                </a:gs>
                <a:gs pos="100000">
                  <a:srgbClr val="FFFF00"/>
                </a:gs>
              </a:gsLst>
              <a:lin ang="2700000" scaled="1"/>
            </a:gradFill>
            <a:ln w="9525">
              <a:noFill/>
              <a:round/>
              <a:headEnd/>
              <a:tailEnd/>
            </a:ln>
          </p:spPr>
          <p:txBody>
            <a:bodyPr wrap="none" anchor="ctr"/>
            <a:lstStyle/>
            <a:p>
              <a:pPr algn="ctr" eaLnBrk="0" hangingPunct="0"/>
              <a:r>
                <a:rPr lang="zh-CN" altLang="en-US" sz="2800" b="1" dirty="0" smtClean="0">
                  <a:solidFill>
                    <a:schemeClr val="bg1">
                      <a:lumMod val="95000"/>
                      <a:lumOff val="5000"/>
                    </a:schemeClr>
                  </a:solidFill>
                  <a:latin typeface="+mj-ea"/>
                  <a:ea typeface="+mj-ea"/>
                </a:rPr>
                <a:t>三</a:t>
              </a:r>
              <a:endParaRPr lang="ko-KR" altLang="en-US" sz="2800" b="1" dirty="0">
                <a:solidFill>
                  <a:schemeClr val="bg1">
                    <a:lumMod val="95000"/>
                    <a:lumOff val="5000"/>
                  </a:schemeClr>
                </a:solidFill>
                <a:latin typeface="+mj-ea"/>
                <a:ea typeface="+mj-ea"/>
              </a:endParaRPr>
            </a:p>
          </p:txBody>
        </p:sp>
      </p:grpSp>
      <p:sp>
        <p:nvSpPr>
          <p:cNvPr id="22" name="TextBox 21"/>
          <p:cNvSpPr txBox="1"/>
          <p:nvPr/>
        </p:nvSpPr>
        <p:spPr>
          <a:xfrm>
            <a:off x="1468222" y="785794"/>
            <a:ext cx="7675778" cy="1077218"/>
          </a:xfrm>
          <a:prstGeom prst="rect">
            <a:avLst/>
          </a:prstGeom>
          <a:noFill/>
        </p:spPr>
        <p:txBody>
          <a:bodyPr wrap="square" rtlCol="0">
            <a:spAutoFit/>
          </a:bodyPr>
          <a:lstStyle/>
          <a:p>
            <a:r>
              <a:rPr lang="zh-CN" altLang="en-US" sz="3200" dirty="0" smtClean="0">
                <a:latin typeface="方正小标宋简体" pitchFamily="65" charset="-122"/>
                <a:ea typeface="方正小标宋简体" pitchFamily="65" charset="-122"/>
              </a:rPr>
              <a:t>成果二十六  “个性定制”法律服务</a:t>
            </a:r>
            <a:endParaRPr lang="en-US" altLang="zh-CN" sz="3200" dirty="0" smtClean="0">
              <a:latin typeface="方正小标宋简体" pitchFamily="65" charset="-122"/>
              <a:ea typeface="方正小标宋简体" pitchFamily="65" charset="-122"/>
            </a:endParaRPr>
          </a:p>
          <a:p>
            <a:r>
              <a:rPr lang="en-US" altLang="zh-CN" sz="3200" dirty="0" smtClean="0">
                <a:latin typeface="方正小标宋简体" pitchFamily="65" charset="-122"/>
                <a:ea typeface="方正小标宋简体" pitchFamily="65" charset="-122"/>
              </a:rPr>
              <a:t>                    </a:t>
            </a:r>
            <a:r>
              <a:rPr lang="zh-CN" altLang="en-US" sz="2400" dirty="0" smtClean="0">
                <a:latin typeface="楷体_GB2312" pitchFamily="49" charset="-122"/>
                <a:ea typeface="楷体_GB2312" pitchFamily="49" charset="-122"/>
              </a:rPr>
              <a:t>如皋市司法局</a:t>
            </a:r>
            <a:endParaRPr lang="en-US" altLang="zh-CN" sz="2400" dirty="0" smtClean="0">
              <a:latin typeface="楷体_GB2312" pitchFamily="49" charset="-122"/>
              <a:ea typeface="楷体_GB2312" pitchFamily="49" charset="-122"/>
            </a:endParaRPr>
          </a:p>
        </p:txBody>
      </p:sp>
      <p:pic>
        <p:nvPicPr>
          <p:cNvPr id="23" name="Picture 15" descr="10314293_153041315395_2"/>
          <p:cNvPicPr>
            <a:picLocks noChangeAspect="1" noChangeArrowheads="1"/>
          </p:cNvPicPr>
          <p:nvPr/>
        </p:nvPicPr>
        <p:blipFill>
          <a:blip r:embed="rId4" cstate="print"/>
          <a:srcRect/>
          <a:stretch>
            <a:fillRect/>
          </a:stretch>
        </p:blipFill>
        <p:spPr bwMode="auto">
          <a:xfrm>
            <a:off x="-285784" y="0"/>
            <a:ext cx="1785950" cy="1486757"/>
          </a:xfrm>
          <a:prstGeom prst="rect">
            <a:avLst/>
          </a:prstGeom>
          <a:noFill/>
          <a:ln w="9525">
            <a:noFill/>
            <a:miter lim="800000"/>
            <a:headEnd/>
            <a:tailEnd/>
          </a:ln>
        </p:spPr>
      </p:pic>
      <p:pic>
        <p:nvPicPr>
          <p:cNvPr id="19" name="Picture 1" descr="C:\Documents and Settings\Administrator\桌面\工作用图\青年创客-d.jpg"/>
          <p:cNvPicPr>
            <a:picLocks noChangeAspect="1" noChangeArrowheads="1"/>
          </p:cNvPicPr>
          <p:nvPr/>
        </p:nvPicPr>
        <p:blipFill>
          <a:blip r:embed="rId5"/>
          <a:srcRect/>
          <a:stretch>
            <a:fillRect/>
          </a:stretch>
        </p:blipFill>
        <p:spPr bwMode="auto">
          <a:xfrm>
            <a:off x="6000728" y="0"/>
            <a:ext cx="3143272" cy="8572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214414" y="2214554"/>
            <a:ext cx="7416800" cy="1899238"/>
          </a:xfrm>
          <a:prstGeom prst="rect">
            <a:avLst/>
          </a:prstGeom>
          <a:solidFill>
            <a:srgbClr val="FFFF99"/>
          </a:solidFill>
          <a:ln w="9525" algn="ctr">
            <a:solidFill>
              <a:srgbClr val="339966"/>
            </a:solidFill>
            <a:miter lim="800000"/>
            <a:headEnd/>
            <a:tailEnd/>
          </a:ln>
        </p:spPr>
        <p:txBody>
          <a:bodyPr>
            <a:spAutoFit/>
          </a:bodyPr>
          <a:lstStyle/>
          <a:p>
            <a:pPr>
              <a:lnSpc>
                <a:spcPct val="130000"/>
              </a:lnSpc>
            </a:pPr>
            <a:r>
              <a:rPr lang="zh-CN" altLang="en-US" sz="2000" b="1" dirty="0">
                <a:latin typeface="宋体" pitchFamily="2" charset="-122"/>
              </a:rPr>
              <a:t>　　</a:t>
            </a:r>
            <a:r>
              <a:rPr lang="zh-CN" altLang="en-US" dirty="0" smtClean="0"/>
              <a:t>家庭私人法律顾问。群众与公证处签订服务协议，留下姓名和电话，其本人及家庭成员，凭借持有的使用卡，享受一年的免费法律咨询服务。办证之前，当事人只需提前电话通知，即可了解所需材料，预约时间，如遇困难不能现场办证，也可提供上门服务。目前，该市公证处已与</a:t>
            </a:r>
            <a:r>
              <a:rPr lang="en-US" dirty="0" smtClean="0"/>
              <a:t>14</a:t>
            </a:r>
            <a:r>
              <a:rPr lang="zh-CN" altLang="en-US" dirty="0" smtClean="0"/>
              <a:t>户居民签订服务协议，很受群众欢迎。</a:t>
            </a:r>
          </a:p>
        </p:txBody>
      </p:sp>
      <p:sp>
        <p:nvSpPr>
          <p:cNvPr id="43012" name="Text Box 4"/>
          <p:cNvSpPr txBox="1">
            <a:spLocks noChangeArrowheads="1"/>
          </p:cNvSpPr>
          <p:nvPr/>
        </p:nvSpPr>
        <p:spPr bwMode="auto">
          <a:xfrm>
            <a:off x="1071538" y="2928934"/>
            <a:ext cx="7416800" cy="1323439"/>
          </a:xfrm>
          <a:prstGeom prst="rect">
            <a:avLst/>
          </a:prstGeom>
          <a:solidFill>
            <a:srgbClr val="FFFF99"/>
          </a:solidFill>
          <a:ln w="9525" algn="ctr">
            <a:solidFill>
              <a:srgbClr val="339966"/>
            </a:solidFill>
            <a:miter lim="800000"/>
            <a:headEnd/>
            <a:tailEnd/>
          </a:ln>
        </p:spPr>
        <p:txBody>
          <a:bodyPr>
            <a:spAutoFit/>
          </a:bodyPr>
          <a:lstStyle/>
          <a:p>
            <a:r>
              <a:rPr lang="zh-CN" altLang="en-US" sz="2000" b="1" dirty="0">
                <a:latin typeface="宋体" pitchFamily="2" charset="-122"/>
              </a:rPr>
              <a:t>　　</a:t>
            </a:r>
            <a:r>
              <a:rPr lang="zh-CN" altLang="en-US" sz="2000" dirty="0" smtClean="0"/>
              <a:t>公证处结合企业结合自身的性质、法律服务需求的大小，通过自由选择、组合日常法律服务内容和方式，形成具有其鲜明特色的法律服务产品，最终实现为企业排忧解难、出谋划策、保驾护航的目标。</a:t>
            </a:r>
            <a:endParaRPr lang="zh-CN" altLang="en-US" sz="2000" dirty="0"/>
          </a:p>
        </p:txBody>
      </p:sp>
      <p:sp>
        <p:nvSpPr>
          <p:cNvPr id="43017" name="Oval 9"/>
          <p:cNvSpPr>
            <a:spLocks noChangeArrowheads="1"/>
          </p:cNvSpPr>
          <p:nvPr/>
        </p:nvSpPr>
        <p:spPr bwMode="auto">
          <a:xfrm>
            <a:off x="1785918" y="1428736"/>
            <a:ext cx="2879725" cy="719138"/>
          </a:xfrm>
          <a:prstGeom prst="ellipse">
            <a:avLst/>
          </a:prstGeom>
          <a:solidFill>
            <a:srgbClr val="FF0000"/>
          </a:solidFill>
          <a:ln w="9525" algn="ctr">
            <a:solidFill>
              <a:srgbClr val="FF0000"/>
            </a:solidFill>
            <a:round/>
            <a:headEnd/>
            <a:tailEnd/>
          </a:ln>
        </p:spPr>
        <p:txBody>
          <a:bodyPr anchor="ctr"/>
          <a:lstStyle/>
          <a:p>
            <a:pPr algn="ctr">
              <a:spcBef>
                <a:spcPct val="50000"/>
              </a:spcBef>
              <a:buFontTx/>
              <a:buNone/>
            </a:pPr>
            <a:r>
              <a:rPr lang="zh-CN" altLang="en-US" b="1" dirty="0" smtClean="0">
                <a:solidFill>
                  <a:srgbClr val="FFFF00"/>
                </a:solidFill>
                <a:latin typeface="黑体" pitchFamily="2" charset="-122"/>
                <a:ea typeface="黑体" pitchFamily="2" charset="-122"/>
              </a:rPr>
              <a:t>家庭私人</a:t>
            </a:r>
            <a:endParaRPr lang="en-US" altLang="zh-CN" b="1" dirty="0" smtClean="0">
              <a:solidFill>
                <a:srgbClr val="FFFF00"/>
              </a:solidFill>
              <a:latin typeface="黑体" pitchFamily="2" charset="-122"/>
              <a:ea typeface="黑体" pitchFamily="2" charset="-122"/>
            </a:endParaRPr>
          </a:p>
          <a:p>
            <a:pPr algn="ctr">
              <a:spcBef>
                <a:spcPct val="50000"/>
              </a:spcBef>
              <a:buFontTx/>
              <a:buNone/>
            </a:pPr>
            <a:r>
              <a:rPr lang="zh-CN" altLang="en-US" b="1" dirty="0" smtClean="0">
                <a:solidFill>
                  <a:srgbClr val="FFFF00"/>
                </a:solidFill>
                <a:latin typeface="黑体" pitchFamily="2" charset="-122"/>
                <a:ea typeface="黑体" pitchFamily="2" charset="-122"/>
              </a:rPr>
              <a:t>法律顾问</a:t>
            </a:r>
            <a:endParaRPr lang="zh-CN" altLang="en-US" b="1" dirty="0">
              <a:solidFill>
                <a:srgbClr val="FFFF00"/>
              </a:solidFill>
              <a:latin typeface="黑体" pitchFamily="2" charset="-122"/>
              <a:ea typeface="黑体" pitchFamily="2" charset="-122"/>
            </a:endParaRPr>
          </a:p>
        </p:txBody>
      </p:sp>
      <p:sp>
        <p:nvSpPr>
          <p:cNvPr id="43018" name="Oval 10"/>
          <p:cNvSpPr>
            <a:spLocks noChangeArrowheads="1"/>
          </p:cNvSpPr>
          <p:nvPr/>
        </p:nvSpPr>
        <p:spPr bwMode="auto">
          <a:xfrm>
            <a:off x="1928794" y="1428736"/>
            <a:ext cx="2879725" cy="719137"/>
          </a:xfrm>
          <a:prstGeom prst="ellipse">
            <a:avLst/>
          </a:prstGeom>
          <a:solidFill>
            <a:srgbClr val="FF0000"/>
          </a:solidFill>
          <a:ln w="9525" algn="ctr">
            <a:solidFill>
              <a:srgbClr val="FF0000"/>
            </a:solidFill>
            <a:round/>
            <a:headEnd/>
            <a:tailEnd/>
          </a:ln>
        </p:spPr>
        <p:txBody>
          <a:bodyPr wrap="none" anchor="ctr"/>
          <a:lstStyle/>
          <a:p>
            <a:pPr algn="ctr">
              <a:spcBef>
                <a:spcPct val="50000"/>
              </a:spcBef>
              <a:buFontTx/>
              <a:buNone/>
            </a:pPr>
            <a:r>
              <a:rPr lang="zh-CN" altLang="en-US" b="1" dirty="0" smtClean="0">
                <a:solidFill>
                  <a:srgbClr val="FFFF00"/>
                </a:solidFill>
                <a:latin typeface="黑体" pitchFamily="2" charset="-122"/>
                <a:ea typeface="黑体" pitchFamily="2" charset="-122"/>
              </a:rPr>
              <a:t>企业个性法律顾问</a:t>
            </a:r>
          </a:p>
        </p:txBody>
      </p:sp>
      <p:sp>
        <p:nvSpPr>
          <p:cNvPr id="21516" name="Rectangle 16"/>
          <p:cNvSpPr>
            <a:spLocks noChangeArrowheads="1"/>
          </p:cNvSpPr>
          <p:nvPr/>
        </p:nvSpPr>
        <p:spPr bwMode="auto">
          <a:xfrm>
            <a:off x="534988" y="355600"/>
            <a:ext cx="8050212" cy="682625"/>
          </a:xfrm>
          <a:prstGeom prst="rect">
            <a:avLst/>
          </a:prstGeom>
          <a:noFill/>
          <a:ln w="9525">
            <a:noFill/>
            <a:miter lim="800000"/>
            <a:headEnd/>
            <a:tailEnd/>
          </a:ln>
        </p:spPr>
        <p:txBody>
          <a:bodyPr anchor="ctr"/>
          <a:lstStyle/>
          <a:p>
            <a:pPr>
              <a:lnSpc>
                <a:spcPct val="90000"/>
              </a:lnSpc>
              <a:buFontTx/>
              <a:buNone/>
            </a:pPr>
            <a:r>
              <a:rPr lang="zh-CN" altLang="en-US" sz="2800" b="1" dirty="0">
                <a:solidFill>
                  <a:schemeClr val="accent1"/>
                </a:solidFill>
                <a:latin typeface="Baskerville Old Face" pitchFamily="18" charset="0"/>
                <a:ea typeface="黑体" pitchFamily="2" charset="-122"/>
              </a:rPr>
              <a:t>　　</a:t>
            </a:r>
            <a:r>
              <a:rPr lang="zh-CN" altLang="en-US" sz="2800" b="1" dirty="0" smtClean="0">
                <a:solidFill>
                  <a:srgbClr val="FF0000"/>
                </a:solidFill>
                <a:latin typeface="黑体" pitchFamily="2" charset="-122"/>
                <a:ea typeface="黑体" pitchFamily="2" charset="-122"/>
              </a:rPr>
              <a:t> “个性定制”法律服务</a:t>
            </a:r>
            <a:endParaRPr lang="zh-CN" altLang="en-US" sz="2800" b="1" dirty="0">
              <a:solidFill>
                <a:schemeClr val="accent1"/>
              </a:solidFill>
              <a:latin typeface="Baskerville Old Face" pitchFamily="18" charset="0"/>
              <a:ea typeface="黑体" pitchFamily="2" charset="-122"/>
            </a:endParaRPr>
          </a:p>
        </p:txBody>
      </p:sp>
      <p:sp>
        <p:nvSpPr>
          <p:cNvPr id="21517" name="Text Box 5"/>
          <p:cNvSpPr txBox="1">
            <a:spLocks noChangeArrowheads="1"/>
          </p:cNvSpPr>
          <p:nvPr/>
        </p:nvSpPr>
        <p:spPr bwMode="auto">
          <a:xfrm>
            <a:off x="284560" y="928670"/>
            <a:ext cx="615553" cy="4949843"/>
          </a:xfrm>
          <a:prstGeom prst="rect">
            <a:avLst/>
          </a:prstGeom>
          <a:solidFill>
            <a:srgbClr val="0000CC"/>
          </a:solidFill>
          <a:ln w="9525" algn="ctr">
            <a:noFill/>
            <a:miter lim="800000"/>
            <a:headEnd/>
            <a:tailEnd/>
          </a:ln>
        </p:spPr>
        <p:txBody>
          <a:bodyPr vert="eaVert" wrap="square">
            <a:spAutoFit/>
          </a:bodyPr>
          <a:lstStyle/>
          <a:p>
            <a:pPr>
              <a:spcBef>
                <a:spcPct val="50000"/>
              </a:spcBef>
              <a:buFontTx/>
              <a:buNone/>
            </a:pPr>
            <a:r>
              <a:rPr lang="zh-CN" altLang="en-US" sz="2800" b="1" dirty="0">
                <a:solidFill>
                  <a:srgbClr val="FF0000"/>
                </a:solidFill>
                <a:latin typeface="黑体" pitchFamily="2" charset="-122"/>
                <a:ea typeface="黑体" pitchFamily="2" charset="-122"/>
              </a:rPr>
              <a:t>   </a:t>
            </a:r>
            <a:r>
              <a:rPr lang="zh-CN" altLang="en-US" sz="2800" b="1" dirty="0" smtClean="0">
                <a:solidFill>
                  <a:srgbClr val="FFFF00"/>
                </a:solidFill>
                <a:latin typeface="黑体" pitchFamily="2" charset="-122"/>
                <a:ea typeface="黑体" pitchFamily="2" charset="-122"/>
              </a:rPr>
              <a:t> 一、个性定制 公证服务</a:t>
            </a:r>
            <a:endParaRPr lang="zh-CN" altLang="en-US" sz="2800" b="1" dirty="0">
              <a:solidFill>
                <a:srgbClr val="FFFF00"/>
              </a:solidFill>
              <a:latin typeface="黑体" pitchFamily="2" charset="-122"/>
              <a:ea typeface="黑体" pitchFamily="2" charset="-122"/>
            </a:endParaRPr>
          </a:p>
        </p:txBody>
      </p:sp>
      <p:pic>
        <p:nvPicPr>
          <p:cNvPr id="13" name="Picture 15" descr="10314293_153041315395_2"/>
          <p:cNvPicPr>
            <a:picLocks noChangeAspect="1" noChangeArrowheads="1"/>
          </p:cNvPicPr>
          <p:nvPr/>
        </p:nvPicPr>
        <p:blipFill>
          <a:blip r:embed="rId2" cstate="print"/>
          <a:srcRect/>
          <a:stretch>
            <a:fillRect/>
          </a:stretch>
        </p:blipFill>
        <p:spPr bwMode="auto">
          <a:xfrm>
            <a:off x="6907139" y="0"/>
            <a:ext cx="2236861" cy="1862129"/>
          </a:xfrm>
          <a:prstGeom prst="rect">
            <a:avLst/>
          </a:prstGeom>
          <a:noFill/>
          <a:ln w="9525">
            <a:noFill/>
            <a:miter lim="800000"/>
            <a:headEnd/>
            <a:tailEnd/>
          </a:ln>
        </p:spPr>
      </p:pic>
      <p:sp>
        <p:nvSpPr>
          <p:cNvPr id="17" name="圆角矩形 16"/>
          <p:cNvSpPr/>
          <p:nvPr/>
        </p:nvSpPr>
        <p:spPr>
          <a:xfrm>
            <a:off x="5857884" y="2143116"/>
            <a:ext cx="3071834" cy="43577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solidFill>
                <a:srgbClr val="FFFF00"/>
              </a:solidFill>
            </a:endParaRPr>
          </a:p>
        </p:txBody>
      </p:sp>
      <p:sp>
        <p:nvSpPr>
          <p:cNvPr id="6146" name="Rectangle 2"/>
          <p:cNvSpPr>
            <a:spLocks noChangeArrowheads="1"/>
          </p:cNvSpPr>
          <p:nvPr/>
        </p:nvSpPr>
        <p:spPr bwMode="auto">
          <a:xfrm>
            <a:off x="6000760" y="2571744"/>
            <a:ext cx="278608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fontAlgn="base">
              <a:spcBef>
                <a:spcPct val="0"/>
              </a:spcBef>
              <a:spcAft>
                <a:spcPct val="0"/>
              </a:spcAft>
            </a:pPr>
            <a:r>
              <a:rPr kumimoji="0" lang="en-US" altLang="zh-CN" sz="1600" b="1" i="0" u="none" strike="noStrike" cap="none" normalizeH="0" baseline="0" dirty="0" smtClean="0">
                <a:ln>
                  <a:noFill/>
                </a:ln>
                <a:solidFill>
                  <a:schemeClr val="tx1"/>
                </a:solidFill>
                <a:effectLst/>
                <a:latin typeface="+mn-ea"/>
                <a:cs typeface="Times New Roman" pitchFamily="18" charset="0"/>
              </a:rPr>
              <a:t>2016</a:t>
            </a:r>
            <a:r>
              <a:rPr kumimoji="0" lang="zh-CN" altLang="en-US" sz="1600" b="1" i="0" u="none" strike="noStrike" cap="none" normalizeH="0" baseline="0" dirty="0" smtClean="0">
                <a:ln>
                  <a:noFill/>
                </a:ln>
                <a:solidFill>
                  <a:schemeClr val="tx1"/>
                </a:solidFill>
                <a:effectLst/>
                <a:latin typeface="+mn-ea"/>
                <a:cs typeface="Times New Roman" pitchFamily="18" charset="0"/>
              </a:rPr>
              <a:t>年</a:t>
            </a:r>
            <a:r>
              <a:rPr kumimoji="0" lang="en-US" altLang="zh-CN" sz="1600" b="1" i="0" u="none" strike="noStrike" cap="none" normalizeH="0" baseline="0" dirty="0" smtClean="0">
                <a:ln>
                  <a:noFill/>
                </a:ln>
                <a:solidFill>
                  <a:schemeClr val="tx1"/>
                </a:solidFill>
                <a:effectLst/>
                <a:latin typeface="+mn-ea"/>
                <a:cs typeface="Times New Roman" pitchFamily="18" charset="0"/>
              </a:rPr>
              <a:t>7</a:t>
            </a:r>
            <a:r>
              <a:rPr kumimoji="0" lang="zh-CN" altLang="en-US" sz="1600" b="1" i="0" u="none" strike="noStrike" cap="none" normalizeH="0" baseline="0" dirty="0" smtClean="0">
                <a:ln>
                  <a:noFill/>
                </a:ln>
                <a:solidFill>
                  <a:schemeClr val="tx1"/>
                </a:solidFill>
                <a:effectLst/>
                <a:latin typeface="+mn-ea"/>
                <a:cs typeface="Times New Roman" pitchFamily="18" charset="0"/>
              </a:rPr>
              <a:t>月</a:t>
            </a:r>
            <a:r>
              <a:rPr kumimoji="0" lang="en-US" altLang="zh-CN" sz="1600" b="1" i="0" u="none" strike="noStrike" cap="none" normalizeH="0" baseline="0" dirty="0" smtClean="0">
                <a:ln>
                  <a:noFill/>
                </a:ln>
                <a:solidFill>
                  <a:schemeClr val="tx1"/>
                </a:solidFill>
                <a:effectLst/>
                <a:latin typeface="+mn-ea"/>
                <a:cs typeface="Times New Roman" pitchFamily="18" charset="0"/>
              </a:rPr>
              <a:t>21</a:t>
            </a:r>
            <a:r>
              <a:rPr kumimoji="0" lang="zh-CN" altLang="en-US" sz="1600" b="1" i="0" u="none" strike="noStrike" cap="none" normalizeH="0" baseline="0" dirty="0" smtClean="0">
                <a:ln>
                  <a:noFill/>
                </a:ln>
                <a:solidFill>
                  <a:schemeClr val="tx1"/>
                </a:solidFill>
                <a:effectLst/>
                <a:latin typeface="+mn-ea"/>
                <a:cs typeface="Times New Roman" pitchFamily="18" charset="0"/>
              </a:rPr>
              <a:t>日，</a:t>
            </a:r>
            <a:r>
              <a:rPr kumimoji="0" lang="zh-CN" sz="1600" b="1" i="0" u="none" strike="noStrike" cap="none" normalizeH="0" baseline="0" dirty="0" smtClean="0">
                <a:ln>
                  <a:noFill/>
                </a:ln>
                <a:solidFill>
                  <a:schemeClr val="tx1"/>
                </a:solidFill>
                <a:effectLst/>
                <a:latin typeface="+mn-ea"/>
                <a:cs typeface="Times New Roman" pitchFamily="18" charset="0"/>
              </a:rPr>
              <a:t>柳玉祥厅长对</a:t>
            </a:r>
            <a:r>
              <a:rPr kumimoji="0" lang="zh-CN" altLang="en-US" sz="1600" b="1" i="0" u="none" strike="noStrike" cap="none" normalizeH="0" baseline="0" dirty="0" smtClean="0">
                <a:ln>
                  <a:noFill/>
                </a:ln>
                <a:solidFill>
                  <a:schemeClr val="tx1"/>
                </a:solidFill>
                <a:effectLst/>
                <a:latin typeface="+mn-ea"/>
                <a:cs typeface="Times New Roman" pitchFamily="18" charset="0"/>
              </a:rPr>
              <a:t>如皋司法</a:t>
            </a:r>
            <a:r>
              <a:rPr kumimoji="0" lang="zh-CN" sz="1600" b="1" i="0" u="none" strike="noStrike" cap="none" normalizeH="0" baseline="0" dirty="0" smtClean="0">
                <a:ln>
                  <a:noFill/>
                </a:ln>
                <a:solidFill>
                  <a:schemeClr val="tx1"/>
                </a:solidFill>
                <a:effectLst/>
                <a:latin typeface="+mn-ea"/>
                <a:cs typeface="Times New Roman" pitchFamily="18" charset="0"/>
              </a:rPr>
              <a:t>局总结报送的信息</a:t>
            </a:r>
            <a:r>
              <a:rPr kumimoji="0" lang="zh-CN" altLang="zh-CN" sz="1600" b="1" i="0" u="none" strike="noStrike" cap="none" normalizeH="0" baseline="0" dirty="0" smtClean="0">
                <a:ln>
                  <a:noFill/>
                </a:ln>
                <a:solidFill>
                  <a:schemeClr val="tx1"/>
                </a:solidFill>
                <a:effectLst/>
                <a:latin typeface="+mn-ea"/>
                <a:cs typeface="Times New Roman" pitchFamily="18" charset="0"/>
              </a:rPr>
              <a:t>《</a:t>
            </a:r>
            <a:r>
              <a:rPr kumimoji="0" lang="zh-CN" sz="1600" b="1" i="0" u="none" strike="noStrike" cap="none" normalizeH="0" baseline="0" dirty="0" smtClean="0">
                <a:ln>
                  <a:noFill/>
                </a:ln>
                <a:solidFill>
                  <a:schemeClr val="tx1"/>
                </a:solidFill>
                <a:effectLst/>
                <a:latin typeface="+mn-ea"/>
                <a:cs typeface="Times New Roman" pitchFamily="18" charset="0"/>
              </a:rPr>
              <a:t>如皋推出多项“私人订制” 法律服务</a:t>
            </a:r>
            <a:r>
              <a:rPr kumimoji="0" lang="zh-CN" altLang="zh-CN" sz="1600" b="1" i="0" u="none" strike="noStrike" cap="none" normalizeH="0" baseline="0" dirty="0" smtClean="0">
                <a:ln>
                  <a:noFill/>
                </a:ln>
                <a:solidFill>
                  <a:schemeClr val="tx1"/>
                </a:solidFill>
                <a:effectLst/>
                <a:latin typeface="+mn-ea"/>
                <a:cs typeface="Times New Roman" pitchFamily="18" charset="0"/>
              </a:rPr>
              <a:t>》</a:t>
            </a:r>
            <a:r>
              <a:rPr kumimoji="0" lang="zh-CN" sz="1600" b="1" i="0" u="none" strike="noStrike" cap="none" normalizeH="0" baseline="0" dirty="0" smtClean="0">
                <a:ln>
                  <a:noFill/>
                </a:ln>
                <a:solidFill>
                  <a:schemeClr val="tx1"/>
                </a:solidFill>
                <a:effectLst/>
                <a:latin typeface="+mn-ea"/>
                <a:cs typeface="Times New Roman" pitchFamily="18" charset="0"/>
              </a:rPr>
              <a:t>（司法行政信息快报第</a:t>
            </a:r>
            <a:r>
              <a:rPr kumimoji="0" lang="en-US" altLang="zh-CN" sz="1600" b="1" i="0" u="none" strike="noStrike" cap="none" normalizeH="0" baseline="0" dirty="0" smtClean="0">
                <a:ln>
                  <a:noFill/>
                </a:ln>
                <a:solidFill>
                  <a:schemeClr val="tx1"/>
                </a:solidFill>
                <a:effectLst/>
                <a:latin typeface="+mn-ea"/>
                <a:cs typeface="Times New Roman" pitchFamily="18" charset="0"/>
              </a:rPr>
              <a:t>320</a:t>
            </a:r>
            <a:r>
              <a:rPr kumimoji="0" lang="zh-CN" altLang="en-US" sz="1600" b="1" i="0" u="none" strike="noStrike" cap="none" normalizeH="0" baseline="0" dirty="0" smtClean="0">
                <a:ln>
                  <a:noFill/>
                </a:ln>
                <a:solidFill>
                  <a:schemeClr val="tx1"/>
                </a:solidFill>
                <a:effectLst/>
                <a:latin typeface="+mn-ea"/>
                <a:cs typeface="Times New Roman" pitchFamily="18" charset="0"/>
              </a:rPr>
              <a:t>期）给予批示：请厅法务办阅研，如皋“私人订制”法律服务，值得学习提倡。</a:t>
            </a:r>
            <a:endParaRPr kumimoji="0" lang="zh-CN" altLang="en-US" sz="1800" b="1" i="0" u="none" strike="noStrike" cap="none" normalizeH="0" baseline="0" dirty="0" smtClean="0">
              <a:ln>
                <a:noFill/>
              </a:ln>
              <a:solidFill>
                <a:schemeClr val="tx1"/>
              </a:solidFill>
              <a:effectLst/>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500" fill="hold"/>
                                        <p:tgtEl>
                                          <p:spTgt spid="13"/>
                                        </p:tgtEl>
                                        <p:attrNameLst>
                                          <p:attrName>r</p:attrName>
                                        </p:attrNameLst>
                                      </p:cBhvr>
                                    </p:animRot>
                                  </p:childTnLst>
                                </p:cTn>
                              </p:par>
                            </p:childTnLst>
                          </p:cTn>
                        </p:par>
                        <p:par>
                          <p:cTn id="11" fill="hold">
                            <p:stCondLst>
                              <p:cond delay="1000"/>
                            </p:stCondLst>
                            <p:childTnLst>
                              <p:par>
                                <p:cTn id="12" presetID="2" presetClass="entr" presetSubtype="4" fill="hold" grpId="1"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ox(in)">
                                      <p:cBhvr>
                                        <p:cTn id="19" dur="500"/>
                                        <p:tgtEl>
                                          <p:spTgt spid="6146"/>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43017"/>
                                        </p:tgtEl>
                                        <p:attrNameLst>
                                          <p:attrName>style.visibility</p:attrName>
                                        </p:attrNameLst>
                                      </p:cBhvr>
                                      <p:to>
                                        <p:strVal val="visible"/>
                                      </p:to>
                                    </p:set>
                                    <p:anim calcmode="lin" valueType="num">
                                      <p:cBhvr additive="base">
                                        <p:cTn id="23" dur="500" fill="hold"/>
                                        <p:tgtEl>
                                          <p:spTgt spid="43017"/>
                                        </p:tgtEl>
                                        <p:attrNameLst>
                                          <p:attrName>ppt_x</p:attrName>
                                        </p:attrNameLst>
                                      </p:cBhvr>
                                      <p:tavLst>
                                        <p:tav tm="0">
                                          <p:val>
                                            <p:strVal val="#ppt_x"/>
                                          </p:val>
                                        </p:tav>
                                        <p:tav tm="100000">
                                          <p:val>
                                            <p:strVal val="#ppt_x"/>
                                          </p:val>
                                        </p:tav>
                                      </p:tavLst>
                                    </p:anim>
                                    <p:anim calcmode="lin" valueType="num">
                                      <p:cBhvr additive="base">
                                        <p:cTn id="24" dur="500" fill="hold"/>
                                        <p:tgtEl>
                                          <p:spTgt spid="4301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xit" presetSubtype="4" fill="hold" grpId="0" nodeType="afterEffect">
                                  <p:stCondLst>
                                    <p:cond delay="0"/>
                                  </p:stCondLst>
                                  <p:childTnLst>
                                    <p:anim calcmode="lin" valueType="num">
                                      <p:cBhvr additive="base">
                                        <p:cTn id="27" dur="500"/>
                                        <p:tgtEl>
                                          <p:spTgt spid="17"/>
                                        </p:tgtEl>
                                        <p:attrNameLst>
                                          <p:attrName>ppt_x</p:attrName>
                                        </p:attrNameLst>
                                      </p:cBhvr>
                                      <p:tavLst>
                                        <p:tav tm="0">
                                          <p:val>
                                            <p:strVal val="ppt_x"/>
                                          </p:val>
                                        </p:tav>
                                        <p:tav tm="100000">
                                          <p:val>
                                            <p:strVal val="ppt_x"/>
                                          </p:val>
                                        </p:tav>
                                      </p:tavLst>
                                    </p:anim>
                                    <p:anim calcmode="lin" valueType="num">
                                      <p:cBhvr additive="base">
                                        <p:cTn id="28" dur="500"/>
                                        <p:tgtEl>
                                          <p:spTgt spid="17"/>
                                        </p:tgtEl>
                                        <p:attrNameLst>
                                          <p:attrName>ppt_y</p:attrName>
                                        </p:attrNameLst>
                                      </p:cBhvr>
                                      <p:tavLst>
                                        <p:tav tm="0">
                                          <p:val>
                                            <p:strVal val="ppt_y"/>
                                          </p:val>
                                        </p:tav>
                                        <p:tav tm="100000">
                                          <p:val>
                                            <p:strVal val="1+ppt_h/2"/>
                                          </p:val>
                                        </p:tav>
                                      </p:tavLst>
                                    </p:anim>
                                    <p:set>
                                      <p:cBhvr>
                                        <p:cTn id="29" dur="1" fill="hold">
                                          <p:stCondLst>
                                            <p:cond delay="499"/>
                                          </p:stCondLst>
                                        </p:cTn>
                                        <p:tgtEl>
                                          <p:spTgt spid="17"/>
                                        </p:tgtEl>
                                        <p:attrNameLst>
                                          <p:attrName>style.visibility</p:attrName>
                                        </p:attrNameLst>
                                      </p:cBhvr>
                                      <p:to>
                                        <p:strVal val="hidden"/>
                                      </p:to>
                                    </p:set>
                                  </p:childTnLst>
                                </p:cTn>
                              </p:par>
                            </p:childTnLst>
                          </p:cTn>
                        </p:par>
                        <p:par>
                          <p:cTn id="30" fill="hold">
                            <p:stCondLst>
                              <p:cond delay="3000"/>
                            </p:stCondLst>
                            <p:childTnLst>
                              <p:par>
                                <p:cTn id="31" presetID="2" presetClass="exit" presetSubtype="4" fill="hold" grpId="1" nodeType="afterEffect">
                                  <p:stCondLst>
                                    <p:cond delay="0"/>
                                  </p:stCondLst>
                                  <p:childTnLst>
                                    <p:anim calcmode="lin" valueType="num">
                                      <p:cBhvr additive="base">
                                        <p:cTn id="32" dur="500"/>
                                        <p:tgtEl>
                                          <p:spTgt spid="6146"/>
                                        </p:tgtEl>
                                        <p:attrNameLst>
                                          <p:attrName>ppt_x</p:attrName>
                                        </p:attrNameLst>
                                      </p:cBhvr>
                                      <p:tavLst>
                                        <p:tav tm="0">
                                          <p:val>
                                            <p:strVal val="ppt_x"/>
                                          </p:val>
                                        </p:tav>
                                        <p:tav tm="100000">
                                          <p:val>
                                            <p:strVal val="ppt_x"/>
                                          </p:val>
                                        </p:tav>
                                      </p:tavLst>
                                    </p:anim>
                                    <p:anim calcmode="lin" valueType="num">
                                      <p:cBhvr additive="base">
                                        <p:cTn id="33" dur="500"/>
                                        <p:tgtEl>
                                          <p:spTgt spid="6146"/>
                                        </p:tgtEl>
                                        <p:attrNameLst>
                                          <p:attrName>ppt_y</p:attrName>
                                        </p:attrNameLst>
                                      </p:cBhvr>
                                      <p:tavLst>
                                        <p:tav tm="0">
                                          <p:val>
                                            <p:strVal val="ppt_y"/>
                                          </p:val>
                                        </p:tav>
                                        <p:tav tm="100000">
                                          <p:val>
                                            <p:strVal val="1+ppt_h/2"/>
                                          </p:val>
                                        </p:tav>
                                      </p:tavLst>
                                    </p:anim>
                                    <p:set>
                                      <p:cBhvr>
                                        <p:cTn id="34" dur="1" fill="hold">
                                          <p:stCondLst>
                                            <p:cond delay="499"/>
                                          </p:stCondLst>
                                        </p:cTn>
                                        <p:tgtEl>
                                          <p:spTgt spid="6146"/>
                                        </p:tgtEl>
                                        <p:attrNameLst>
                                          <p:attrName>style.visibility</p:attrName>
                                        </p:attrNameLst>
                                      </p:cBhvr>
                                      <p:to>
                                        <p:strVal val="hidden"/>
                                      </p:to>
                                    </p:set>
                                  </p:childTnLst>
                                </p:cTn>
                              </p:par>
                            </p:childTnLst>
                          </p:cTn>
                        </p:par>
                        <p:par>
                          <p:cTn id="35" fill="hold">
                            <p:stCondLst>
                              <p:cond delay="3500"/>
                            </p:stCondLst>
                            <p:childTnLst>
                              <p:par>
                                <p:cTn id="36" presetID="21" presetClass="entr" presetSubtype="3" fill="hold" nodeType="afterEffect">
                                  <p:stCondLst>
                                    <p:cond delay="0"/>
                                  </p:stCondLst>
                                  <p:childTnLst>
                                    <p:set>
                                      <p:cBhvr>
                                        <p:cTn id="37" dur="1" fill="hold">
                                          <p:stCondLst>
                                            <p:cond delay="0"/>
                                          </p:stCondLst>
                                        </p:cTn>
                                        <p:tgtEl>
                                          <p:spTgt spid="43011"/>
                                        </p:tgtEl>
                                        <p:attrNameLst>
                                          <p:attrName>style.visibility</p:attrName>
                                        </p:attrNameLst>
                                      </p:cBhvr>
                                      <p:to>
                                        <p:strVal val="visible"/>
                                      </p:to>
                                    </p:set>
                                    <p:animEffect transition="in" filter="wheel(3)">
                                      <p:cBhvr>
                                        <p:cTn id="38" dur="500"/>
                                        <p:tgtEl>
                                          <p:spTgt spid="43011"/>
                                        </p:tgtEl>
                                      </p:cBhvr>
                                    </p:animEffect>
                                  </p:childTnLst>
                                </p:cTn>
                              </p:par>
                            </p:childTnLst>
                          </p:cTn>
                        </p:par>
                        <p:par>
                          <p:cTn id="39" fill="hold">
                            <p:stCondLst>
                              <p:cond delay="4000"/>
                            </p:stCondLst>
                            <p:childTnLst>
                              <p:par>
                                <p:cTn id="40" presetID="2" presetClass="exit" presetSubtype="4" fill="hold" grpId="0" nodeType="afterEffect">
                                  <p:stCondLst>
                                    <p:cond delay="0"/>
                                  </p:stCondLst>
                                  <p:childTnLst>
                                    <p:anim calcmode="lin" valueType="num">
                                      <p:cBhvr additive="base">
                                        <p:cTn id="41" dur="500"/>
                                        <p:tgtEl>
                                          <p:spTgt spid="43011"/>
                                        </p:tgtEl>
                                        <p:attrNameLst>
                                          <p:attrName>ppt_x</p:attrName>
                                        </p:attrNameLst>
                                      </p:cBhvr>
                                      <p:tavLst>
                                        <p:tav tm="0">
                                          <p:val>
                                            <p:strVal val="ppt_x"/>
                                          </p:val>
                                        </p:tav>
                                        <p:tav tm="100000">
                                          <p:val>
                                            <p:strVal val="ppt_x"/>
                                          </p:val>
                                        </p:tav>
                                      </p:tavLst>
                                    </p:anim>
                                    <p:anim calcmode="lin" valueType="num">
                                      <p:cBhvr additive="base">
                                        <p:cTn id="42" dur="500"/>
                                        <p:tgtEl>
                                          <p:spTgt spid="43011"/>
                                        </p:tgtEl>
                                        <p:attrNameLst>
                                          <p:attrName>ppt_y</p:attrName>
                                        </p:attrNameLst>
                                      </p:cBhvr>
                                      <p:tavLst>
                                        <p:tav tm="0">
                                          <p:val>
                                            <p:strVal val="ppt_y"/>
                                          </p:val>
                                        </p:tav>
                                        <p:tav tm="100000">
                                          <p:val>
                                            <p:strVal val="1+ppt_h/2"/>
                                          </p:val>
                                        </p:tav>
                                      </p:tavLst>
                                    </p:anim>
                                    <p:set>
                                      <p:cBhvr>
                                        <p:cTn id="43" dur="1" fill="hold">
                                          <p:stCondLst>
                                            <p:cond delay="499"/>
                                          </p:stCondLst>
                                        </p:cTn>
                                        <p:tgtEl>
                                          <p:spTgt spid="43011"/>
                                        </p:tgtEl>
                                        <p:attrNameLst>
                                          <p:attrName>style.visibility</p:attrName>
                                        </p:attrNameLst>
                                      </p:cBhvr>
                                      <p:to>
                                        <p:strVal val="hidden"/>
                                      </p:to>
                                    </p:set>
                                  </p:childTnLst>
                                </p:cTn>
                              </p:par>
                            </p:childTnLst>
                          </p:cTn>
                        </p:par>
                        <p:par>
                          <p:cTn id="44" fill="hold">
                            <p:stCondLst>
                              <p:cond delay="4500"/>
                            </p:stCondLst>
                            <p:childTnLst>
                              <p:par>
                                <p:cTn id="45" presetID="21" presetClass="entr" presetSubtype="3" fill="hold" grpId="0" nodeType="afterEffect">
                                  <p:stCondLst>
                                    <p:cond delay="0"/>
                                  </p:stCondLst>
                                  <p:childTnLst>
                                    <p:set>
                                      <p:cBhvr>
                                        <p:cTn id="46" dur="1" fill="hold">
                                          <p:stCondLst>
                                            <p:cond delay="0"/>
                                          </p:stCondLst>
                                        </p:cTn>
                                        <p:tgtEl>
                                          <p:spTgt spid="43018"/>
                                        </p:tgtEl>
                                        <p:attrNameLst>
                                          <p:attrName>style.visibility</p:attrName>
                                        </p:attrNameLst>
                                      </p:cBhvr>
                                      <p:to>
                                        <p:strVal val="visible"/>
                                      </p:to>
                                    </p:set>
                                    <p:animEffect transition="in" filter="wheel(3)">
                                      <p:cBhvr>
                                        <p:cTn id="47" dur="500"/>
                                        <p:tgtEl>
                                          <p:spTgt spid="43018"/>
                                        </p:tgtEl>
                                      </p:cBhvr>
                                    </p:animEffect>
                                  </p:childTnLst>
                                </p:cTn>
                              </p:par>
                            </p:childTnLst>
                          </p:cTn>
                        </p:par>
                        <p:par>
                          <p:cTn id="48" fill="hold">
                            <p:stCondLst>
                              <p:cond delay="5000"/>
                            </p:stCondLst>
                            <p:childTnLst>
                              <p:par>
                                <p:cTn id="49" presetID="2" presetClass="entr" presetSubtype="4" fill="hold" grpId="0" nodeType="afterEffect">
                                  <p:stCondLst>
                                    <p:cond delay="0"/>
                                  </p:stCondLst>
                                  <p:childTnLst>
                                    <p:set>
                                      <p:cBhvr>
                                        <p:cTn id="50" dur="1" fill="hold">
                                          <p:stCondLst>
                                            <p:cond delay="0"/>
                                          </p:stCondLst>
                                        </p:cTn>
                                        <p:tgtEl>
                                          <p:spTgt spid="43012"/>
                                        </p:tgtEl>
                                        <p:attrNameLst>
                                          <p:attrName>style.visibility</p:attrName>
                                        </p:attrNameLst>
                                      </p:cBhvr>
                                      <p:to>
                                        <p:strVal val="visible"/>
                                      </p:to>
                                    </p:set>
                                    <p:anim calcmode="lin" valueType="num">
                                      <p:cBhvr additive="base">
                                        <p:cTn id="51" dur="500" fill="hold"/>
                                        <p:tgtEl>
                                          <p:spTgt spid="43012"/>
                                        </p:tgtEl>
                                        <p:attrNameLst>
                                          <p:attrName>ppt_x</p:attrName>
                                        </p:attrNameLst>
                                      </p:cBhvr>
                                      <p:tavLst>
                                        <p:tav tm="0">
                                          <p:val>
                                            <p:strVal val="#ppt_x"/>
                                          </p:val>
                                        </p:tav>
                                        <p:tav tm="100000">
                                          <p:val>
                                            <p:strVal val="#ppt_x"/>
                                          </p:val>
                                        </p:tav>
                                      </p:tavLst>
                                    </p:anim>
                                    <p:anim calcmode="lin" valueType="num">
                                      <p:cBhvr additive="base">
                                        <p:cTn id="52" dur="500" fill="hold"/>
                                        <p:tgtEl>
                                          <p:spTgt spid="43012"/>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ID="4" presetClass="exit" presetSubtype="16" fill="hold" grpId="1" nodeType="afterEffect">
                                  <p:stCondLst>
                                    <p:cond delay="0"/>
                                  </p:stCondLst>
                                  <p:childTnLst>
                                    <p:animEffect transition="out" filter="box(in)">
                                      <p:cBhvr>
                                        <p:cTn id="55" dur="500"/>
                                        <p:tgtEl>
                                          <p:spTgt spid="43012"/>
                                        </p:tgtEl>
                                      </p:cBhvr>
                                    </p:animEffect>
                                    <p:set>
                                      <p:cBhvr>
                                        <p:cTn id="56" dur="1" fill="hold">
                                          <p:stCondLst>
                                            <p:cond delay="499"/>
                                          </p:stCondLst>
                                        </p:cTn>
                                        <p:tgtEl>
                                          <p:spTgt spid="43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P spid="43012" grpId="0" animBg="1"/>
      <p:bldP spid="43012" grpId="1" animBg="1"/>
      <p:bldP spid="43017" grpId="0" animBg="1"/>
      <p:bldP spid="43018" grpId="0" animBg="1"/>
      <p:bldP spid="17" grpId="0" animBg="1"/>
      <p:bldP spid="17" grpId="1" animBg="1"/>
      <p:bldP spid="6146" grpId="0"/>
      <p:bldP spid="614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285852" y="1928802"/>
            <a:ext cx="7416800" cy="2292935"/>
          </a:xfrm>
          <a:prstGeom prst="rect">
            <a:avLst/>
          </a:prstGeom>
          <a:solidFill>
            <a:srgbClr val="FFFF99"/>
          </a:solidFill>
          <a:ln w="9525" algn="ctr">
            <a:solidFill>
              <a:srgbClr val="339966"/>
            </a:solidFill>
            <a:miter lim="800000"/>
            <a:headEnd/>
            <a:tailEnd/>
          </a:ln>
        </p:spPr>
        <p:txBody>
          <a:bodyPr>
            <a:spAutoFit/>
          </a:bodyPr>
          <a:lstStyle/>
          <a:p>
            <a:pPr>
              <a:lnSpc>
                <a:spcPct val="130000"/>
              </a:lnSpc>
            </a:pPr>
            <a:r>
              <a:rPr lang="zh-CN" altLang="en-US" sz="2000" b="1" dirty="0">
                <a:latin typeface="宋体" pitchFamily="2" charset="-122"/>
              </a:rPr>
              <a:t>　　</a:t>
            </a:r>
            <a:r>
              <a:rPr lang="zh-CN" altLang="en-US" dirty="0" smtClean="0"/>
              <a:t>在调解中心设立“调解超市”，由双方当事人自主选择调解员，将调解员的照片、姓名、调解特长、联系电话公示上墙。拟订</a:t>
            </a:r>
            <a:r>
              <a:rPr lang="en-US" altLang="zh-CN" dirty="0" smtClean="0"/>
              <a:t>《</a:t>
            </a:r>
            <a:r>
              <a:rPr lang="zh-CN" altLang="en-US" dirty="0" smtClean="0"/>
              <a:t>调解员名册</a:t>
            </a:r>
            <a:r>
              <a:rPr lang="en-US" altLang="zh-CN" dirty="0" smtClean="0"/>
              <a:t>》</a:t>
            </a:r>
            <a:r>
              <a:rPr lang="zh-CN" altLang="en-US" dirty="0" smtClean="0"/>
              <a:t>和</a:t>
            </a:r>
            <a:r>
              <a:rPr lang="en-US" altLang="zh-CN" dirty="0" smtClean="0"/>
              <a:t>《</a:t>
            </a:r>
            <a:r>
              <a:rPr lang="zh-CN" altLang="en-US" dirty="0" smtClean="0"/>
              <a:t>调解员推荐名单</a:t>
            </a:r>
            <a:r>
              <a:rPr lang="en-US" altLang="zh-CN" dirty="0" smtClean="0"/>
              <a:t>》</a:t>
            </a:r>
            <a:r>
              <a:rPr lang="zh-CN" altLang="en-US" dirty="0" smtClean="0"/>
              <a:t>，在名单上拟出每名调解员擅长的专业，当事人可以根据专业划分选择调解员，也可以在调解名册中任选调解员，调处中心根据纠纷类型、难易程度，向当事人推荐并帮助当事人选择到合适的调解员。</a:t>
            </a:r>
          </a:p>
        </p:txBody>
      </p:sp>
      <p:sp>
        <p:nvSpPr>
          <p:cNvPr id="43017" name="Oval 9"/>
          <p:cNvSpPr>
            <a:spLocks noChangeArrowheads="1"/>
          </p:cNvSpPr>
          <p:nvPr/>
        </p:nvSpPr>
        <p:spPr bwMode="auto">
          <a:xfrm>
            <a:off x="1714480" y="1142984"/>
            <a:ext cx="2879725" cy="719138"/>
          </a:xfrm>
          <a:prstGeom prst="ellipse">
            <a:avLst/>
          </a:prstGeom>
          <a:solidFill>
            <a:srgbClr val="FF0000"/>
          </a:solidFill>
          <a:ln w="9525" algn="ctr">
            <a:solidFill>
              <a:srgbClr val="FF0000"/>
            </a:solidFill>
            <a:round/>
            <a:headEnd/>
            <a:tailEnd/>
          </a:ln>
        </p:spPr>
        <p:txBody>
          <a:bodyPr anchor="ctr"/>
          <a:lstStyle/>
          <a:p>
            <a:pPr algn="ctr">
              <a:spcBef>
                <a:spcPct val="50000"/>
              </a:spcBef>
              <a:buFontTx/>
              <a:buNone/>
            </a:pPr>
            <a:r>
              <a:rPr lang="zh-CN" altLang="en-US" b="1" dirty="0" smtClean="0">
                <a:solidFill>
                  <a:srgbClr val="FFFF00"/>
                </a:solidFill>
                <a:latin typeface="黑体" pitchFamily="2" charset="-122"/>
                <a:ea typeface="黑体" pitchFamily="2" charset="-122"/>
              </a:rPr>
              <a:t>点调制</a:t>
            </a:r>
            <a:endParaRPr lang="en-US" altLang="zh-CN" b="1" dirty="0" smtClean="0">
              <a:solidFill>
                <a:srgbClr val="FFFF00"/>
              </a:solidFill>
              <a:latin typeface="黑体" pitchFamily="2" charset="-122"/>
              <a:ea typeface="黑体" pitchFamily="2" charset="-122"/>
            </a:endParaRPr>
          </a:p>
        </p:txBody>
      </p:sp>
      <p:sp>
        <p:nvSpPr>
          <p:cNvPr id="43018" name="Oval 10"/>
          <p:cNvSpPr>
            <a:spLocks noChangeArrowheads="1"/>
          </p:cNvSpPr>
          <p:nvPr/>
        </p:nvSpPr>
        <p:spPr bwMode="auto">
          <a:xfrm>
            <a:off x="3000364" y="1142984"/>
            <a:ext cx="2879725" cy="719137"/>
          </a:xfrm>
          <a:prstGeom prst="ellipse">
            <a:avLst/>
          </a:prstGeom>
          <a:solidFill>
            <a:srgbClr val="FF0000"/>
          </a:solidFill>
          <a:ln w="9525" algn="ctr">
            <a:solidFill>
              <a:srgbClr val="FF0000"/>
            </a:solidFill>
            <a:round/>
            <a:headEnd/>
            <a:tailEnd/>
          </a:ln>
        </p:spPr>
        <p:txBody>
          <a:bodyPr wrap="none" anchor="ctr"/>
          <a:lstStyle/>
          <a:p>
            <a:pPr algn="ctr">
              <a:spcBef>
                <a:spcPct val="50000"/>
              </a:spcBef>
              <a:buFontTx/>
              <a:buNone/>
            </a:pPr>
            <a:r>
              <a:rPr lang="zh-CN" altLang="en-US" b="1" dirty="0" smtClean="0">
                <a:solidFill>
                  <a:srgbClr val="FFFF00"/>
                </a:solidFill>
                <a:latin typeface="黑体" pitchFamily="2" charset="-122"/>
                <a:ea typeface="黑体" pitchFamily="2" charset="-122"/>
              </a:rPr>
              <a:t>点援制</a:t>
            </a:r>
          </a:p>
        </p:txBody>
      </p:sp>
      <p:sp>
        <p:nvSpPr>
          <p:cNvPr id="21516" name="Rectangle 16"/>
          <p:cNvSpPr>
            <a:spLocks noChangeArrowheads="1"/>
          </p:cNvSpPr>
          <p:nvPr/>
        </p:nvSpPr>
        <p:spPr bwMode="auto">
          <a:xfrm>
            <a:off x="534988" y="355600"/>
            <a:ext cx="8050212" cy="682625"/>
          </a:xfrm>
          <a:prstGeom prst="rect">
            <a:avLst/>
          </a:prstGeom>
          <a:noFill/>
          <a:ln w="9525">
            <a:noFill/>
            <a:miter lim="800000"/>
            <a:headEnd/>
            <a:tailEnd/>
          </a:ln>
        </p:spPr>
        <p:txBody>
          <a:bodyPr anchor="ctr"/>
          <a:lstStyle/>
          <a:p>
            <a:pPr>
              <a:lnSpc>
                <a:spcPct val="90000"/>
              </a:lnSpc>
              <a:buFontTx/>
              <a:buNone/>
            </a:pPr>
            <a:r>
              <a:rPr lang="zh-CN" altLang="en-US" sz="2800" b="1" dirty="0">
                <a:solidFill>
                  <a:schemeClr val="accent1"/>
                </a:solidFill>
                <a:latin typeface="Baskerville Old Face" pitchFamily="18" charset="0"/>
                <a:ea typeface="黑体" pitchFamily="2" charset="-122"/>
              </a:rPr>
              <a:t>　　</a:t>
            </a:r>
            <a:r>
              <a:rPr lang="zh-CN" altLang="en-US" sz="2800" b="1" dirty="0" smtClean="0">
                <a:solidFill>
                  <a:srgbClr val="FF0000"/>
                </a:solidFill>
                <a:latin typeface="黑体" pitchFamily="2" charset="-122"/>
                <a:ea typeface="黑体" pitchFamily="2" charset="-122"/>
              </a:rPr>
              <a:t> “个性定制”法律服务</a:t>
            </a:r>
            <a:endParaRPr lang="zh-CN" altLang="en-US" sz="2800" b="1" dirty="0">
              <a:solidFill>
                <a:schemeClr val="accent1"/>
              </a:solidFill>
              <a:latin typeface="Baskerville Old Face" pitchFamily="18" charset="0"/>
              <a:ea typeface="黑体" pitchFamily="2" charset="-122"/>
            </a:endParaRPr>
          </a:p>
        </p:txBody>
      </p:sp>
      <p:sp>
        <p:nvSpPr>
          <p:cNvPr id="21517" name="Text Box 5"/>
          <p:cNvSpPr txBox="1">
            <a:spLocks noChangeArrowheads="1"/>
          </p:cNvSpPr>
          <p:nvPr/>
        </p:nvSpPr>
        <p:spPr bwMode="auto">
          <a:xfrm>
            <a:off x="284560" y="1557338"/>
            <a:ext cx="615553" cy="4443430"/>
          </a:xfrm>
          <a:prstGeom prst="rect">
            <a:avLst/>
          </a:prstGeom>
          <a:solidFill>
            <a:srgbClr val="0000CC"/>
          </a:solidFill>
          <a:ln w="9525" algn="ctr">
            <a:noFill/>
            <a:miter lim="800000"/>
            <a:headEnd/>
            <a:tailEnd/>
          </a:ln>
        </p:spPr>
        <p:txBody>
          <a:bodyPr vert="eaVert" wrap="square">
            <a:spAutoFit/>
          </a:bodyPr>
          <a:lstStyle/>
          <a:p>
            <a:pPr>
              <a:spcBef>
                <a:spcPct val="50000"/>
              </a:spcBef>
              <a:buFontTx/>
              <a:buNone/>
            </a:pPr>
            <a:r>
              <a:rPr lang="zh-CN" altLang="en-US" sz="2800" b="1" dirty="0">
                <a:solidFill>
                  <a:srgbClr val="FF0000"/>
                </a:solidFill>
                <a:latin typeface="黑体" pitchFamily="2" charset="-122"/>
                <a:ea typeface="黑体" pitchFamily="2" charset="-122"/>
              </a:rPr>
              <a:t>  </a:t>
            </a:r>
            <a:r>
              <a:rPr lang="zh-CN" altLang="en-US" sz="2800" b="1" dirty="0">
                <a:solidFill>
                  <a:srgbClr val="FFFF00"/>
                </a:solidFill>
                <a:latin typeface="黑体" pitchFamily="2" charset="-122"/>
                <a:ea typeface="黑体" pitchFamily="2" charset="-122"/>
              </a:rPr>
              <a:t> </a:t>
            </a:r>
            <a:r>
              <a:rPr lang="zh-CN" altLang="en-US" sz="2800" b="1" dirty="0" smtClean="0">
                <a:solidFill>
                  <a:srgbClr val="FFFF00"/>
                </a:solidFill>
                <a:latin typeface="黑体" pitchFamily="2" charset="-122"/>
                <a:ea typeface="黑体" pitchFamily="2" charset="-122"/>
              </a:rPr>
              <a:t>二、 点调、点援、点单 </a:t>
            </a:r>
            <a:endParaRPr lang="zh-CN" altLang="en-US" sz="2800" b="1" dirty="0">
              <a:solidFill>
                <a:srgbClr val="FFFF00"/>
              </a:solidFill>
              <a:latin typeface="黑体" pitchFamily="2" charset="-122"/>
              <a:ea typeface="黑体" pitchFamily="2" charset="-122"/>
            </a:endParaRPr>
          </a:p>
        </p:txBody>
      </p:sp>
      <p:pic>
        <p:nvPicPr>
          <p:cNvPr id="13" name="Picture 15" descr="10314293_153041315395_2"/>
          <p:cNvPicPr>
            <a:picLocks noChangeAspect="1" noChangeArrowheads="1"/>
          </p:cNvPicPr>
          <p:nvPr/>
        </p:nvPicPr>
        <p:blipFill>
          <a:blip r:embed="rId2" cstate="print"/>
          <a:srcRect/>
          <a:stretch>
            <a:fillRect/>
          </a:stretch>
        </p:blipFill>
        <p:spPr bwMode="auto">
          <a:xfrm>
            <a:off x="6907139" y="-214338"/>
            <a:ext cx="2236861" cy="1862129"/>
          </a:xfrm>
          <a:prstGeom prst="rect">
            <a:avLst/>
          </a:prstGeom>
          <a:noFill/>
          <a:ln w="9525">
            <a:noFill/>
            <a:miter lim="800000"/>
            <a:headEnd/>
            <a:tailEnd/>
          </a:ln>
        </p:spPr>
      </p:pic>
      <p:sp>
        <p:nvSpPr>
          <p:cNvPr id="36" name="Oval 10"/>
          <p:cNvSpPr>
            <a:spLocks noChangeArrowheads="1"/>
          </p:cNvSpPr>
          <p:nvPr/>
        </p:nvSpPr>
        <p:spPr bwMode="auto">
          <a:xfrm>
            <a:off x="4357686" y="1142984"/>
            <a:ext cx="2879725" cy="719137"/>
          </a:xfrm>
          <a:prstGeom prst="ellipse">
            <a:avLst/>
          </a:prstGeom>
          <a:solidFill>
            <a:srgbClr val="FF0000"/>
          </a:solidFill>
          <a:ln w="9525" algn="ctr">
            <a:solidFill>
              <a:srgbClr val="FF0000"/>
            </a:solidFill>
            <a:round/>
            <a:headEnd/>
            <a:tailEnd/>
          </a:ln>
        </p:spPr>
        <p:txBody>
          <a:bodyPr wrap="none" anchor="ctr"/>
          <a:lstStyle/>
          <a:p>
            <a:pPr algn="ctr">
              <a:spcBef>
                <a:spcPct val="50000"/>
              </a:spcBef>
              <a:buFontTx/>
              <a:buNone/>
            </a:pPr>
            <a:r>
              <a:rPr lang="zh-CN" altLang="en-US" b="1" dirty="0" smtClean="0">
                <a:solidFill>
                  <a:srgbClr val="FFFF00"/>
                </a:solidFill>
                <a:latin typeface="黑体" pitchFamily="2" charset="-122"/>
                <a:ea typeface="黑体" pitchFamily="2" charset="-122"/>
              </a:rPr>
              <a:t>点单制</a:t>
            </a:r>
          </a:p>
        </p:txBody>
      </p:sp>
      <p:sp>
        <p:nvSpPr>
          <p:cNvPr id="37" name="TextBox 36"/>
          <p:cNvSpPr txBox="1"/>
          <p:nvPr/>
        </p:nvSpPr>
        <p:spPr>
          <a:xfrm>
            <a:off x="7786710" y="2143116"/>
            <a:ext cx="184731" cy="369332"/>
          </a:xfrm>
          <a:prstGeom prst="rect">
            <a:avLst/>
          </a:prstGeom>
          <a:noFill/>
        </p:spPr>
        <p:txBody>
          <a:bodyPr wrap="none" rtlCol="0">
            <a:spAutoFit/>
          </a:bodyPr>
          <a:lstStyle/>
          <a:p>
            <a:endParaRPr lang="zh-CN" altLang="en-US" dirty="0"/>
          </a:p>
        </p:txBody>
      </p:sp>
      <p:sp>
        <p:nvSpPr>
          <p:cNvPr id="39" name="Text Box 3"/>
          <p:cNvSpPr txBox="1">
            <a:spLocks noChangeArrowheads="1"/>
          </p:cNvSpPr>
          <p:nvPr/>
        </p:nvSpPr>
        <p:spPr bwMode="auto">
          <a:xfrm>
            <a:off x="2428860" y="2000240"/>
            <a:ext cx="6357982" cy="1323439"/>
          </a:xfrm>
          <a:prstGeom prst="rect">
            <a:avLst/>
          </a:prstGeom>
          <a:solidFill>
            <a:srgbClr val="FFFF99"/>
          </a:solidFill>
          <a:ln w="9525" algn="ctr">
            <a:solidFill>
              <a:srgbClr val="339966"/>
            </a:solidFill>
            <a:miter lim="800000"/>
            <a:headEnd/>
            <a:tailEnd/>
          </a:ln>
        </p:spPr>
        <p:txBody>
          <a:bodyPr wrap="square">
            <a:spAutoFit/>
          </a:bodyPr>
          <a:lstStyle/>
          <a:p>
            <a:r>
              <a:rPr lang="zh-CN" altLang="en-US" sz="2000" dirty="0" smtClean="0"/>
              <a:t>根据不同层次、不同对象、不同人群的法律需求，编制普法“菜单”，在“法律六进”等各种普法活动中供群众选择。“三点”服务迎合群众“口味”，有效提升了法律服务数量和质量。</a:t>
            </a:r>
            <a:endParaRPr lang="zh-CN" altLang="en-US" sz="2000" dirty="0"/>
          </a:p>
        </p:txBody>
      </p:sp>
      <p:sp>
        <p:nvSpPr>
          <p:cNvPr id="38" name="Text Box 3"/>
          <p:cNvSpPr txBox="1">
            <a:spLocks noChangeArrowheads="1"/>
          </p:cNvSpPr>
          <p:nvPr/>
        </p:nvSpPr>
        <p:spPr bwMode="auto">
          <a:xfrm>
            <a:off x="1438252" y="2081202"/>
            <a:ext cx="7416800" cy="2455672"/>
          </a:xfrm>
          <a:prstGeom prst="rect">
            <a:avLst/>
          </a:prstGeom>
          <a:solidFill>
            <a:srgbClr val="FFFF99"/>
          </a:solidFill>
          <a:ln w="9525" algn="ctr">
            <a:solidFill>
              <a:srgbClr val="339966"/>
            </a:solidFill>
            <a:miter lim="800000"/>
            <a:headEnd/>
            <a:tailEnd/>
          </a:ln>
        </p:spPr>
        <p:txBody>
          <a:bodyPr>
            <a:spAutoFit/>
          </a:bodyPr>
          <a:lstStyle/>
          <a:p>
            <a:pPr>
              <a:lnSpc>
                <a:spcPct val="130000"/>
              </a:lnSpc>
            </a:pPr>
            <a:r>
              <a:rPr lang="zh-CN" altLang="en-US" sz="2000" dirty="0" smtClean="0"/>
              <a:t>即受援人在法律援助机构公布的法律援助志愿者名单或者律师事务所、基层法律服务所中，自主选择承办人为其提供法律服务，或法律援助机构根据受援人意愿，结合志愿律师、基层法律服务工作者专业特长，指派合适承办人的办案模式，改变了以往法律援助直接指派律师，不征求受援人意见的做法，更有利于受援人与援助律师间的沟通。</a:t>
            </a:r>
            <a:r>
              <a:rPr lang="en-US" sz="2000" dirty="0" smtClean="0"/>
              <a:t> </a:t>
            </a:r>
            <a:endParaRPr lang="zh-CN" altLang="en-US" dirty="0" smtClean="0"/>
          </a:p>
        </p:txBody>
      </p:sp>
      <p:pic>
        <p:nvPicPr>
          <p:cNvPr id="44" name="图片 43" descr="QQ截图20161010100333.jpg"/>
          <p:cNvPicPr>
            <a:picLocks noChangeAspect="1"/>
          </p:cNvPicPr>
          <p:nvPr/>
        </p:nvPicPr>
        <p:blipFill>
          <a:blip r:embed="rId3" cstate="print"/>
          <a:stretch>
            <a:fillRect/>
          </a:stretch>
        </p:blipFill>
        <p:spPr>
          <a:xfrm>
            <a:off x="2000232" y="1913151"/>
            <a:ext cx="6572296" cy="4944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8" presetClass="emph" presetSubtype="0" fill="hold" nodeType="afterEffect">
                                  <p:stCondLst>
                                    <p:cond delay="0"/>
                                  </p:stCondLst>
                                  <p:childTnLst>
                                    <p:animRot by="21600000">
                                      <p:cBhvr>
                                        <p:cTn id="10" dur="1000" fill="hold"/>
                                        <p:tgtEl>
                                          <p:spTgt spid="13"/>
                                        </p:tgtEl>
                                        <p:attrNameLst>
                                          <p:attrName>r</p:attrName>
                                        </p:attrNameLst>
                                      </p:cBhvr>
                                    </p:animRot>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43017"/>
                                        </p:tgtEl>
                                        <p:attrNameLst>
                                          <p:attrName>style.visibility</p:attrName>
                                        </p:attrNameLst>
                                      </p:cBhvr>
                                      <p:to>
                                        <p:strVal val="visible"/>
                                      </p:to>
                                    </p:set>
                                    <p:anim calcmode="lin" valueType="num">
                                      <p:cBhvr additive="base">
                                        <p:cTn id="14" dur="1000" fill="hold"/>
                                        <p:tgtEl>
                                          <p:spTgt spid="43017"/>
                                        </p:tgtEl>
                                        <p:attrNameLst>
                                          <p:attrName>ppt_x</p:attrName>
                                        </p:attrNameLst>
                                      </p:cBhvr>
                                      <p:tavLst>
                                        <p:tav tm="0">
                                          <p:val>
                                            <p:strVal val="#ppt_x"/>
                                          </p:val>
                                        </p:tav>
                                        <p:tav tm="100000">
                                          <p:val>
                                            <p:strVal val="#ppt_x"/>
                                          </p:val>
                                        </p:tav>
                                      </p:tavLst>
                                    </p:anim>
                                    <p:anim calcmode="lin" valueType="num">
                                      <p:cBhvr additive="base">
                                        <p:cTn id="15" dur="1000" fill="hold"/>
                                        <p:tgtEl>
                                          <p:spTgt spid="43017"/>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1" presetClass="entr" presetSubtype="3" fill="hold" grpId="0" nodeType="afterEffect">
                                  <p:stCondLst>
                                    <p:cond delay="0"/>
                                  </p:stCondLst>
                                  <p:childTnLst>
                                    <p:set>
                                      <p:cBhvr>
                                        <p:cTn id="18" dur="1" fill="hold">
                                          <p:stCondLst>
                                            <p:cond delay="0"/>
                                          </p:stCondLst>
                                        </p:cTn>
                                        <p:tgtEl>
                                          <p:spTgt spid="43011"/>
                                        </p:tgtEl>
                                        <p:attrNameLst>
                                          <p:attrName>style.visibility</p:attrName>
                                        </p:attrNameLst>
                                      </p:cBhvr>
                                      <p:to>
                                        <p:strVal val="visible"/>
                                      </p:to>
                                    </p:set>
                                    <p:animEffect transition="in" filter="wheel(3)">
                                      <p:cBhvr>
                                        <p:cTn id="19" dur="1000"/>
                                        <p:tgtEl>
                                          <p:spTgt spid="43011"/>
                                        </p:tgtEl>
                                      </p:cBhvr>
                                    </p:animEffect>
                                  </p:childTnLst>
                                </p:cTn>
                              </p:par>
                            </p:childTnLst>
                          </p:cTn>
                        </p:par>
                        <p:par>
                          <p:cTn id="20" fill="hold">
                            <p:stCondLst>
                              <p:cond delay="4000"/>
                            </p:stCondLst>
                            <p:childTnLst>
                              <p:par>
                                <p:cTn id="21" presetID="2" presetClass="exit" presetSubtype="4" fill="hold" grpId="1" nodeType="afterEffect">
                                  <p:stCondLst>
                                    <p:cond delay="0"/>
                                  </p:stCondLst>
                                  <p:childTnLst>
                                    <p:anim calcmode="lin" valueType="num">
                                      <p:cBhvr additive="base">
                                        <p:cTn id="22" dur="3000"/>
                                        <p:tgtEl>
                                          <p:spTgt spid="43011"/>
                                        </p:tgtEl>
                                        <p:attrNameLst>
                                          <p:attrName>ppt_x</p:attrName>
                                        </p:attrNameLst>
                                      </p:cBhvr>
                                      <p:tavLst>
                                        <p:tav tm="0">
                                          <p:val>
                                            <p:strVal val="ppt_x"/>
                                          </p:val>
                                        </p:tav>
                                        <p:tav tm="100000">
                                          <p:val>
                                            <p:strVal val="ppt_x"/>
                                          </p:val>
                                        </p:tav>
                                      </p:tavLst>
                                    </p:anim>
                                    <p:anim calcmode="lin" valueType="num">
                                      <p:cBhvr additive="base">
                                        <p:cTn id="23" dur="3000"/>
                                        <p:tgtEl>
                                          <p:spTgt spid="43011"/>
                                        </p:tgtEl>
                                        <p:attrNameLst>
                                          <p:attrName>ppt_y</p:attrName>
                                        </p:attrNameLst>
                                      </p:cBhvr>
                                      <p:tavLst>
                                        <p:tav tm="0">
                                          <p:val>
                                            <p:strVal val="ppt_y"/>
                                          </p:val>
                                        </p:tav>
                                        <p:tav tm="100000">
                                          <p:val>
                                            <p:strVal val="1+ppt_h/2"/>
                                          </p:val>
                                        </p:tav>
                                      </p:tavLst>
                                    </p:anim>
                                    <p:set>
                                      <p:cBhvr>
                                        <p:cTn id="24" dur="1" fill="hold">
                                          <p:stCondLst>
                                            <p:cond delay="2999"/>
                                          </p:stCondLst>
                                        </p:cTn>
                                        <p:tgtEl>
                                          <p:spTgt spid="43011"/>
                                        </p:tgtEl>
                                        <p:attrNameLst>
                                          <p:attrName>style.visibility</p:attrName>
                                        </p:attrNameLst>
                                      </p:cBhvr>
                                      <p:to>
                                        <p:strVal val="hidden"/>
                                      </p:to>
                                    </p:set>
                                  </p:childTnLst>
                                </p:cTn>
                              </p:par>
                            </p:childTnLst>
                          </p:cTn>
                        </p:par>
                        <p:par>
                          <p:cTn id="25" fill="hold">
                            <p:stCondLst>
                              <p:cond delay="7000"/>
                            </p:stCondLst>
                            <p:childTnLst>
                              <p:par>
                                <p:cTn id="26" presetID="2" presetClass="entr" presetSubtype="4"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3000" fill="hold"/>
                                        <p:tgtEl>
                                          <p:spTgt spid="44"/>
                                        </p:tgtEl>
                                        <p:attrNameLst>
                                          <p:attrName>ppt_x</p:attrName>
                                        </p:attrNameLst>
                                      </p:cBhvr>
                                      <p:tavLst>
                                        <p:tav tm="0">
                                          <p:val>
                                            <p:strVal val="#ppt_x"/>
                                          </p:val>
                                        </p:tav>
                                        <p:tav tm="100000">
                                          <p:val>
                                            <p:strVal val="#ppt_x"/>
                                          </p:val>
                                        </p:tav>
                                      </p:tavLst>
                                    </p:anim>
                                    <p:anim calcmode="lin" valueType="num">
                                      <p:cBhvr additive="base">
                                        <p:cTn id="29" dur="3000" fill="hold"/>
                                        <p:tgtEl>
                                          <p:spTgt spid="44"/>
                                        </p:tgtEl>
                                        <p:attrNameLst>
                                          <p:attrName>ppt_y</p:attrName>
                                        </p:attrNameLst>
                                      </p:cBhvr>
                                      <p:tavLst>
                                        <p:tav tm="0">
                                          <p:val>
                                            <p:strVal val="1+#ppt_h/2"/>
                                          </p:val>
                                        </p:tav>
                                        <p:tav tm="100000">
                                          <p:val>
                                            <p:strVal val="#ppt_y"/>
                                          </p:val>
                                        </p:tav>
                                      </p:tavLst>
                                    </p:anim>
                                  </p:childTnLst>
                                </p:cTn>
                              </p:par>
                            </p:childTnLst>
                          </p:cTn>
                        </p:par>
                        <p:par>
                          <p:cTn id="30" fill="hold">
                            <p:stCondLst>
                              <p:cond delay="10000"/>
                            </p:stCondLst>
                            <p:childTnLst>
                              <p:par>
                                <p:cTn id="31" presetID="2" presetClass="exit" presetSubtype="4" fill="hold" nodeType="afterEffect">
                                  <p:stCondLst>
                                    <p:cond delay="0"/>
                                  </p:stCondLst>
                                  <p:childTnLst>
                                    <p:anim calcmode="lin" valueType="num">
                                      <p:cBhvr additive="base">
                                        <p:cTn id="32" dur="3000"/>
                                        <p:tgtEl>
                                          <p:spTgt spid="44"/>
                                        </p:tgtEl>
                                        <p:attrNameLst>
                                          <p:attrName>ppt_x</p:attrName>
                                        </p:attrNameLst>
                                      </p:cBhvr>
                                      <p:tavLst>
                                        <p:tav tm="0">
                                          <p:val>
                                            <p:strVal val="ppt_x"/>
                                          </p:val>
                                        </p:tav>
                                        <p:tav tm="100000">
                                          <p:val>
                                            <p:strVal val="ppt_x"/>
                                          </p:val>
                                        </p:tav>
                                      </p:tavLst>
                                    </p:anim>
                                    <p:anim calcmode="lin" valueType="num">
                                      <p:cBhvr additive="base">
                                        <p:cTn id="33" dur="3000"/>
                                        <p:tgtEl>
                                          <p:spTgt spid="44"/>
                                        </p:tgtEl>
                                        <p:attrNameLst>
                                          <p:attrName>ppt_y</p:attrName>
                                        </p:attrNameLst>
                                      </p:cBhvr>
                                      <p:tavLst>
                                        <p:tav tm="0">
                                          <p:val>
                                            <p:strVal val="ppt_y"/>
                                          </p:val>
                                        </p:tav>
                                        <p:tav tm="100000">
                                          <p:val>
                                            <p:strVal val="1+ppt_h/2"/>
                                          </p:val>
                                        </p:tav>
                                      </p:tavLst>
                                    </p:anim>
                                    <p:set>
                                      <p:cBhvr>
                                        <p:cTn id="34" dur="1" fill="hold">
                                          <p:stCondLst>
                                            <p:cond delay="2999"/>
                                          </p:stCondLst>
                                        </p:cTn>
                                        <p:tgtEl>
                                          <p:spTgt spid="44"/>
                                        </p:tgtEl>
                                        <p:attrNameLst>
                                          <p:attrName>style.visibility</p:attrName>
                                        </p:attrNameLst>
                                      </p:cBhvr>
                                      <p:to>
                                        <p:strVal val="hidden"/>
                                      </p:to>
                                    </p:set>
                                  </p:childTnLst>
                                </p:cTn>
                              </p:par>
                            </p:childTnLst>
                          </p:cTn>
                        </p:par>
                        <p:par>
                          <p:cTn id="35" fill="hold">
                            <p:stCondLst>
                              <p:cond delay="13000"/>
                            </p:stCondLst>
                            <p:childTnLst>
                              <p:par>
                                <p:cTn id="36" presetID="2" presetClass="exit" presetSubtype="4" fill="hold" grpId="1" nodeType="afterEffect">
                                  <p:stCondLst>
                                    <p:cond delay="0"/>
                                  </p:stCondLst>
                                  <p:childTnLst>
                                    <p:anim calcmode="lin" valueType="num">
                                      <p:cBhvr additive="base">
                                        <p:cTn id="37" dur="1000"/>
                                        <p:tgtEl>
                                          <p:spTgt spid="43017"/>
                                        </p:tgtEl>
                                        <p:attrNameLst>
                                          <p:attrName>ppt_x</p:attrName>
                                        </p:attrNameLst>
                                      </p:cBhvr>
                                      <p:tavLst>
                                        <p:tav tm="0">
                                          <p:val>
                                            <p:strVal val="ppt_x"/>
                                          </p:val>
                                        </p:tav>
                                        <p:tav tm="100000">
                                          <p:val>
                                            <p:strVal val="ppt_x"/>
                                          </p:val>
                                        </p:tav>
                                      </p:tavLst>
                                    </p:anim>
                                    <p:anim calcmode="lin" valueType="num">
                                      <p:cBhvr additive="base">
                                        <p:cTn id="38" dur="1000"/>
                                        <p:tgtEl>
                                          <p:spTgt spid="43017"/>
                                        </p:tgtEl>
                                        <p:attrNameLst>
                                          <p:attrName>ppt_y</p:attrName>
                                        </p:attrNameLst>
                                      </p:cBhvr>
                                      <p:tavLst>
                                        <p:tav tm="0">
                                          <p:val>
                                            <p:strVal val="ppt_y"/>
                                          </p:val>
                                        </p:tav>
                                        <p:tav tm="100000">
                                          <p:val>
                                            <p:strVal val="1+ppt_h/2"/>
                                          </p:val>
                                        </p:tav>
                                      </p:tavLst>
                                    </p:anim>
                                    <p:set>
                                      <p:cBhvr>
                                        <p:cTn id="39" dur="1" fill="hold">
                                          <p:stCondLst>
                                            <p:cond delay="999"/>
                                          </p:stCondLst>
                                        </p:cTn>
                                        <p:tgtEl>
                                          <p:spTgt spid="43017"/>
                                        </p:tgtEl>
                                        <p:attrNameLst>
                                          <p:attrName>style.visibility</p:attrName>
                                        </p:attrNameLst>
                                      </p:cBhvr>
                                      <p:to>
                                        <p:strVal val="hidden"/>
                                      </p:to>
                                    </p:set>
                                  </p:childTnLst>
                                </p:cTn>
                              </p:par>
                            </p:childTnLst>
                          </p:cTn>
                        </p:par>
                        <p:par>
                          <p:cTn id="40" fill="hold">
                            <p:stCondLst>
                              <p:cond delay="14000"/>
                            </p:stCondLst>
                            <p:childTnLst>
                              <p:par>
                                <p:cTn id="41" presetID="21" presetClass="entr" presetSubtype="3" fill="hold" grpId="0" nodeType="afterEffect">
                                  <p:stCondLst>
                                    <p:cond delay="0"/>
                                  </p:stCondLst>
                                  <p:childTnLst>
                                    <p:set>
                                      <p:cBhvr>
                                        <p:cTn id="42" dur="1" fill="hold">
                                          <p:stCondLst>
                                            <p:cond delay="0"/>
                                          </p:stCondLst>
                                        </p:cTn>
                                        <p:tgtEl>
                                          <p:spTgt spid="43018"/>
                                        </p:tgtEl>
                                        <p:attrNameLst>
                                          <p:attrName>style.visibility</p:attrName>
                                        </p:attrNameLst>
                                      </p:cBhvr>
                                      <p:to>
                                        <p:strVal val="visible"/>
                                      </p:to>
                                    </p:set>
                                    <p:animEffect transition="in" filter="wheel(3)">
                                      <p:cBhvr>
                                        <p:cTn id="43" dur="1000"/>
                                        <p:tgtEl>
                                          <p:spTgt spid="43018"/>
                                        </p:tgtEl>
                                      </p:cBhvr>
                                    </p:animEffect>
                                  </p:childTnLst>
                                </p:cTn>
                              </p:par>
                            </p:childTnLst>
                          </p:cTn>
                        </p:par>
                        <p:par>
                          <p:cTn id="44" fill="hold">
                            <p:stCondLst>
                              <p:cond delay="15000"/>
                            </p:stCondLst>
                            <p:childTnLst>
                              <p:par>
                                <p:cTn id="45" presetID="2" presetClass="entr" presetSubtype="4"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1000" fill="hold"/>
                                        <p:tgtEl>
                                          <p:spTgt spid="38"/>
                                        </p:tgtEl>
                                        <p:attrNameLst>
                                          <p:attrName>ppt_x</p:attrName>
                                        </p:attrNameLst>
                                      </p:cBhvr>
                                      <p:tavLst>
                                        <p:tav tm="0">
                                          <p:val>
                                            <p:strVal val="#ppt_x"/>
                                          </p:val>
                                        </p:tav>
                                        <p:tav tm="100000">
                                          <p:val>
                                            <p:strVal val="#ppt_x"/>
                                          </p:val>
                                        </p:tav>
                                      </p:tavLst>
                                    </p:anim>
                                    <p:anim calcmode="lin" valueType="num">
                                      <p:cBhvr additive="base">
                                        <p:cTn id="48" dur="1000" fill="hold"/>
                                        <p:tgtEl>
                                          <p:spTgt spid="38"/>
                                        </p:tgtEl>
                                        <p:attrNameLst>
                                          <p:attrName>ppt_y</p:attrName>
                                        </p:attrNameLst>
                                      </p:cBhvr>
                                      <p:tavLst>
                                        <p:tav tm="0">
                                          <p:val>
                                            <p:strVal val="1+#ppt_h/2"/>
                                          </p:val>
                                        </p:tav>
                                        <p:tav tm="100000">
                                          <p:val>
                                            <p:strVal val="#ppt_y"/>
                                          </p:val>
                                        </p:tav>
                                      </p:tavLst>
                                    </p:anim>
                                  </p:childTnLst>
                                </p:cTn>
                              </p:par>
                            </p:childTnLst>
                          </p:cTn>
                        </p:par>
                        <p:par>
                          <p:cTn id="49" fill="hold">
                            <p:stCondLst>
                              <p:cond delay="16000"/>
                            </p:stCondLst>
                            <p:childTnLst>
                              <p:par>
                                <p:cTn id="50" presetID="2" presetClass="exit" presetSubtype="4" fill="hold" grpId="1" nodeType="afterEffect">
                                  <p:stCondLst>
                                    <p:cond delay="0"/>
                                  </p:stCondLst>
                                  <p:childTnLst>
                                    <p:anim calcmode="lin" valueType="num">
                                      <p:cBhvr additive="base">
                                        <p:cTn id="51" dur="3000"/>
                                        <p:tgtEl>
                                          <p:spTgt spid="38"/>
                                        </p:tgtEl>
                                        <p:attrNameLst>
                                          <p:attrName>ppt_x</p:attrName>
                                        </p:attrNameLst>
                                      </p:cBhvr>
                                      <p:tavLst>
                                        <p:tav tm="0">
                                          <p:val>
                                            <p:strVal val="ppt_x"/>
                                          </p:val>
                                        </p:tav>
                                        <p:tav tm="100000">
                                          <p:val>
                                            <p:strVal val="ppt_x"/>
                                          </p:val>
                                        </p:tav>
                                      </p:tavLst>
                                    </p:anim>
                                    <p:anim calcmode="lin" valueType="num">
                                      <p:cBhvr additive="base">
                                        <p:cTn id="52" dur="3000"/>
                                        <p:tgtEl>
                                          <p:spTgt spid="38"/>
                                        </p:tgtEl>
                                        <p:attrNameLst>
                                          <p:attrName>ppt_y</p:attrName>
                                        </p:attrNameLst>
                                      </p:cBhvr>
                                      <p:tavLst>
                                        <p:tav tm="0">
                                          <p:val>
                                            <p:strVal val="ppt_y"/>
                                          </p:val>
                                        </p:tav>
                                        <p:tav tm="100000">
                                          <p:val>
                                            <p:strVal val="1+ppt_h/2"/>
                                          </p:val>
                                        </p:tav>
                                      </p:tavLst>
                                    </p:anim>
                                    <p:set>
                                      <p:cBhvr>
                                        <p:cTn id="53" dur="1" fill="hold">
                                          <p:stCondLst>
                                            <p:cond delay="2999"/>
                                          </p:stCondLst>
                                        </p:cTn>
                                        <p:tgtEl>
                                          <p:spTgt spid="38"/>
                                        </p:tgtEl>
                                        <p:attrNameLst>
                                          <p:attrName>style.visibility</p:attrName>
                                        </p:attrNameLst>
                                      </p:cBhvr>
                                      <p:to>
                                        <p:strVal val="hidden"/>
                                      </p:to>
                                    </p:set>
                                  </p:childTnLst>
                                </p:cTn>
                              </p:par>
                            </p:childTnLst>
                          </p:cTn>
                        </p:par>
                        <p:par>
                          <p:cTn id="54" fill="hold">
                            <p:stCondLst>
                              <p:cond delay="19000"/>
                            </p:stCondLst>
                            <p:childTnLst>
                              <p:par>
                                <p:cTn id="55" presetID="21" presetClass="entr" presetSubtype="3"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heel(3)">
                                      <p:cBhvr>
                                        <p:cTn id="57" dur="1000"/>
                                        <p:tgtEl>
                                          <p:spTgt spid="36"/>
                                        </p:tgtEl>
                                      </p:cBhvr>
                                    </p:animEffect>
                                  </p:childTnLst>
                                </p:cTn>
                              </p:par>
                            </p:childTnLst>
                          </p:cTn>
                        </p:par>
                        <p:par>
                          <p:cTn id="58" fill="hold">
                            <p:stCondLst>
                              <p:cond delay="20000"/>
                            </p:stCondLst>
                            <p:childTnLst>
                              <p:par>
                                <p:cTn id="59" presetID="2" presetClass="exit" presetSubtype="4" fill="hold" grpId="1" nodeType="afterEffect">
                                  <p:stCondLst>
                                    <p:cond delay="0"/>
                                  </p:stCondLst>
                                  <p:childTnLst>
                                    <p:anim calcmode="lin" valueType="num">
                                      <p:cBhvr additive="base">
                                        <p:cTn id="60" dur="1000"/>
                                        <p:tgtEl>
                                          <p:spTgt spid="43018"/>
                                        </p:tgtEl>
                                        <p:attrNameLst>
                                          <p:attrName>ppt_x</p:attrName>
                                        </p:attrNameLst>
                                      </p:cBhvr>
                                      <p:tavLst>
                                        <p:tav tm="0">
                                          <p:val>
                                            <p:strVal val="ppt_x"/>
                                          </p:val>
                                        </p:tav>
                                        <p:tav tm="100000">
                                          <p:val>
                                            <p:strVal val="ppt_x"/>
                                          </p:val>
                                        </p:tav>
                                      </p:tavLst>
                                    </p:anim>
                                    <p:anim calcmode="lin" valueType="num">
                                      <p:cBhvr additive="base">
                                        <p:cTn id="61" dur="1000"/>
                                        <p:tgtEl>
                                          <p:spTgt spid="43018"/>
                                        </p:tgtEl>
                                        <p:attrNameLst>
                                          <p:attrName>ppt_y</p:attrName>
                                        </p:attrNameLst>
                                      </p:cBhvr>
                                      <p:tavLst>
                                        <p:tav tm="0">
                                          <p:val>
                                            <p:strVal val="ppt_y"/>
                                          </p:val>
                                        </p:tav>
                                        <p:tav tm="100000">
                                          <p:val>
                                            <p:strVal val="1+ppt_h/2"/>
                                          </p:val>
                                        </p:tav>
                                      </p:tavLst>
                                    </p:anim>
                                    <p:set>
                                      <p:cBhvr>
                                        <p:cTn id="62" dur="1" fill="hold">
                                          <p:stCondLst>
                                            <p:cond delay="999"/>
                                          </p:stCondLst>
                                        </p:cTn>
                                        <p:tgtEl>
                                          <p:spTgt spid="43018"/>
                                        </p:tgtEl>
                                        <p:attrNameLst>
                                          <p:attrName>style.visibility</p:attrName>
                                        </p:attrNameLst>
                                      </p:cBhvr>
                                      <p:to>
                                        <p:strVal val="hidden"/>
                                      </p:to>
                                    </p:set>
                                  </p:childTnLst>
                                </p:cTn>
                              </p:par>
                            </p:childTnLst>
                          </p:cTn>
                        </p:par>
                        <p:par>
                          <p:cTn id="63" fill="hold">
                            <p:stCondLst>
                              <p:cond delay="21000"/>
                            </p:stCondLst>
                            <p:childTnLst>
                              <p:par>
                                <p:cTn id="64" presetID="21" presetClass="entr" presetSubtype="3"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heel(3)">
                                      <p:cBhvr>
                                        <p:cTn id="6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P spid="43011" grpId="1" animBg="1"/>
      <p:bldP spid="43017" grpId="0" animBg="1"/>
      <p:bldP spid="43017" grpId="1" animBg="1"/>
      <p:bldP spid="43018" grpId="0" animBg="1"/>
      <p:bldP spid="43018" grpId="1" animBg="1"/>
      <p:bldP spid="36" grpId="0" animBg="1"/>
      <p:bldP spid="39" grpId="0"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485218"/>
            <a:ext cx="9144000" cy="2578100"/>
          </a:xfrm>
          <a:prstGeom prst="rect">
            <a:avLst/>
          </a:prstGeom>
          <a:solidFill>
            <a:srgbClr val="393F59"/>
          </a:solidFill>
          <a:ln>
            <a:noFill/>
          </a:ln>
          <a:effectLst>
            <a:outerShdw blurRad="228600" dist="152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p:nvSpPr>
        <p:spPr>
          <a:xfrm>
            <a:off x="0" y="2357431"/>
            <a:ext cx="9144000" cy="1857388"/>
          </a:xfrm>
          <a:prstGeom prst="rect">
            <a:avLst/>
          </a:prstGeom>
          <a:solidFill>
            <a:srgbClr val="DADADA"/>
          </a:solidFill>
          <a:ln>
            <a:noFill/>
          </a:ln>
          <a:effectLst>
            <a:outerShdw blurRad="228600" dist="152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0" y="0"/>
            <a:ext cx="9144000" cy="2277533"/>
          </a:xfrm>
          <a:prstGeom prst="rect">
            <a:avLst/>
          </a:prstGeom>
          <a:solidFill>
            <a:srgbClr val="BF232E"/>
          </a:solidFill>
          <a:ln>
            <a:noFill/>
          </a:ln>
          <a:effectLst>
            <a:outerShdw blurRad="228600" dist="152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200" dirty="0">
              <a:solidFill>
                <a:schemeClr val="tx1"/>
              </a:solidFill>
              <a:latin typeface="Arial" charset="0"/>
            </a:endParaRPr>
          </a:p>
        </p:txBody>
      </p:sp>
      <p:pic>
        <p:nvPicPr>
          <p:cNvPr id="116" name="Picture 2" descr="\\MAGNUM\Projects\Microsoft\Cloud Power FY12\Design\Icons\PNGs\Cloud_on_your_terms.png"/>
          <p:cNvPicPr>
            <a:picLocks noChangeAspect="1" noChangeArrowheads="1"/>
          </p:cNvPicPr>
          <p:nvPr/>
        </p:nvPicPr>
        <p:blipFill>
          <a:blip r:embed="rId2">
            <a:lum bright="100000"/>
          </a:blip>
          <a:stretch>
            <a:fillRect/>
          </a:stretch>
        </p:blipFill>
        <p:spPr bwMode="auto">
          <a:xfrm>
            <a:off x="6526213" y="-603250"/>
            <a:ext cx="2617787" cy="3655484"/>
          </a:xfrm>
          <a:prstGeom prst="rect">
            <a:avLst/>
          </a:prstGeom>
          <a:noFill/>
          <a:ln>
            <a:noFill/>
          </a:ln>
          <a:effectLst>
            <a:outerShdw blurRad="63500" sx="106000" sy="106000" algn="ctr" rotWithShape="0">
              <a:schemeClr val="tx2">
                <a:lumMod val="50000"/>
                <a:alpha val="46000"/>
              </a:schemeClr>
            </a:outerShdw>
          </a:effectLst>
        </p:spPr>
      </p:pic>
      <p:sp>
        <p:nvSpPr>
          <p:cNvPr id="34836" name="下箭头 29"/>
          <p:cNvSpPr>
            <a:spLocks noChangeArrowheads="1"/>
          </p:cNvSpPr>
          <p:nvPr/>
        </p:nvSpPr>
        <p:spPr bwMode="auto">
          <a:xfrm rot="-8091035">
            <a:off x="937949" y="6343387"/>
            <a:ext cx="275167" cy="207963"/>
          </a:xfrm>
          <a:prstGeom prst="downArrow">
            <a:avLst>
              <a:gd name="adj1" fmla="val 50000"/>
              <a:gd name="adj2" fmla="val 49914"/>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837" name="下箭头 30"/>
          <p:cNvSpPr>
            <a:spLocks noChangeArrowheads="1"/>
          </p:cNvSpPr>
          <p:nvPr/>
        </p:nvSpPr>
        <p:spPr bwMode="auto">
          <a:xfrm rot="18891035" flipH="1">
            <a:off x="867570" y="5381362"/>
            <a:ext cx="273049" cy="207962"/>
          </a:xfrm>
          <a:prstGeom prst="downArrow">
            <a:avLst>
              <a:gd name="adj1" fmla="val 50000"/>
              <a:gd name="adj2" fmla="val 50300"/>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838" name="下箭头 31"/>
          <p:cNvSpPr>
            <a:spLocks noChangeArrowheads="1"/>
          </p:cNvSpPr>
          <p:nvPr/>
        </p:nvSpPr>
        <p:spPr bwMode="auto">
          <a:xfrm rot="8100000">
            <a:off x="2051050" y="6405034"/>
            <a:ext cx="204788" cy="277284"/>
          </a:xfrm>
          <a:prstGeom prst="downArrow">
            <a:avLst>
              <a:gd name="adj1" fmla="val 50000"/>
              <a:gd name="adj2" fmla="val 50300"/>
            </a:avLst>
          </a:prstGeom>
          <a:solidFill>
            <a:srgbClr val="93CDDD"/>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sp>
        <p:nvSpPr>
          <p:cNvPr id="34853" name="椭圆 46"/>
          <p:cNvSpPr>
            <a:spLocks noChangeArrowheads="1"/>
          </p:cNvSpPr>
          <p:nvPr/>
        </p:nvSpPr>
        <p:spPr bwMode="auto">
          <a:xfrm rot="-5400000">
            <a:off x="2858560" y="5261505"/>
            <a:ext cx="1610783" cy="1209675"/>
          </a:xfrm>
          <a:prstGeom prst="ellipse">
            <a:avLst/>
          </a:prstGeom>
          <a:solidFill>
            <a:srgbClr val="93CDDD"/>
          </a:solidFill>
          <a:ln w="25400" algn="ctr">
            <a:noFill/>
            <a:round/>
            <a:headEnd/>
            <a:tailEnd/>
          </a:ln>
        </p:spPr>
        <p:txBody>
          <a:bodyPr vert="eaVert" anchor="ctr"/>
          <a:lstStyle/>
          <a:p>
            <a:pPr algn="ctr"/>
            <a:endParaRPr lang="zh-CN" altLang="en-US">
              <a:solidFill>
                <a:srgbClr val="FFFFFF"/>
              </a:solidFill>
              <a:latin typeface="Calibri" pitchFamily="34" charset="0"/>
            </a:endParaRPr>
          </a:p>
        </p:txBody>
      </p:sp>
      <p:sp>
        <p:nvSpPr>
          <p:cNvPr id="34854" name="椭圆 47"/>
          <p:cNvSpPr>
            <a:spLocks noChangeArrowheads="1"/>
          </p:cNvSpPr>
          <p:nvPr/>
        </p:nvSpPr>
        <p:spPr bwMode="auto">
          <a:xfrm rot="-5400000">
            <a:off x="6675703" y="5262299"/>
            <a:ext cx="1610783" cy="1208088"/>
          </a:xfrm>
          <a:prstGeom prst="ellipse">
            <a:avLst/>
          </a:prstGeom>
          <a:solidFill>
            <a:srgbClr val="93CDDD"/>
          </a:solidFill>
          <a:ln w="25400" algn="ctr">
            <a:noFill/>
            <a:round/>
            <a:headEnd/>
            <a:tailEnd/>
          </a:ln>
        </p:spPr>
        <p:txBody>
          <a:bodyPr vert="eaVert" anchor="ctr"/>
          <a:lstStyle/>
          <a:p>
            <a:pPr algn="ctr"/>
            <a:endParaRPr lang="zh-CN" altLang="en-US">
              <a:solidFill>
                <a:srgbClr val="FFFFFF"/>
              </a:solidFill>
              <a:latin typeface="Calibri" pitchFamily="34" charset="0"/>
            </a:endParaRPr>
          </a:p>
        </p:txBody>
      </p:sp>
      <p:sp>
        <p:nvSpPr>
          <p:cNvPr id="34855" name="椭圆 48"/>
          <p:cNvSpPr>
            <a:spLocks noChangeArrowheads="1"/>
          </p:cNvSpPr>
          <p:nvPr/>
        </p:nvSpPr>
        <p:spPr bwMode="auto">
          <a:xfrm rot="-5400000">
            <a:off x="4875478" y="5262299"/>
            <a:ext cx="1610783" cy="1208088"/>
          </a:xfrm>
          <a:prstGeom prst="ellipse">
            <a:avLst/>
          </a:prstGeom>
          <a:solidFill>
            <a:srgbClr val="93CDDD"/>
          </a:solidFill>
          <a:ln w="25400" algn="ctr">
            <a:noFill/>
            <a:round/>
            <a:headEnd/>
            <a:tailEnd/>
          </a:ln>
        </p:spPr>
        <p:txBody>
          <a:bodyPr vert="eaVert" anchor="ctr"/>
          <a:lstStyle/>
          <a:p>
            <a:pPr algn="ctr"/>
            <a:endParaRPr lang="zh-CN" altLang="en-US">
              <a:solidFill>
                <a:srgbClr val="FFFFFF"/>
              </a:solidFill>
              <a:latin typeface="Calibri" pitchFamily="34" charset="0"/>
            </a:endParaRPr>
          </a:p>
        </p:txBody>
      </p:sp>
      <p:sp>
        <p:nvSpPr>
          <p:cNvPr id="34856" name="TextBox 49"/>
          <p:cNvSpPr txBox="1">
            <a:spLocks noChangeArrowheads="1"/>
          </p:cNvSpPr>
          <p:nvPr/>
        </p:nvSpPr>
        <p:spPr bwMode="auto">
          <a:xfrm>
            <a:off x="250825" y="5734051"/>
            <a:ext cx="647700" cy="461665"/>
          </a:xfrm>
          <a:prstGeom prst="rect">
            <a:avLst/>
          </a:prstGeom>
          <a:noFill/>
          <a:ln w="9525">
            <a:noFill/>
            <a:miter lim="800000"/>
            <a:headEnd/>
            <a:tailEnd/>
          </a:ln>
        </p:spPr>
        <p:txBody>
          <a:bodyPr>
            <a:spAutoFit/>
          </a:bodyPr>
          <a:lstStyle/>
          <a:p>
            <a:r>
              <a:rPr lang="en-US" altLang="zh-CN" sz="1200">
                <a:solidFill>
                  <a:srgbClr val="FFFFFF"/>
                </a:solidFill>
                <a:latin typeface="Calibri" pitchFamily="34" charset="0"/>
              </a:rPr>
              <a:t>2.</a:t>
            </a:r>
            <a:r>
              <a:rPr lang="zh-CN" altLang="en-US" sz="1200">
                <a:solidFill>
                  <a:srgbClr val="FFFFFF"/>
                </a:solidFill>
                <a:latin typeface="Calibri" pitchFamily="34" charset="0"/>
              </a:rPr>
              <a:t>初选供应商</a:t>
            </a:r>
          </a:p>
        </p:txBody>
      </p:sp>
      <p:sp>
        <p:nvSpPr>
          <p:cNvPr id="34857" name="TextBox 50"/>
          <p:cNvSpPr txBox="1">
            <a:spLocks noChangeArrowheads="1"/>
          </p:cNvSpPr>
          <p:nvPr/>
        </p:nvSpPr>
        <p:spPr bwMode="auto">
          <a:xfrm>
            <a:off x="323850" y="6684433"/>
            <a:ext cx="1225015" cy="276999"/>
          </a:xfrm>
          <a:prstGeom prst="rect">
            <a:avLst/>
          </a:prstGeom>
          <a:noFill/>
          <a:ln w="9525">
            <a:noFill/>
            <a:miter lim="800000"/>
            <a:headEnd/>
            <a:tailEnd/>
          </a:ln>
        </p:spPr>
        <p:txBody>
          <a:bodyPr wrap="none">
            <a:spAutoFit/>
          </a:bodyPr>
          <a:lstStyle/>
          <a:p>
            <a:r>
              <a:rPr lang="en-US" altLang="zh-CN" sz="1200">
                <a:solidFill>
                  <a:srgbClr val="FFFFFF"/>
                </a:solidFill>
                <a:latin typeface="Calibri" pitchFamily="34" charset="0"/>
              </a:rPr>
              <a:t>3.</a:t>
            </a:r>
            <a:r>
              <a:rPr lang="zh-CN" altLang="en-US" sz="1200">
                <a:solidFill>
                  <a:srgbClr val="FFFFFF"/>
                </a:solidFill>
                <a:latin typeface="Calibri" pitchFamily="34" charset="0"/>
              </a:rPr>
              <a:t>制定磋商文件</a:t>
            </a:r>
          </a:p>
        </p:txBody>
      </p:sp>
      <p:sp>
        <p:nvSpPr>
          <p:cNvPr id="34858" name="TextBox 51"/>
          <p:cNvSpPr txBox="1">
            <a:spLocks noChangeArrowheads="1"/>
          </p:cNvSpPr>
          <p:nvPr/>
        </p:nvSpPr>
        <p:spPr bwMode="auto">
          <a:xfrm>
            <a:off x="323850" y="5060951"/>
            <a:ext cx="917239" cy="276999"/>
          </a:xfrm>
          <a:prstGeom prst="rect">
            <a:avLst/>
          </a:prstGeom>
          <a:noFill/>
          <a:ln w="9525">
            <a:noFill/>
            <a:miter lim="800000"/>
            <a:headEnd/>
            <a:tailEnd/>
          </a:ln>
        </p:spPr>
        <p:txBody>
          <a:bodyPr wrap="none">
            <a:spAutoFit/>
          </a:bodyPr>
          <a:lstStyle/>
          <a:p>
            <a:r>
              <a:rPr lang="en-US" altLang="zh-CN" sz="1200">
                <a:solidFill>
                  <a:srgbClr val="FFFFFF"/>
                </a:solidFill>
                <a:latin typeface="Calibri" pitchFamily="34" charset="0"/>
              </a:rPr>
              <a:t>1.</a:t>
            </a:r>
            <a:r>
              <a:rPr lang="zh-CN" altLang="en-US" sz="1200">
                <a:solidFill>
                  <a:srgbClr val="FFFFFF"/>
                </a:solidFill>
                <a:latin typeface="Calibri" pitchFamily="34" charset="0"/>
              </a:rPr>
              <a:t>事前审批</a:t>
            </a:r>
          </a:p>
        </p:txBody>
      </p:sp>
      <p:sp>
        <p:nvSpPr>
          <p:cNvPr id="34859" name="TextBox 52"/>
          <p:cNvSpPr txBox="1">
            <a:spLocks noChangeArrowheads="1"/>
          </p:cNvSpPr>
          <p:nvPr/>
        </p:nvSpPr>
        <p:spPr bwMode="auto">
          <a:xfrm>
            <a:off x="2051050" y="6684433"/>
            <a:ext cx="1071127" cy="276999"/>
          </a:xfrm>
          <a:prstGeom prst="rect">
            <a:avLst/>
          </a:prstGeom>
          <a:noFill/>
          <a:ln w="9525">
            <a:noFill/>
            <a:miter lim="800000"/>
            <a:headEnd/>
            <a:tailEnd/>
          </a:ln>
        </p:spPr>
        <p:txBody>
          <a:bodyPr wrap="none">
            <a:spAutoFit/>
          </a:bodyPr>
          <a:lstStyle/>
          <a:p>
            <a:r>
              <a:rPr lang="en-US" altLang="zh-CN" sz="1200">
                <a:solidFill>
                  <a:srgbClr val="FFFFFF"/>
                </a:solidFill>
                <a:latin typeface="Calibri" pitchFamily="34" charset="0"/>
              </a:rPr>
              <a:t>4.</a:t>
            </a:r>
            <a:r>
              <a:rPr lang="zh-CN" altLang="en-US" sz="1200">
                <a:solidFill>
                  <a:srgbClr val="FFFFFF"/>
                </a:solidFill>
                <a:latin typeface="Calibri" pitchFamily="34" charset="0"/>
              </a:rPr>
              <a:t>供应商响应</a:t>
            </a:r>
          </a:p>
        </p:txBody>
      </p:sp>
      <p:sp>
        <p:nvSpPr>
          <p:cNvPr id="34863" name="TextBox 56"/>
          <p:cNvSpPr txBox="1">
            <a:spLocks noChangeArrowheads="1"/>
          </p:cNvSpPr>
          <p:nvPr/>
        </p:nvSpPr>
        <p:spPr bwMode="auto">
          <a:xfrm>
            <a:off x="3203576" y="5924551"/>
            <a:ext cx="936625" cy="307777"/>
          </a:xfrm>
          <a:prstGeom prst="rect">
            <a:avLst/>
          </a:prstGeom>
          <a:noFill/>
          <a:ln w="9525">
            <a:noFill/>
            <a:miter lim="800000"/>
            <a:headEnd/>
            <a:tailEnd/>
          </a:ln>
        </p:spPr>
        <p:txBody>
          <a:bodyPr>
            <a:spAutoFit/>
          </a:bodyPr>
          <a:lstStyle/>
          <a:p>
            <a:pPr algn="ctr"/>
            <a:r>
              <a:rPr lang="zh-CN" altLang="en-US" sz="1400" b="1">
                <a:latin typeface="Calibri" pitchFamily="34" charset="0"/>
              </a:rPr>
              <a:t>正式磋商</a:t>
            </a:r>
          </a:p>
        </p:txBody>
      </p:sp>
      <p:sp>
        <p:nvSpPr>
          <p:cNvPr id="34867" name="TextBox 60"/>
          <p:cNvSpPr txBox="1">
            <a:spLocks noChangeArrowheads="1"/>
          </p:cNvSpPr>
          <p:nvPr/>
        </p:nvSpPr>
        <p:spPr bwMode="auto">
          <a:xfrm>
            <a:off x="2081214" y="5060951"/>
            <a:ext cx="1225015" cy="276999"/>
          </a:xfrm>
          <a:prstGeom prst="rect">
            <a:avLst/>
          </a:prstGeom>
          <a:noFill/>
          <a:ln w="9525">
            <a:noFill/>
            <a:miter lim="800000"/>
            <a:headEnd/>
            <a:tailEnd/>
          </a:ln>
        </p:spPr>
        <p:txBody>
          <a:bodyPr wrap="none">
            <a:spAutoFit/>
          </a:bodyPr>
          <a:lstStyle/>
          <a:p>
            <a:pPr algn="ctr"/>
            <a:r>
              <a:rPr lang="en-US" altLang="zh-CN" sz="1200">
                <a:solidFill>
                  <a:srgbClr val="FFFFFF"/>
                </a:solidFill>
                <a:latin typeface="Calibri" pitchFamily="34" charset="0"/>
              </a:rPr>
              <a:t>5.</a:t>
            </a:r>
            <a:r>
              <a:rPr lang="zh-CN" altLang="en-US" sz="1200">
                <a:solidFill>
                  <a:srgbClr val="FFFFFF"/>
                </a:solidFill>
                <a:latin typeface="Calibri" pitchFamily="34" charset="0"/>
              </a:rPr>
              <a:t>成立磋商小组</a:t>
            </a:r>
          </a:p>
        </p:txBody>
      </p:sp>
      <p:sp>
        <p:nvSpPr>
          <p:cNvPr id="34868" name="TextBox 61"/>
          <p:cNvSpPr txBox="1">
            <a:spLocks noChangeArrowheads="1"/>
          </p:cNvSpPr>
          <p:nvPr/>
        </p:nvSpPr>
        <p:spPr bwMode="auto">
          <a:xfrm>
            <a:off x="4284664" y="5060951"/>
            <a:ext cx="935037" cy="276999"/>
          </a:xfrm>
          <a:prstGeom prst="rect">
            <a:avLst/>
          </a:prstGeom>
          <a:noFill/>
          <a:ln w="9525">
            <a:noFill/>
            <a:miter lim="800000"/>
            <a:headEnd/>
            <a:tailEnd/>
          </a:ln>
        </p:spPr>
        <p:txBody>
          <a:bodyPr>
            <a:spAutoFit/>
          </a:bodyPr>
          <a:lstStyle/>
          <a:p>
            <a:pPr algn="ctr"/>
            <a:r>
              <a:rPr lang="en-US" altLang="zh-CN" sz="1200">
                <a:solidFill>
                  <a:srgbClr val="FFFFFF"/>
                </a:solidFill>
                <a:latin typeface="Calibri" pitchFamily="34" charset="0"/>
              </a:rPr>
              <a:t>7.</a:t>
            </a:r>
            <a:r>
              <a:rPr lang="zh-CN" altLang="en-US" sz="1200">
                <a:solidFill>
                  <a:srgbClr val="FFFFFF"/>
                </a:solidFill>
                <a:latin typeface="Calibri" pitchFamily="34" charset="0"/>
              </a:rPr>
              <a:t>综合评分</a:t>
            </a:r>
          </a:p>
        </p:txBody>
      </p:sp>
      <p:sp>
        <p:nvSpPr>
          <p:cNvPr id="34869" name="TextBox 62"/>
          <p:cNvSpPr txBox="1">
            <a:spLocks noChangeArrowheads="1"/>
          </p:cNvSpPr>
          <p:nvPr/>
        </p:nvSpPr>
        <p:spPr bwMode="auto">
          <a:xfrm>
            <a:off x="4037014" y="6684433"/>
            <a:ext cx="917239" cy="276999"/>
          </a:xfrm>
          <a:prstGeom prst="rect">
            <a:avLst/>
          </a:prstGeom>
          <a:noFill/>
          <a:ln w="9525">
            <a:noFill/>
            <a:miter lim="800000"/>
            <a:headEnd/>
            <a:tailEnd/>
          </a:ln>
        </p:spPr>
        <p:txBody>
          <a:bodyPr wrap="none">
            <a:spAutoFit/>
          </a:bodyPr>
          <a:lstStyle/>
          <a:p>
            <a:pPr algn="ctr"/>
            <a:r>
              <a:rPr lang="en-US" altLang="zh-CN" sz="1200">
                <a:solidFill>
                  <a:srgbClr val="FFFFFF"/>
                </a:solidFill>
                <a:latin typeface="Calibri" pitchFamily="34" charset="0"/>
              </a:rPr>
              <a:t>6.</a:t>
            </a:r>
            <a:r>
              <a:rPr lang="zh-CN" altLang="en-US" sz="1200">
                <a:solidFill>
                  <a:srgbClr val="FFFFFF"/>
                </a:solidFill>
                <a:latin typeface="Calibri" pitchFamily="34" charset="0"/>
              </a:rPr>
              <a:t>分别磋商</a:t>
            </a:r>
          </a:p>
        </p:txBody>
      </p:sp>
      <p:sp>
        <p:nvSpPr>
          <p:cNvPr id="34873" name="TextBox 66"/>
          <p:cNvSpPr txBox="1">
            <a:spLocks noChangeArrowheads="1"/>
          </p:cNvSpPr>
          <p:nvPr/>
        </p:nvSpPr>
        <p:spPr bwMode="auto">
          <a:xfrm>
            <a:off x="6124576" y="5060951"/>
            <a:ext cx="952505" cy="276999"/>
          </a:xfrm>
          <a:prstGeom prst="rect">
            <a:avLst/>
          </a:prstGeom>
          <a:noFill/>
          <a:ln w="9525">
            <a:noFill/>
            <a:miter lim="800000"/>
            <a:headEnd/>
            <a:tailEnd/>
          </a:ln>
        </p:spPr>
        <p:txBody>
          <a:bodyPr wrap="none">
            <a:spAutoFit/>
          </a:bodyPr>
          <a:lstStyle/>
          <a:p>
            <a:pPr algn="ctr"/>
            <a:r>
              <a:rPr lang="en-US" altLang="zh-CN" sz="1200">
                <a:solidFill>
                  <a:srgbClr val="FFFFFF"/>
                </a:solidFill>
                <a:latin typeface="Calibri" pitchFamily="34" charset="0"/>
              </a:rPr>
              <a:t>9.</a:t>
            </a:r>
            <a:r>
              <a:rPr lang="zh-CN" altLang="en-US" sz="1200">
                <a:solidFill>
                  <a:srgbClr val="FFFFFF"/>
                </a:solidFill>
                <a:latin typeface="Calibri" pitchFamily="34" charset="0"/>
              </a:rPr>
              <a:t> 结果公告</a:t>
            </a:r>
          </a:p>
        </p:txBody>
      </p:sp>
      <p:sp>
        <p:nvSpPr>
          <p:cNvPr id="34876" name="TextBox 69"/>
          <p:cNvSpPr txBox="1">
            <a:spLocks noChangeArrowheads="1"/>
          </p:cNvSpPr>
          <p:nvPr/>
        </p:nvSpPr>
        <p:spPr bwMode="auto">
          <a:xfrm>
            <a:off x="7812088" y="6684433"/>
            <a:ext cx="1065212" cy="276999"/>
          </a:xfrm>
          <a:prstGeom prst="rect">
            <a:avLst/>
          </a:prstGeom>
          <a:noFill/>
          <a:ln w="9525">
            <a:noFill/>
            <a:miter lim="800000"/>
            <a:headEnd/>
            <a:tailEnd/>
          </a:ln>
        </p:spPr>
        <p:txBody>
          <a:bodyPr>
            <a:spAutoFit/>
          </a:bodyPr>
          <a:lstStyle/>
          <a:p>
            <a:pPr algn="ctr"/>
            <a:r>
              <a:rPr lang="en-US" altLang="zh-CN" sz="1200">
                <a:solidFill>
                  <a:srgbClr val="FFFFFF"/>
                </a:solidFill>
                <a:latin typeface="Calibri" pitchFamily="34" charset="0"/>
              </a:rPr>
              <a:t>10.</a:t>
            </a:r>
            <a:r>
              <a:rPr lang="zh-CN" altLang="en-US" sz="1200">
                <a:solidFill>
                  <a:srgbClr val="FFFFFF"/>
                </a:solidFill>
                <a:latin typeface="Calibri" pitchFamily="34" charset="0"/>
              </a:rPr>
              <a:t>签订合同</a:t>
            </a:r>
          </a:p>
        </p:txBody>
      </p:sp>
      <p:sp>
        <p:nvSpPr>
          <p:cNvPr id="34877" name="下箭头 70"/>
          <p:cNvSpPr>
            <a:spLocks noChangeArrowheads="1"/>
          </p:cNvSpPr>
          <p:nvPr/>
        </p:nvSpPr>
        <p:spPr bwMode="auto">
          <a:xfrm rot="-5400000">
            <a:off x="2519893" y="5482697"/>
            <a:ext cx="287867" cy="790575"/>
          </a:xfrm>
          <a:prstGeom prst="downArrow">
            <a:avLst>
              <a:gd name="adj1" fmla="val 50000"/>
              <a:gd name="adj2" fmla="val 87289"/>
            </a:avLst>
          </a:prstGeom>
          <a:solidFill>
            <a:srgbClr val="93CDDD"/>
          </a:solidFill>
          <a:ln w="12700" algn="ctr">
            <a:solidFill>
              <a:schemeClr val="bg1"/>
            </a:solid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879" name="椭圆 72"/>
          <p:cNvSpPr>
            <a:spLocks noChangeArrowheads="1"/>
          </p:cNvSpPr>
          <p:nvPr/>
        </p:nvSpPr>
        <p:spPr bwMode="auto">
          <a:xfrm rot="-5400000">
            <a:off x="841640" y="5262299"/>
            <a:ext cx="1610783" cy="1208087"/>
          </a:xfrm>
          <a:prstGeom prst="ellipse">
            <a:avLst/>
          </a:prstGeom>
          <a:solidFill>
            <a:srgbClr val="93CDDD"/>
          </a:solidFill>
          <a:ln w="25400" algn="ctr">
            <a:noFill/>
            <a:round/>
            <a:headEnd/>
            <a:tailEnd/>
          </a:ln>
        </p:spPr>
        <p:txBody>
          <a:bodyPr vert="eaVert" anchor="ctr"/>
          <a:lstStyle/>
          <a:p>
            <a:pPr algn="ctr"/>
            <a:endParaRPr lang="zh-CN" altLang="en-US">
              <a:solidFill>
                <a:srgbClr val="FFFFFF"/>
              </a:solidFill>
              <a:latin typeface="Calibri" pitchFamily="34" charset="0"/>
            </a:endParaRPr>
          </a:p>
        </p:txBody>
      </p:sp>
      <p:sp>
        <p:nvSpPr>
          <p:cNvPr id="34880" name="TextBox 73"/>
          <p:cNvSpPr txBox="1">
            <a:spLocks noChangeArrowheads="1"/>
          </p:cNvSpPr>
          <p:nvPr/>
        </p:nvSpPr>
        <p:spPr bwMode="auto">
          <a:xfrm>
            <a:off x="1187451" y="5924551"/>
            <a:ext cx="936625" cy="307777"/>
          </a:xfrm>
          <a:prstGeom prst="rect">
            <a:avLst/>
          </a:prstGeom>
          <a:noFill/>
          <a:ln w="9525">
            <a:noFill/>
            <a:miter lim="800000"/>
            <a:headEnd/>
            <a:tailEnd/>
          </a:ln>
        </p:spPr>
        <p:txBody>
          <a:bodyPr>
            <a:spAutoFit/>
          </a:bodyPr>
          <a:lstStyle/>
          <a:p>
            <a:pPr algn="ctr"/>
            <a:r>
              <a:rPr lang="zh-CN" altLang="en-US" sz="1400" b="1">
                <a:latin typeface="Calibri" pitchFamily="34" charset="0"/>
              </a:rPr>
              <a:t>磋商准备</a:t>
            </a:r>
            <a:endParaRPr lang="zh-CN" altLang="en-US" sz="2800" b="1">
              <a:latin typeface="Calibri" pitchFamily="34" charset="0"/>
            </a:endParaRPr>
          </a:p>
        </p:txBody>
      </p:sp>
      <p:sp>
        <p:nvSpPr>
          <p:cNvPr id="34885" name="TextBox 56"/>
          <p:cNvSpPr txBox="1">
            <a:spLocks noChangeArrowheads="1"/>
          </p:cNvSpPr>
          <p:nvPr/>
        </p:nvSpPr>
        <p:spPr bwMode="auto">
          <a:xfrm>
            <a:off x="5148263" y="5924551"/>
            <a:ext cx="1079500" cy="307777"/>
          </a:xfrm>
          <a:prstGeom prst="rect">
            <a:avLst/>
          </a:prstGeom>
          <a:noFill/>
          <a:ln w="9525">
            <a:noFill/>
            <a:miter lim="800000"/>
            <a:headEnd/>
            <a:tailEnd/>
          </a:ln>
        </p:spPr>
        <p:txBody>
          <a:bodyPr>
            <a:spAutoFit/>
          </a:bodyPr>
          <a:lstStyle/>
          <a:p>
            <a:pPr algn="ctr"/>
            <a:r>
              <a:rPr lang="zh-CN" altLang="en-US" sz="1400" b="1">
                <a:latin typeface="Calibri" pitchFamily="34" charset="0"/>
              </a:rPr>
              <a:t>确定供应商</a:t>
            </a:r>
          </a:p>
        </p:txBody>
      </p:sp>
      <p:sp>
        <p:nvSpPr>
          <p:cNvPr id="34886" name="TextBox 56"/>
          <p:cNvSpPr txBox="1">
            <a:spLocks noChangeArrowheads="1"/>
          </p:cNvSpPr>
          <p:nvPr/>
        </p:nvSpPr>
        <p:spPr bwMode="auto">
          <a:xfrm>
            <a:off x="7019925" y="5924551"/>
            <a:ext cx="902811" cy="307777"/>
          </a:xfrm>
          <a:prstGeom prst="rect">
            <a:avLst/>
          </a:prstGeom>
          <a:noFill/>
          <a:ln w="9525">
            <a:noFill/>
            <a:miter lim="800000"/>
            <a:headEnd/>
            <a:tailEnd/>
          </a:ln>
        </p:spPr>
        <p:txBody>
          <a:bodyPr wrap="none">
            <a:spAutoFit/>
          </a:bodyPr>
          <a:lstStyle/>
          <a:p>
            <a:pPr algn="ctr"/>
            <a:r>
              <a:rPr lang="zh-CN" altLang="en-US" sz="1400" b="1">
                <a:latin typeface="Calibri" pitchFamily="34" charset="0"/>
              </a:rPr>
              <a:t>采购完成</a:t>
            </a:r>
          </a:p>
        </p:txBody>
      </p:sp>
      <p:sp>
        <p:nvSpPr>
          <p:cNvPr id="34890" name="TextBox 62"/>
          <p:cNvSpPr txBox="1">
            <a:spLocks noChangeArrowheads="1"/>
          </p:cNvSpPr>
          <p:nvPr/>
        </p:nvSpPr>
        <p:spPr bwMode="auto">
          <a:xfrm>
            <a:off x="5969000" y="6684433"/>
            <a:ext cx="1225015" cy="276999"/>
          </a:xfrm>
          <a:prstGeom prst="rect">
            <a:avLst/>
          </a:prstGeom>
          <a:noFill/>
          <a:ln w="9525">
            <a:noFill/>
            <a:miter lim="800000"/>
            <a:headEnd/>
            <a:tailEnd/>
          </a:ln>
        </p:spPr>
        <p:txBody>
          <a:bodyPr wrap="none">
            <a:spAutoFit/>
          </a:bodyPr>
          <a:lstStyle/>
          <a:p>
            <a:pPr algn="ctr"/>
            <a:r>
              <a:rPr lang="en-US" altLang="zh-CN" sz="1200">
                <a:solidFill>
                  <a:srgbClr val="FFFFFF"/>
                </a:solidFill>
                <a:latin typeface="Calibri" pitchFamily="34" charset="0"/>
              </a:rPr>
              <a:t>8.</a:t>
            </a:r>
            <a:r>
              <a:rPr lang="zh-CN" altLang="en-US" sz="1200">
                <a:solidFill>
                  <a:srgbClr val="FFFFFF"/>
                </a:solidFill>
                <a:latin typeface="Calibri" pitchFamily="34" charset="0"/>
              </a:rPr>
              <a:t>编写评审报告</a:t>
            </a:r>
          </a:p>
        </p:txBody>
      </p:sp>
      <p:sp>
        <p:nvSpPr>
          <p:cNvPr id="34891" name="下箭头 43"/>
          <p:cNvSpPr>
            <a:spLocks noChangeArrowheads="1"/>
          </p:cNvSpPr>
          <p:nvPr/>
        </p:nvSpPr>
        <p:spPr bwMode="auto">
          <a:xfrm rot="16200000" flipH="1">
            <a:off x="6408474" y="5553341"/>
            <a:ext cx="287867" cy="649287"/>
          </a:xfrm>
          <a:prstGeom prst="downArrow">
            <a:avLst>
              <a:gd name="adj1" fmla="val 50000"/>
              <a:gd name="adj2" fmla="val 106134"/>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897" name="Text Box 81"/>
          <p:cNvSpPr txBox="1">
            <a:spLocks noChangeArrowheads="1"/>
          </p:cNvSpPr>
          <p:nvPr/>
        </p:nvSpPr>
        <p:spPr bwMode="auto">
          <a:xfrm>
            <a:off x="611188" y="2660651"/>
            <a:ext cx="3635375" cy="738664"/>
          </a:xfrm>
          <a:prstGeom prst="rect">
            <a:avLst/>
          </a:prstGeom>
          <a:noFill/>
          <a:ln w="9525">
            <a:noFill/>
            <a:miter lim="800000"/>
            <a:headEnd/>
            <a:tailEnd/>
          </a:ln>
          <a:effectLst/>
        </p:spPr>
        <p:txBody>
          <a:bodyPr>
            <a:spAutoFit/>
          </a:bodyPr>
          <a:lstStyle/>
          <a:p>
            <a:r>
              <a:rPr lang="zh-CN" altLang="en-US" sz="1400"/>
              <a:t>        </a:t>
            </a:r>
            <a:r>
              <a:rPr lang="zh-CN" altLang="en-US" sz="1400" b="1"/>
              <a:t>成果简介：</a:t>
            </a:r>
            <a:r>
              <a:rPr lang="zh-CN" altLang="en-US" sz="1400"/>
              <a:t>本创意简要介绍、分析了竞争性磋商采购方式的概念、特点及适用范围。并建议在今后的政府服务采购中加以应用。</a:t>
            </a:r>
          </a:p>
        </p:txBody>
      </p:sp>
      <p:sp>
        <p:nvSpPr>
          <p:cNvPr id="34898" name="Text Box 82"/>
          <p:cNvSpPr txBox="1">
            <a:spLocks noChangeArrowheads="1"/>
          </p:cNvSpPr>
          <p:nvPr/>
        </p:nvSpPr>
        <p:spPr bwMode="auto">
          <a:xfrm>
            <a:off x="4932364" y="2660651"/>
            <a:ext cx="4211637" cy="1231106"/>
          </a:xfrm>
          <a:prstGeom prst="rect">
            <a:avLst/>
          </a:prstGeom>
          <a:noFill/>
          <a:ln w="9525">
            <a:noFill/>
            <a:miter lim="800000"/>
            <a:headEnd/>
            <a:tailEnd/>
          </a:ln>
          <a:effectLst/>
        </p:spPr>
        <p:txBody>
          <a:bodyPr>
            <a:spAutoFit/>
          </a:bodyPr>
          <a:lstStyle/>
          <a:p>
            <a:pPr>
              <a:spcBef>
                <a:spcPct val="50000"/>
              </a:spcBef>
            </a:pPr>
            <a:r>
              <a:rPr lang="zh-CN" altLang="en-US" sz="1400" dirty="0"/>
              <a:t>       </a:t>
            </a:r>
            <a:r>
              <a:rPr lang="zh-CN" altLang="en-US" sz="1400" b="1" dirty="0"/>
              <a:t>核心创意：</a:t>
            </a:r>
            <a:r>
              <a:rPr lang="zh-CN" altLang="en-US" sz="1400" dirty="0"/>
              <a:t>随着司法体制改革的不断深入和“四个全覆盖”的不断推进，今后司法行政工作将会带动大量的社会服务采购需求。竞争性磋商是政府服务采购的新方式。如应用得当将能避免恶性竞争，实现“物有所值”和“质量、价格、效率”的统一</a:t>
            </a:r>
            <a:r>
              <a:rPr lang="zh-CN" altLang="en-US" dirty="0"/>
              <a:t> 。</a:t>
            </a:r>
          </a:p>
        </p:txBody>
      </p:sp>
      <p:sp>
        <p:nvSpPr>
          <p:cNvPr id="34899" name="Text Box 83"/>
          <p:cNvSpPr txBox="1">
            <a:spLocks noChangeArrowheads="1"/>
          </p:cNvSpPr>
          <p:nvPr/>
        </p:nvSpPr>
        <p:spPr bwMode="auto">
          <a:xfrm>
            <a:off x="2909860" y="1785926"/>
            <a:ext cx="6234140" cy="473589"/>
          </a:xfrm>
          <a:prstGeom prst="rect">
            <a:avLst/>
          </a:prstGeom>
          <a:noFill/>
          <a:ln w="9525">
            <a:noFill/>
            <a:miter lim="800000"/>
            <a:headEnd/>
            <a:tailEnd/>
          </a:ln>
          <a:effectLst/>
        </p:spPr>
        <p:txBody>
          <a:bodyPr wrap="square">
            <a:spAutoFit/>
          </a:bodyPr>
          <a:lstStyle/>
          <a:p>
            <a:pPr>
              <a:spcBef>
                <a:spcPct val="50000"/>
              </a:spcBef>
            </a:pPr>
            <a:r>
              <a:rPr lang="zh-CN" altLang="en-US" sz="2400" b="1" dirty="0">
                <a:solidFill>
                  <a:srgbClr val="00B0F0"/>
                </a:solidFill>
                <a:latin typeface="方正舒体" pitchFamily="2" charset="-122"/>
                <a:ea typeface="方正舒体" pitchFamily="2" charset="-122"/>
              </a:rPr>
              <a:t>竞争性磋商－－让服务采购更加物有所值！</a:t>
            </a:r>
          </a:p>
        </p:txBody>
      </p:sp>
      <p:grpSp>
        <p:nvGrpSpPr>
          <p:cNvPr id="2" name="组合 27"/>
          <p:cNvGrpSpPr>
            <a:grpSpLocks/>
          </p:cNvGrpSpPr>
          <p:nvPr/>
        </p:nvGrpSpPr>
        <p:grpSpPr bwMode="auto">
          <a:xfrm>
            <a:off x="0" y="452967"/>
            <a:ext cx="585788" cy="889000"/>
            <a:chOff x="2608294" y="176834"/>
            <a:chExt cx="792088" cy="900882"/>
          </a:xfrm>
        </p:grpSpPr>
        <p:sp>
          <p:nvSpPr>
            <p:cNvPr id="34906" name="矩形 25"/>
            <p:cNvSpPr>
              <a:spLocks noChangeArrowheads="1"/>
            </p:cNvSpPr>
            <p:nvPr/>
          </p:nvSpPr>
          <p:spPr bwMode="auto">
            <a:xfrm rot="2700000">
              <a:off x="2608293" y="436395"/>
              <a:ext cx="792088" cy="272966"/>
            </a:xfrm>
            <a:prstGeom prst="rect">
              <a:avLst/>
            </a:prstGeom>
            <a:solidFill>
              <a:srgbClr val="FFAC84"/>
            </a:solidFill>
            <a:ln w="25400" algn="ctr">
              <a:noFill/>
              <a:miter lim="800000"/>
              <a:headEnd/>
              <a:tailEnd/>
            </a:ln>
          </p:spPr>
          <p:txBody>
            <a:bodyPr rot="10800000" vert="eaVert" anchor="ctr"/>
            <a:lstStyle/>
            <a:p>
              <a:pPr algn="ctr"/>
              <a:endParaRPr lang="zh-CN" altLang="en-US">
                <a:solidFill>
                  <a:srgbClr val="FFFFFF"/>
                </a:solidFill>
                <a:latin typeface="Calibri" pitchFamily="34" charset="0"/>
              </a:endParaRPr>
            </a:p>
          </p:txBody>
        </p:sp>
        <p:sp>
          <p:nvSpPr>
            <p:cNvPr id="34907" name="矩形 26"/>
            <p:cNvSpPr>
              <a:spLocks noChangeArrowheads="1"/>
            </p:cNvSpPr>
            <p:nvPr/>
          </p:nvSpPr>
          <p:spPr bwMode="auto">
            <a:xfrm rot="8100000">
              <a:off x="2608294" y="804750"/>
              <a:ext cx="792088" cy="272966"/>
            </a:xfrm>
            <a:prstGeom prst="rect">
              <a:avLst/>
            </a:prstGeom>
            <a:solidFill>
              <a:srgbClr val="FFAC84">
                <a:alpha val="50195"/>
              </a:srgbClr>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grpSp>
      <p:pic>
        <p:nvPicPr>
          <p:cNvPr id="34904" name="Picture 3"/>
          <p:cNvPicPr>
            <a:picLocks noChangeAspect="1" noChangeArrowheads="1"/>
          </p:cNvPicPr>
          <p:nvPr/>
        </p:nvPicPr>
        <p:blipFill>
          <a:blip r:embed="rId3"/>
          <a:srcRect t="2766" r="57680" b="7205"/>
          <a:stretch>
            <a:fillRect/>
          </a:stretch>
        </p:blipFill>
        <p:spPr bwMode="auto">
          <a:xfrm>
            <a:off x="250825" y="1"/>
            <a:ext cx="233363" cy="2180167"/>
          </a:xfrm>
          <a:prstGeom prst="rect">
            <a:avLst/>
          </a:prstGeom>
          <a:noFill/>
          <a:ln w="9525">
            <a:noFill/>
            <a:miter lim="800000"/>
            <a:headEnd/>
            <a:tailEnd/>
          </a:ln>
        </p:spPr>
      </p:pic>
      <p:sp>
        <p:nvSpPr>
          <p:cNvPr id="34908" name="TextBox 17"/>
          <p:cNvSpPr txBox="1">
            <a:spLocks noChangeArrowheads="1"/>
          </p:cNvSpPr>
          <p:nvPr/>
        </p:nvSpPr>
        <p:spPr bwMode="auto">
          <a:xfrm>
            <a:off x="1331913" y="5348818"/>
            <a:ext cx="704039" cy="523220"/>
          </a:xfrm>
          <a:prstGeom prst="rect">
            <a:avLst/>
          </a:prstGeom>
          <a:noFill/>
          <a:ln w="9525">
            <a:noFill/>
            <a:miter lim="800000"/>
            <a:headEnd/>
            <a:tailEnd/>
          </a:ln>
        </p:spPr>
        <p:txBody>
          <a:bodyPr wrap="none">
            <a:spAutoFit/>
          </a:bodyPr>
          <a:lstStyle/>
          <a:p>
            <a:pPr algn="ctr"/>
            <a:r>
              <a:rPr lang="en-US" altLang="zh-CN" sz="1400" b="1">
                <a:latin typeface="Arial Unicode MS"/>
                <a:ea typeface="Arial Unicode MS"/>
                <a:cs typeface="Arial Unicode MS"/>
              </a:rPr>
              <a:t>STEP </a:t>
            </a:r>
          </a:p>
          <a:p>
            <a:pPr algn="ctr"/>
            <a:r>
              <a:rPr lang="en-US" altLang="zh-CN" sz="1400" b="1">
                <a:latin typeface="Arial Unicode MS"/>
                <a:ea typeface="Arial Unicode MS"/>
                <a:cs typeface="Arial Unicode MS"/>
              </a:rPr>
              <a:t>1</a:t>
            </a:r>
          </a:p>
        </p:txBody>
      </p:sp>
      <p:sp>
        <p:nvSpPr>
          <p:cNvPr id="34909" name="TextBox 17"/>
          <p:cNvSpPr txBox="1">
            <a:spLocks noChangeArrowheads="1"/>
          </p:cNvSpPr>
          <p:nvPr/>
        </p:nvSpPr>
        <p:spPr bwMode="auto">
          <a:xfrm>
            <a:off x="3348039" y="5348818"/>
            <a:ext cx="654346" cy="523220"/>
          </a:xfrm>
          <a:prstGeom prst="rect">
            <a:avLst/>
          </a:prstGeom>
          <a:noFill/>
          <a:ln w="9525">
            <a:noFill/>
            <a:miter lim="800000"/>
            <a:headEnd/>
            <a:tailEnd/>
          </a:ln>
        </p:spPr>
        <p:txBody>
          <a:bodyPr wrap="none">
            <a:spAutoFit/>
          </a:bodyPr>
          <a:lstStyle/>
          <a:p>
            <a:pPr algn="ctr"/>
            <a:r>
              <a:rPr lang="en-US" altLang="zh-CN" sz="1400" b="1">
                <a:latin typeface="Arial Unicode MS"/>
                <a:ea typeface="Arial Unicode MS"/>
                <a:cs typeface="Arial Unicode MS"/>
              </a:rPr>
              <a:t>STEP</a:t>
            </a:r>
          </a:p>
          <a:p>
            <a:pPr algn="ctr"/>
            <a:r>
              <a:rPr lang="en-US" altLang="zh-CN" sz="1400" b="1">
                <a:latin typeface="Arial Unicode MS"/>
                <a:ea typeface="Arial Unicode MS"/>
                <a:cs typeface="Arial Unicode MS"/>
              </a:rPr>
              <a:t>2</a:t>
            </a:r>
            <a:endParaRPr lang="zh-CN" altLang="en-US" sz="900" b="1">
              <a:latin typeface="Arial Unicode MS"/>
              <a:ea typeface="Arial Unicode MS"/>
              <a:cs typeface="Arial Unicode MS"/>
            </a:endParaRPr>
          </a:p>
        </p:txBody>
      </p:sp>
      <p:sp>
        <p:nvSpPr>
          <p:cNvPr id="34913" name="TextBox 17"/>
          <p:cNvSpPr txBox="1">
            <a:spLocks noChangeArrowheads="1"/>
          </p:cNvSpPr>
          <p:nvPr/>
        </p:nvSpPr>
        <p:spPr bwMode="auto">
          <a:xfrm>
            <a:off x="5364164" y="5348818"/>
            <a:ext cx="649287" cy="523220"/>
          </a:xfrm>
          <a:prstGeom prst="rect">
            <a:avLst/>
          </a:prstGeom>
          <a:noFill/>
          <a:ln w="9525">
            <a:noFill/>
            <a:miter lim="800000"/>
            <a:headEnd/>
            <a:tailEnd/>
          </a:ln>
        </p:spPr>
        <p:txBody>
          <a:bodyPr>
            <a:spAutoFit/>
          </a:bodyPr>
          <a:lstStyle/>
          <a:p>
            <a:pPr algn="ctr"/>
            <a:r>
              <a:rPr lang="en-US" altLang="zh-CN" sz="1400" b="1">
                <a:latin typeface="Arial Unicode MS"/>
                <a:ea typeface="Arial Unicode MS"/>
                <a:cs typeface="Arial Unicode MS"/>
              </a:rPr>
              <a:t>STEP</a:t>
            </a:r>
          </a:p>
          <a:p>
            <a:pPr algn="ctr"/>
            <a:r>
              <a:rPr lang="en-US" altLang="zh-CN" sz="1400" b="1">
                <a:latin typeface="Arial Unicode MS"/>
                <a:ea typeface="Arial Unicode MS"/>
                <a:cs typeface="Arial Unicode MS"/>
              </a:rPr>
              <a:t>3</a:t>
            </a:r>
            <a:endParaRPr lang="en-US" altLang="zh-CN" sz="900" b="1">
              <a:latin typeface="Arial Unicode MS"/>
              <a:ea typeface="Arial Unicode MS"/>
              <a:cs typeface="Arial Unicode MS"/>
            </a:endParaRPr>
          </a:p>
        </p:txBody>
      </p:sp>
      <p:sp>
        <p:nvSpPr>
          <p:cNvPr id="34914" name="TextBox 17"/>
          <p:cNvSpPr txBox="1">
            <a:spLocks noChangeArrowheads="1"/>
          </p:cNvSpPr>
          <p:nvPr/>
        </p:nvSpPr>
        <p:spPr bwMode="auto">
          <a:xfrm>
            <a:off x="7164389" y="5348818"/>
            <a:ext cx="654346" cy="523220"/>
          </a:xfrm>
          <a:prstGeom prst="rect">
            <a:avLst/>
          </a:prstGeom>
          <a:noFill/>
          <a:ln w="9525">
            <a:noFill/>
            <a:miter lim="800000"/>
            <a:headEnd/>
            <a:tailEnd/>
          </a:ln>
        </p:spPr>
        <p:txBody>
          <a:bodyPr wrap="none">
            <a:spAutoFit/>
          </a:bodyPr>
          <a:lstStyle/>
          <a:p>
            <a:pPr algn="ctr"/>
            <a:r>
              <a:rPr lang="en-US" altLang="zh-CN" sz="1400" b="1">
                <a:latin typeface="Arial Unicode MS"/>
                <a:ea typeface="Arial Unicode MS"/>
                <a:cs typeface="Arial Unicode MS"/>
              </a:rPr>
              <a:t>STEP</a:t>
            </a:r>
          </a:p>
          <a:p>
            <a:pPr algn="ctr"/>
            <a:r>
              <a:rPr lang="en-US" altLang="zh-CN" sz="1400" b="1">
                <a:latin typeface="Arial Unicode MS"/>
                <a:ea typeface="Arial Unicode MS"/>
                <a:cs typeface="Arial Unicode MS"/>
              </a:rPr>
              <a:t>4</a:t>
            </a:r>
            <a:endParaRPr lang="en-US" altLang="zh-CN" sz="900" b="1">
              <a:latin typeface="Arial Unicode MS"/>
              <a:ea typeface="Arial Unicode MS"/>
              <a:cs typeface="Arial Unicode MS"/>
            </a:endParaRPr>
          </a:p>
        </p:txBody>
      </p:sp>
      <p:sp>
        <p:nvSpPr>
          <p:cNvPr id="34916" name="下箭头 70"/>
          <p:cNvSpPr>
            <a:spLocks noChangeArrowheads="1"/>
          </p:cNvSpPr>
          <p:nvPr/>
        </p:nvSpPr>
        <p:spPr bwMode="auto">
          <a:xfrm rot="-5400000">
            <a:off x="4536811" y="5481903"/>
            <a:ext cx="287867" cy="792162"/>
          </a:xfrm>
          <a:prstGeom prst="downArrow">
            <a:avLst>
              <a:gd name="adj1" fmla="val 50000"/>
              <a:gd name="adj2" fmla="val 87464"/>
            </a:avLst>
          </a:prstGeom>
          <a:solidFill>
            <a:srgbClr val="93CDDD"/>
          </a:solidFill>
          <a:ln w="12700" algn="ctr">
            <a:solidFill>
              <a:schemeClr val="bg1"/>
            </a:solid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917" name="下箭头 70"/>
          <p:cNvSpPr>
            <a:spLocks noChangeArrowheads="1"/>
          </p:cNvSpPr>
          <p:nvPr/>
        </p:nvSpPr>
        <p:spPr bwMode="auto">
          <a:xfrm rot="-5400000">
            <a:off x="797454" y="5858934"/>
            <a:ext cx="275167" cy="215900"/>
          </a:xfrm>
          <a:prstGeom prst="downArrow">
            <a:avLst>
              <a:gd name="adj1" fmla="val 50000"/>
              <a:gd name="adj2" fmla="val 24938"/>
            </a:avLst>
          </a:prstGeom>
          <a:solidFill>
            <a:srgbClr val="93CDDD"/>
          </a:solidFill>
          <a:ln w="12700" algn="ctr">
            <a:solidFill>
              <a:schemeClr val="bg1"/>
            </a:solid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918" name="下箭头 30"/>
          <p:cNvSpPr>
            <a:spLocks noChangeArrowheads="1"/>
          </p:cNvSpPr>
          <p:nvPr/>
        </p:nvSpPr>
        <p:spPr bwMode="auto">
          <a:xfrm rot="18891035" flipH="1">
            <a:off x="2883695" y="5381362"/>
            <a:ext cx="273049" cy="207962"/>
          </a:xfrm>
          <a:prstGeom prst="downArrow">
            <a:avLst>
              <a:gd name="adj1" fmla="val 50000"/>
              <a:gd name="adj2" fmla="val 50300"/>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920" name="下箭头 30"/>
          <p:cNvSpPr>
            <a:spLocks noChangeArrowheads="1"/>
          </p:cNvSpPr>
          <p:nvPr/>
        </p:nvSpPr>
        <p:spPr bwMode="auto">
          <a:xfrm rot="18891035" flipH="1">
            <a:off x="4899820" y="5381362"/>
            <a:ext cx="273049" cy="207962"/>
          </a:xfrm>
          <a:prstGeom prst="downArrow">
            <a:avLst>
              <a:gd name="adj1" fmla="val 50000"/>
              <a:gd name="adj2" fmla="val 50300"/>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921" name="下箭头 31"/>
          <p:cNvSpPr>
            <a:spLocks noChangeArrowheads="1"/>
          </p:cNvSpPr>
          <p:nvPr/>
        </p:nvSpPr>
        <p:spPr bwMode="auto">
          <a:xfrm rot="8100000">
            <a:off x="7885114" y="6405034"/>
            <a:ext cx="204787" cy="277284"/>
          </a:xfrm>
          <a:prstGeom prst="downArrow">
            <a:avLst>
              <a:gd name="adj1" fmla="val 50000"/>
              <a:gd name="adj2" fmla="val 50301"/>
            </a:avLst>
          </a:prstGeom>
          <a:solidFill>
            <a:srgbClr val="93CDDD"/>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sp>
        <p:nvSpPr>
          <p:cNvPr id="34922" name="下箭头 31"/>
          <p:cNvSpPr>
            <a:spLocks noChangeArrowheads="1"/>
          </p:cNvSpPr>
          <p:nvPr/>
        </p:nvSpPr>
        <p:spPr bwMode="auto">
          <a:xfrm rot="8100000">
            <a:off x="6084889" y="6405034"/>
            <a:ext cx="204787" cy="277284"/>
          </a:xfrm>
          <a:prstGeom prst="downArrow">
            <a:avLst>
              <a:gd name="adj1" fmla="val 50000"/>
              <a:gd name="adj2" fmla="val 50301"/>
            </a:avLst>
          </a:prstGeom>
          <a:solidFill>
            <a:srgbClr val="93CDDD"/>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sp>
        <p:nvSpPr>
          <p:cNvPr id="34923" name="下箭头 31"/>
          <p:cNvSpPr>
            <a:spLocks noChangeArrowheads="1"/>
          </p:cNvSpPr>
          <p:nvPr/>
        </p:nvSpPr>
        <p:spPr bwMode="auto">
          <a:xfrm rot="8100000">
            <a:off x="4067175" y="6405034"/>
            <a:ext cx="204788" cy="277284"/>
          </a:xfrm>
          <a:prstGeom prst="downArrow">
            <a:avLst>
              <a:gd name="adj1" fmla="val 50000"/>
              <a:gd name="adj2" fmla="val 50300"/>
            </a:avLst>
          </a:prstGeom>
          <a:solidFill>
            <a:srgbClr val="93CDDD"/>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sp>
        <p:nvSpPr>
          <p:cNvPr id="34924" name="下箭头 30"/>
          <p:cNvSpPr>
            <a:spLocks noChangeArrowheads="1"/>
          </p:cNvSpPr>
          <p:nvPr/>
        </p:nvSpPr>
        <p:spPr bwMode="auto">
          <a:xfrm rot="18891035" flipH="1">
            <a:off x="6700045" y="5381362"/>
            <a:ext cx="273049" cy="207962"/>
          </a:xfrm>
          <a:prstGeom prst="downArrow">
            <a:avLst>
              <a:gd name="adj1" fmla="val 50000"/>
              <a:gd name="adj2" fmla="val 50300"/>
            </a:avLst>
          </a:prstGeom>
          <a:solidFill>
            <a:srgbClr val="93CDDD"/>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grpSp>
        <p:nvGrpSpPr>
          <p:cNvPr id="3" name="组合 34"/>
          <p:cNvGrpSpPr>
            <a:grpSpLocks/>
          </p:cNvGrpSpPr>
          <p:nvPr/>
        </p:nvGrpSpPr>
        <p:grpSpPr bwMode="auto">
          <a:xfrm>
            <a:off x="0" y="2948517"/>
            <a:ext cx="585788" cy="886883"/>
            <a:chOff x="1187624" y="2766725"/>
            <a:chExt cx="585752" cy="666205"/>
          </a:xfrm>
        </p:grpSpPr>
        <p:sp>
          <p:nvSpPr>
            <p:cNvPr id="34928" name="矩形 33"/>
            <p:cNvSpPr>
              <a:spLocks noChangeArrowheads="1"/>
            </p:cNvSpPr>
            <p:nvPr/>
          </p:nvSpPr>
          <p:spPr bwMode="auto">
            <a:xfrm rot="8100000">
              <a:off x="1187624" y="3231071"/>
              <a:ext cx="585752" cy="201859"/>
            </a:xfrm>
            <a:prstGeom prst="rect">
              <a:avLst/>
            </a:prstGeom>
            <a:solidFill>
              <a:srgbClr val="311F1B"/>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sp>
          <p:nvSpPr>
            <p:cNvPr id="34929" name="矩形 32"/>
            <p:cNvSpPr>
              <a:spLocks noChangeArrowheads="1"/>
            </p:cNvSpPr>
            <p:nvPr/>
          </p:nvSpPr>
          <p:spPr bwMode="auto">
            <a:xfrm rot="2700000">
              <a:off x="1187623" y="2958671"/>
              <a:ext cx="585752" cy="201859"/>
            </a:xfrm>
            <a:prstGeom prst="rect">
              <a:avLst/>
            </a:prstGeom>
            <a:solidFill>
              <a:srgbClr val="56423B"/>
            </a:solidFill>
            <a:ln w="25400" algn="ctr">
              <a:noFill/>
              <a:miter lim="800000"/>
              <a:headEnd/>
              <a:tailEnd/>
            </a:ln>
          </p:spPr>
          <p:txBody>
            <a:bodyPr rot="10800000" vert="eaVert" anchor="ctr"/>
            <a:lstStyle/>
            <a:p>
              <a:pPr algn="ctr"/>
              <a:endParaRPr lang="zh-CN" altLang="en-US">
                <a:solidFill>
                  <a:srgbClr val="FFFFFF"/>
                </a:solidFill>
                <a:latin typeface="Calibri" pitchFamily="34" charset="0"/>
              </a:endParaRPr>
            </a:p>
          </p:txBody>
        </p:sp>
      </p:grpSp>
      <p:pic>
        <p:nvPicPr>
          <p:cNvPr id="34926" name="Picture 3"/>
          <p:cNvPicPr>
            <a:picLocks noChangeAspect="1" noChangeArrowheads="1"/>
          </p:cNvPicPr>
          <p:nvPr/>
        </p:nvPicPr>
        <p:blipFill>
          <a:blip r:embed="rId3"/>
          <a:srcRect t="2766" r="57680" b="7205"/>
          <a:stretch>
            <a:fillRect/>
          </a:stretch>
        </p:blipFill>
        <p:spPr bwMode="auto">
          <a:xfrm>
            <a:off x="4643439" y="2468034"/>
            <a:ext cx="257175" cy="2400300"/>
          </a:xfrm>
          <a:prstGeom prst="rect">
            <a:avLst/>
          </a:prstGeom>
          <a:noFill/>
          <a:ln w="9525">
            <a:noFill/>
            <a:miter lim="800000"/>
            <a:headEnd/>
            <a:tailEnd/>
          </a:ln>
        </p:spPr>
      </p:pic>
      <p:pic>
        <p:nvPicPr>
          <p:cNvPr id="34933" name="Picture 3"/>
          <p:cNvPicPr>
            <a:picLocks noChangeAspect="1" noChangeArrowheads="1"/>
          </p:cNvPicPr>
          <p:nvPr/>
        </p:nvPicPr>
        <p:blipFill>
          <a:blip r:embed="rId3"/>
          <a:srcRect t="2766" r="57680" b="7205"/>
          <a:stretch>
            <a:fillRect/>
          </a:stretch>
        </p:blipFill>
        <p:spPr bwMode="auto">
          <a:xfrm>
            <a:off x="250826" y="2468034"/>
            <a:ext cx="257175" cy="2400300"/>
          </a:xfrm>
          <a:prstGeom prst="rect">
            <a:avLst/>
          </a:prstGeom>
          <a:noFill/>
          <a:ln w="9525">
            <a:noFill/>
            <a:miter lim="800000"/>
            <a:headEnd/>
            <a:tailEnd/>
          </a:ln>
        </p:spPr>
      </p:pic>
      <p:grpSp>
        <p:nvGrpSpPr>
          <p:cNvPr id="4" name="组合 28"/>
          <p:cNvGrpSpPr>
            <a:grpSpLocks/>
          </p:cNvGrpSpPr>
          <p:nvPr/>
        </p:nvGrpSpPr>
        <p:grpSpPr bwMode="auto">
          <a:xfrm flipH="1">
            <a:off x="8558214" y="5348817"/>
            <a:ext cx="585787" cy="889000"/>
            <a:chOff x="2608294" y="176834"/>
            <a:chExt cx="792088" cy="900882"/>
          </a:xfrm>
        </p:grpSpPr>
        <p:sp>
          <p:nvSpPr>
            <p:cNvPr id="34938" name="矩形 29"/>
            <p:cNvSpPr>
              <a:spLocks noChangeArrowheads="1"/>
            </p:cNvSpPr>
            <p:nvPr/>
          </p:nvSpPr>
          <p:spPr bwMode="auto">
            <a:xfrm rot="2700000">
              <a:off x="2608293" y="436395"/>
              <a:ext cx="792088" cy="272966"/>
            </a:xfrm>
            <a:prstGeom prst="rect">
              <a:avLst/>
            </a:prstGeom>
            <a:solidFill>
              <a:srgbClr val="FFAC84"/>
            </a:solidFill>
            <a:ln w="25400" algn="ctr">
              <a:noFill/>
              <a:miter lim="800000"/>
              <a:headEnd/>
              <a:tailEnd/>
            </a:ln>
          </p:spPr>
          <p:txBody>
            <a:bodyPr vert="eaVert" anchor="ctr"/>
            <a:lstStyle/>
            <a:p>
              <a:pPr algn="ctr"/>
              <a:endParaRPr lang="zh-CN" altLang="en-US">
                <a:solidFill>
                  <a:srgbClr val="FFFFFF"/>
                </a:solidFill>
                <a:latin typeface="Calibri" pitchFamily="34" charset="0"/>
              </a:endParaRPr>
            </a:p>
          </p:txBody>
        </p:sp>
        <p:sp>
          <p:nvSpPr>
            <p:cNvPr id="34939" name="矩形 30"/>
            <p:cNvSpPr>
              <a:spLocks noChangeArrowheads="1"/>
            </p:cNvSpPr>
            <p:nvPr/>
          </p:nvSpPr>
          <p:spPr bwMode="auto">
            <a:xfrm rot="8100000">
              <a:off x="2608294" y="804750"/>
              <a:ext cx="792088" cy="272966"/>
            </a:xfrm>
            <a:prstGeom prst="rect">
              <a:avLst/>
            </a:prstGeom>
            <a:solidFill>
              <a:srgbClr val="FFAC84">
                <a:alpha val="50195"/>
              </a:srgbClr>
            </a:solidFill>
            <a:ln w="25400" algn="ctr">
              <a:noFill/>
              <a:miter lim="800000"/>
              <a:headEnd/>
              <a:tailEnd/>
            </a:ln>
          </p:spPr>
          <p:txBody>
            <a:bodyPr rot="10800000" anchor="ctr"/>
            <a:lstStyle/>
            <a:p>
              <a:pPr algn="ctr"/>
              <a:endParaRPr lang="zh-CN" altLang="en-US">
                <a:solidFill>
                  <a:srgbClr val="FFFFFF"/>
                </a:solidFill>
                <a:latin typeface="Calibri" pitchFamily="34" charset="0"/>
              </a:endParaRPr>
            </a:p>
          </p:txBody>
        </p:sp>
      </p:grpSp>
      <p:pic>
        <p:nvPicPr>
          <p:cNvPr id="34936" name="Picture 3"/>
          <p:cNvPicPr>
            <a:picLocks noChangeAspect="1" noChangeArrowheads="1"/>
          </p:cNvPicPr>
          <p:nvPr/>
        </p:nvPicPr>
        <p:blipFill>
          <a:blip r:embed="rId4"/>
          <a:srcRect l="57680" t="7205" b="2766"/>
          <a:stretch>
            <a:fillRect/>
          </a:stretch>
        </p:blipFill>
        <p:spPr bwMode="auto">
          <a:xfrm>
            <a:off x="8748714" y="4965701"/>
            <a:ext cx="236537" cy="2207684"/>
          </a:xfrm>
          <a:prstGeom prst="rect">
            <a:avLst/>
          </a:prstGeom>
          <a:noFill/>
          <a:ln w="9525">
            <a:noFill/>
            <a:miter lim="800000"/>
            <a:headEnd/>
            <a:tailEnd/>
          </a:ln>
        </p:spPr>
      </p:pic>
      <p:sp>
        <p:nvSpPr>
          <p:cNvPr id="58" name="Text Box 83"/>
          <p:cNvSpPr txBox="1">
            <a:spLocks noChangeArrowheads="1"/>
          </p:cNvSpPr>
          <p:nvPr/>
        </p:nvSpPr>
        <p:spPr bwMode="auto">
          <a:xfrm>
            <a:off x="0" y="928670"/>
            <a:ext cx="8143932" cy="1138773"/>
          </a:xfrm>
          <a:prstGeom prst="rect">
            <a:avLst/>
          </a:prstGeom>
          <a:noFill/>
          <a:ln w="9525">
            <a:noFill/>
            <a:miter lim="800000"/>
            <a:headEnd/>
            <a:tailEnd/>
          </a:ln>
          <a:effectLst/>
        </p:spPr>
        <p:txBody>
          <a:bodyPr wrap="square">
            <a:spAutoFit/>
          </a:bodyPr>
          <a:lstStyle/>
          <a:p>
            <a:pPr>
              <a:spcBef>
                <a:spcPct val="50000"/>
              </a:spcBef>
            </a:pPr>
            <a:r>
              <a:rPr lang="zh-CN" altLang="en-US" sz="3200" dirty="0" smtClean="0">
                <a:solidFill>
                  <a:srgbClr val="FFFF00"/>
                </a:solidFill>
                <a:latin typeface="方正小标宋简体" pitchFamily="65" charset="-122"/>
                <a:ea typeface="方正小标宋简体" pitchFamily="65" charset="-122"/>
              </a:rPr>
              <a:t>成果二 在政府采购中引入竞争性磋商方式</a:t>
            </a:r>
            <a:endParaRPr lang="en-US" altLang="zh-CN" sz="3200" dirty="0" smtClean="0">
              <a:solidFill>
                <a:srgbClr val="FFFF00"/>
              </a:solidFill>
              <a:latin typeface="方正小标宋简体" pitchFamily="65" charset="-122"/>
              <a:ea typeface="方正小标宋简体" pitchFamily="65" charset="-122"/>
            </a:endParaRPr>
          </a:p>
          <a:p>
            <a:pPr>
              <a:spcBef>
                <a:spcPct val="50000"/>
              </a:spcBef>
            </a:pPr>
            <a:r>
              <a:rPr lang="zh-CN" altLang="en-US" sz="2400" dirty="0" smtClean="0">
                <a:solidFill>
                  <a:srgbClr val="FFFF00"/>
                </a:solidFill>
                <a:latin typeface="楷体_GB2312" pitchFamily="49" charset="-122"/>
                <a:ea typeface="楷体_GB2312" pitchFamily="49" charset="-122"/>
              </a:rPr>
              <a:t>厅审计处  陆蔚</a:t>
            </a:r>
            <a:endParaRPr lang="zh-CN" altLang="en-US" sz="2400" dirty="0">
              <a:solidFill>
                <a:srgbClr val="FFFF00"/>
              </a:solidFill>
              <a:latin typeface="楷体_GB2312" pitchFamily="49" charset="-122"/>
              <a:ea typeface="楷体_GB2312" pitchFamily="49" charset="-122"/>
            </a:endParaRPr>
          </a:p>
        </p:txBody>
      </p:sp>
      <p:pic>
        <p:nvPicPr>
          <p:cNvPr id="59" name="Picture 1" descr="C:\Documents and Settings\Administrator\桌面\工作用图\青年创客-d.jpg"/>
          <p:cNvPicPr>
            <a:picLocks noChangeAspect="1" noChangeArrowheads="1"/>
          </p:cNvPicPr>
          <p:nvPr/>
        </p:nvPicPr>
        <p:blipFill>
          <a:blip r:embed="rId5"/>
          <a:srcRect/>
          <a:stretch>
            <a:fillRect/>
          </a:stretch>
        </p:blipFill>
        <p:spPr bwMode="auto">
          <a:xfrm>
            <a:off x="6000728" y="0"/>
            <a:ext cx="3143272" cy="103682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8" name="Text Box 118"/>
          <p:cNvSpPr txBox="1">
            <a:spLocks noChangeArrowheads="1"/>
          </p:cNvSpPr>
          <p:nvPr/>
        </p:nvSpPr>
        <p:spPr bwMode="auto">
          <a:xfrm>
            <a:off x="3421063" y="5949950"/>
            <a:ext cx="3168650" cy="396875"/>
          </a:xfrm>
          <a:prstGeom prst="rect">
            <a:avLst/>
          </a:prstGeom>
          <a:noFill/>
          <a:ln w="9525">
            <a:noFill/>
            <a:miter lim="800000"/>
            <a:headEnd/>
            <a:tailEnd/>
          </a:ln>
          <a:effectLst/>
        </p:spPr>
        <p:txBody>
          <a:bodyPr>
            <a:spAutoFit/>
          </a:bodyPr>
          <a:lstStyle/>
          <a:p>
            <a:pPr algn="ctr">
              <a:spcBef>
                <a:spcPct val="50000"/>
              </a:spcBef>
            </a:pPr>
            <a:r>
              <a:rPr lang="zh-CN" altLang="en-US" sz="2000" b="1" dirty="0">
                <a:solidFill>
                  <a:schemeClr val="bg1"/>
                </a:solidFill>
                <a:ea typeface="黑体" pitchFamily="2" charset="-122"/>
              </a:rPr>
              <a:t>成立旅游纠纷调解组织</a:t>
            </a:r>
          </a:p>
        </p:txBody>
      </p:sp>
      <p:sp>
        <p:nvSpPr>
          <p:cNvPr id="15479" name="Text Box 119"/>
          <p:cNvSpPr txBox="1">
            <a:spLocks noChangeArrowheads="1"/>
          </p:cNvSpPr>
          <p:nvPr/>
        </p:nvSpPr>
        <p:spPr bwMode="auto">
          <a:xfrm>
            <a:off x="5510210" y="4029054"/>
            <a:ext cx="3635375" cy="396875"/>
          </a:xfrm>
          <a:prstGeom prst="rect">
            <a:avLst/>
          </a:prstGeom>
          <a:noFill/>
          <a:ln w="9525">
            <a:noFill/>
            <a:miter lim="800000"/>
            <a:headEnd/>
            <a:tailEnd/>
          </a:ln>
          <a:effectLst/>
        </p:spPr>
        <p:txBody>
          <a:bodyPr>
            <a:spAutoFit/>
          </a:bodyPr>
          <a:lstStyle/>
          <a:p>
            <a:pPr algn="ctr">
              <a:spcBef>
                <a:spcPct val="50000"/>
              </a:spcBef>
            </a:pPr>
            <a:r>
              <a:rPr lang="zh-CN" altLang="en-US" sz="2000" b="1" dirty="0">
                <a:solidFill>
                  <a:schemeClr val="bg1"/>
                </a:solidFill>
                <a:ea typeface="黑体" pitchFamily="2" charset="-122"/>
              </a:rPr>
              <a:t>成立婚姻家庭纠纷调解组织</a:t>
            </a:r>
          </a:p>
        </p:txBody>
      </p:sp>
      <p:grpSp>
        <p:nvGrpSpPr>
          <p:cNvPr id="3" name="Group 639"/>
          <p:cNvGrpSpPr>
            <a:grpSpLocks/>
          </p:cNvGrpSpPr>
          <p:nvPr/>
        </p:nvGrpSpPr>
        <p:grpSpPr bwMode="auto">
          <a:xfrm>
            <a:off x="0" y="-12700"/>
            <a:ext cx="1766888" cy="6870700"/>
            <a:chOff x="2336" y="-8"/>
            <a:chExt cx="1252" cy="4337"/>
          </a:xfrm>
        </p:grpSpPr>
        <p:sp>
          <p:nvSpPr>
            <p:cNvPr id="15448" name="Freeform 629"/>
            <p:cNvSpPr>
              <a:spLocks/>
            </p:cNvSpPr>
            <p:nvPr/>
          </p:nvSpPr>
          <p:spPr bwMode="auto">
            <a:xfrm>
              <a:off x="2336" y="-8"/>
              <a:ext cx="872" cy="4337"/>
            </a:xfrm>
            <a:custGeom>
              <a:avLst/>
              <a:gdLst>
                <a:gd name="T0" fmla="*/ 108719 w 369"/>
                <a:gd name="T1" fmla="*/ 0 h 1836"/>
                <a:gd name="T2" fmla="*/ 99637 w 369"/>
                <a:gd name="T3" fmla="*/ 357009 h 1836"/>
                <a:gd name="T4" fmla="*/ 0 w 369"/>
                <a:gd name="T5" fmla="*/ 753533 h 1836"/>
                <a:gd name="T6" fmla="*/ 0 60000 65536"/>
                <a:gd name="T7" fmla="*/ 0 60000 65536"/>
                <a:gd name="T8" fmla="*/ 0 60000 65536"/>
                <a:gd name="T9" fmla="*/ 0 w 369"/>
                <a:gd name="T10" fmla="*/ 0 h 1836"/>
                <a:gd name="T11" fmla="*/ 369 w 369"/>
                <a:gd name="T12" fmla="*/ 1836 h 1836"/>
              </a:gdLst>
              <a:ahLst/>
              <a:cxnLst>
                <a:cxn ang="T6">
                  <a:pos x="T0" y="T1"/>
                </a:cxn>
                <a:cxn ang="T7">
                  <a:pos x="T2" y="T3"/>
                </a:cxn>
                <a:cxn ang="T8">
                  <a:pos x="T4" y="T5"/>
                </a:cxn>
              </a:cxnLst>
              <a:rect l="T9" t="T10" r="T11" b="T12"/>
              <a:pathLst>
                <a:path w="369" h="1836">
                  <a:moveTo>
                    <a:pt x="264" y="0"/>
                  </a:moveTo>
                  <a:cubicBezTo>
                    <a:pt x="264" y="0"/>
                    <a:pt x="1" y="330"/>
                    <a:pt x="242" y="870"/>
                  </a:cubicBezTo>
                  <a:cubicBezTo>
                    <a:pt x="369" y="1155"/>
                    <a:pt x="304" y="1365"/>
                    <a:pt x="0" y="1836"/>
                  </a:cubicBezTo>
                </a:path>
              </a:pathLst>
            </a:custGeom>
            <a:noFill/>
            <a:ln w="14288">
              <a:solidFill>
                <a:srgbClr val="FEBD1E"/>
              </a:solidFill>
              <a:miter lim="800000"/>
              <a:headEnd/>
              <a:tailEnd/>
            </a:ln>
          </p:spPr>
          <p:txBody>
            <a:bodyPr/>
            <a:lstStyle/>
            <a:p>
              <a:endParaRPr lang="zh-CN" altLang="en-US"/>
            </a:p>
          </p:txBody>
        </p:sp>
        <p:sp>
          <p:nvSpPr>
            <p:cNvPr id="15449" name="Freeform 630"/>
            <p:cNvSpPr>
              <a:spLocks/>
            </p:cNvSpPr>
            <p:nvPr/>
          </p:nvSpPr>
          <p:spPr bwMode="auto">
            <a:xfrm>
              <a:off x="2343" y="-8"/>
              <a:ext cx="893" cy="4337"/>
            </a:xfrm>
            <a:custGeom>
              <a:avLst/>
              <a:gdLst>
                <a:gd name="T0" fmla="*/ 107961 w 378"/>
                <a:gd name="T1" fmla="*/ 0 h 1836"/>
                <a:gd name="T2" fmla="*/ 102197 w 378"/>
                <a:gd name="T3" fmla="*/ 357009 h 1836"/>
                <a:gd name="T4" fmla="*/ 12646 w 378"/>
                <a:gd name="T5" fmla="*/ 753533 h 1836"/>
                <a:gd name="T6" fmla="*/ 0 60000 65536"/>
                <a:gd name="T7" fmla="*/ 0 60000 65536"/>
                <a:gd name="T8" fmla="*/ 0 60000 65536"/>
                <a:gd name="T9" fmla="*/ 0 w 378"/>
                <a:gd name="T10" fmla="*/ 0 h 1836"/>
                <a:gd name="T11" fmla="*/ 378 w 378"/>
                <a:gd name="T12" fmla="*/ 1836 h 1836"/>
              </a:gdLst>
              <a:ahLst/>
              <a:cxnLst>
                <a:cxn ang="T6">
                  <a:pos x="T0" y="T1"/>
                </a:cxn>
                <a:cxn ang="T7">
                  <a:pos x="T2" y="T3"/>
                </a:cxn>
                <a:cxn ang="T8">
                  <a:pos x="T4" y="T5"/>
                </a:cxn>
              </a:cxnLst>
              <a:rect l="T9" t="T10" r="T11" b="T12"/>
              <a:pathLst>
                <a:path w="378" h="1836">
                  <a:moveTo>
                    <a:pt x="263" y="0"/>
                  </a:moveTo>
                  <a:cubicBezTo>
                    <a:pt x="263" y="0"/>
                    <a:pt x="0" y="326"/>
                    <a:pt x="249" y="870"/>
                  </a:cubicBezTo>
                  <a:cubicBezTo>
                    <a:pt x="378" y="1154"/>
                    <a:pt x="326" y="1351"/>
                    <a:pt x="31" y="1836"/>
                  </a:cubicBezTo>
                </a:path>
              </a:pathLst>
            </a:custGeom>
            <a:noFill/>
            <a:ln w="14288">
              <a:solidFill>
                <a:srgbClr val="FDB620"/>
              </a:solidFill>
              <a:miter lim="800000"/>
              <a:headEnd/>
              <a:tailEnd/>
            </a:ln>
          </p:spPr>
          <p:txBody>
            <a:bodyPr/>
            <a:lstStyle/>
            <a:p>
              <a:endParaRPr lang="zh-CN" altLang="en-US"/>
            </a:p>
          </p:txBody>
        </p:sp>
        <p:sp>
          <p:nvSpPr>
            <p:cNvPr id="15450" name="Freeform 631"/>
            <p:cNvSpPr>
              <a:spLocks/>
            </p:cNvSpPr>
            <p:nvPr/>
          </p:nvSpPr>
          <p:spPr bwMode="auto">
            <a:xfrm>
              <a:off x="2350" y="-8"/>
              <a:ext cx="917" cy="4337"/>
            </a:xfrm>
            <a:custGeom>
              <a:avLst/>
              <a:gdLst>
                <a:gd name="T0" fmla="*/ 108383 w 388"/>
                <a:gd name="T1" fmla="*/ 0 h 1836"/>
                <a:gd name="T2" fmla="*/ 105453 w 388"/>
                <a:gd name="T3" fmla="*/ 357009 h 1836"/>
                <a:gd name="T4" fmla="*/ 25581 w 388"/>
                <a:gd name="T5" fmla="*/ 753533 h 1836"/>
                <a:gd name="T6" fmla="*/ 0 60000 65536"/>
                <a:gd name="T7" fmla="*/ 0 60000 65536"/>
                <a:gd name="T8" fmla="*/ 0 60000 65536"/>
                <a:gd name="T9" fmla="*/ 0 w 388"/>
                <a:gd name="T10" fmla="*/ 0 h 1836"/>
                <a:gd name="T11" fmla="*/ 388 w 388"/>
                <a:gd name="T12" fmla="*/ 1836 h 1836"/>
              </a:gdLst>
              <a:ahLst/>
              <a:cxnLst>
                <a:cxn ang="T6">
                  <a:pos x="T0" y="T1"/>
                </a:cxn>
                <a:cxn ang="T7">
                  <a:pos x="T2" y="T3"/>
                </a:cxn>
                <a:cxn ang="T8">
                  <a:pos x="T4" y="T5"/>
                </a:cxn>
              </a:cxnLst>
              <a:rect l="T9" t="T10" r="T11" b="T12"/>
              <a:pathLst>
                <a:path w="388" h="1836">
                  <a:moveTo>
                    <a:pt x="263" y="0"/>
                  </a:moveTo>
                  <a:cubicBezTo>
                    <a:pt x="263" y="0"/>
                    <a:pt x="0" y="323"/>
                    <a:pt x="256" y="870"/>
                  </a:cubicBezTo>
                  <a:cubicBezTo>
                    <a:pt x="388" y="1152"/>
                    <a:pt x="348" y="1338"/>
                    <a:pt x="62" y="1836"/>
                  </a:cubicBezTo>
                </a:path>
              </a:pathLst>
            </a:custGeom>
            <a:noFill/>
            <a:ln w="14288">
              <a:solidFill>
                <a:srgbClr val="FCAF21"/>
              </a:solidFill>
              <a:miter lim="800000"/>
              <a:headEnd/>
              <a:tailEnd/>
            </a:ln>
          </p:spPr>
          <p:txBody>
            <a:bodyPr/>
            <a:lstStyle/>
            <a:p>
              <a:endParaRPr lang="zh-CN" altLang="en-US"/>
            </a:p>
          </p:txBody>
        </p:sp>
        <p:sp>
          <p:nvSpPr>
            <p:cNvPr id="15451" name="Freeform 632"/>
            <p:cNvSpPr>
              <a:spLocks/>
            </p:cNvSpPr>
            <p:nvPr/>
          </p:nvSpPr>
          <p:spPr bwMode="auto">
            <a:xfrm>
              <a:off x="2355" y="-8"/>
              <a:ext cx="940" cy="4337"/>
            </a:xfrm>
            <a:custGeom>
              <a:avLst/>
              <a:gdLst>
                <a:gd name="T0" fmla="*/ 107819 w 398"/>
                <a:gd name="T1" fmla="*/ 0 h 1836"/>
                <a:gd name="T2" fmla="*/ 108305 w 398"/>
                <a:gd name="T3" fmla="*/ 357009 h 1836"/>
                <a:gd name="T4" fmla="*/ 38523 w 398"/>
                <a:gd name="T5" fmla="*/ 753533 h 1836"/>
                <a:gd name="T6" fmla="*/ 0 60000 65536"/>
                <a:gd name="T7" fmla="*/ 0 60000 65536"/>
                <a:gd name="T8" fmla="*/ 0 60000 65536"/>
                <a:gd name="T9" fmla="*/ 0 w 398"/>
                <a:gd name="T10" fmla="*/ 0 h 1836"/>
                <a:gd name="T11" fmla="*/ 398 w 398"/>
                <a:gd name="T12" fmla="*/ 1836 h 1836"/>
              </a:gdLst>
              <a:ahLst/>
              <a:cxnLst>
                <a:cxn ang="T6">
                  <a:pos x="T0" y="T1"/>
                </a:cxn>
                <a:cxn ang="T7">
                  <a:pos x="T2" y="T3"/>
                </a:cxn>
                <a:cxn ang="T8">
                  <a:pos x="T4" y="T5"/>
                </a:cxn>
              </a:cxnLst>
              <a:rect l="T9" t="T10" r="T11" b="T12"/>
              <a:pathLst>
                <a:path w="398" h="1836">
                  <a:moveTo>
                    <a:pt x="263" y="0"/>
                  </a:moveTo>
                  <a:cubicBezTo>
                    <a:pt x="263" y="0"/>
                    <a:pt x="0" y="320"/>
                    <a:pt x="264" y="870"/>
                  </a:cubicBezTo>
                  <a:cubicBezTo>
                    <a:pt x="398" y="1151"/>
                    <a:pt x="371" y="1324"/>
                    <a:pt x="94" y="1836"/>
                  </a:cubicBezTo>
                </a:path>
              </a:pathLst>
            </a:custGeom>
            <a:noFill/>
            <a:ln w="14288">
              <a:solidFill>
                <a:srgbClr val="FBA922"/>
              </a:solidFill>
              <a:miter lim="800000"/>
              <a:headEnd/>
              <a:tailEnd/>
            </a:ln>
          </p:spPr>
          <p:txBody>
            <a:bodyPr/>
            <a:lstStyle/>
            <a:p>
              <a:endParaRPr lang="zh-CN" altLang="en-US"/>
            </a:p>
          </p:txBody>
        </p:sp>
        <p:sp>
          <p:nvSpPr>
            <p:cNvPr id="15452" name="Freeform 633"/>
            <p:cNvSpPr>
              <a:spLocks/>
            </p:cNvSpPr>
            <p:nvPr/>
          </p:nvSpPr>
          <p:spPr bwMode="auto">
            <a:xfrm>
              <a:off x="2360" y="-8"/>
              <a:ext cx="964" cy="4337"/>
            </a:xfrm>
            <a:custGeom>
              <a:avLst/>
              <a:gdLst>
                <a:gd name="T0" fmla="*/ 108542 w 408"/>
                <a:gd name="T1" fmla="*/ 0 h 1836"/>
                <a:gd name="T2" fmla="*/ 111328 w 408"/>
                <a:gd name="T3" fmla="*/ 357009 h 1836"/>
                <a:gd name="T4" fmla="*/ 51321 w 408"/>
                <a:gd name="T5" fmla="*/ 753533 h 1836"/>
                <a:gd name="T6" fmla="*/ 0 60000 65536"/>
                <a:gd name="T7" fmla="*/ 0 60000 65536"/>
                <a:gd name="T8" fmla="*/ 0 60000 65536"/>
                <a:gd name="T9" fmla="*/ 0 w 408"/>
                <a:gd name="T10" fmla="*/ 0 h 1836"/>
                <a:gd name="T11" fmla="*/ 408 w 408"/>
                <a:gd name="T12" fmla="*/ 1836 h 1836"/>
              </a:gdLst>
              <a:ahLst/>
              <a:cxnLst>
                <a:cxn ang="T6">
                  <a:pos x="T0" y="T1"/>
                </a:cxn>
                <a:cxn ang="T7">
                  <a:pos x="T2" y="T3"/>
                </a:cxn>
                <a:cxn ang="T8">
                  <a:pos x="T4" y="T5"/>
                </a:cxn>
              </a:cxnLst>
              <a:rect l="T9" t="T10" r="T11" b="T12"/>
              <a:pathLst>
                <a:path w="408" h="1836">
                  <a:moveTo>
                    <a:pt x="264" y="0"/>
                  </a:moveTo>
                  <a:cubicBezTo>
                    <a:pt x="264" y="0"/>
                    <a:pt x="0" y="317"/>
                    <a:pt x="271" y="870"/>
                  </a:cubicBezTo>
                  <a:cubicBezTo>
                    <a:pt x="408" y="1150"/>
                    <a:pt x="395" y="1310"/>
                    <a:pt x="125" y="1836"/>
                  </a:cubicBezTo>
                </a:path>
              </a:pathLst>
            </a:custGeom>
            <a:noFill/>
            <a:ln w="14288">
              <a:solidFill>
                <a:srgbClr val="FAA223"/>
              </a:solidFill>
              <a:miter lim="800000"/>
              <a:headEnd/>
              <a:tailEnd/>
            </a:ln>
          </p:spPr>
          <p:txBody>
            <a:bodyPr/>
            <a:lstStyle/>
            <a:p>
              <a:endParaRPr lang="zh-CN" altLang="en-US"/>
            </a:p>
          </p:txBody>
        </p:sp>
        <p:sp>
          <p:nvSpPr>
            <p:cNvPr id="15453" name="Freeform 634"/>
            <p:cNvSpPr>
              <a:spLocks/>
            </p:cNvSpPr>
            <p:nvPr/>
          </p:nvSpPr>
          <p:spPr bwMode="auto">
            <a:xfrm>
              <a:off x="2365" y="-8"/>
              <a:ext cx="987" cy="4337"/>
            </a:xfrm>
            <a:custGeom>
              <a:avLst/>
              <a:gdLst>
                <a:gd name="T0" fmla="*/ 107968 w 418"/>
                <a:gd name="T1" fmla="*/ 0 h 1836"/>
                <a:gd name="T2" fmla="*/ 114209 w 418"/>
                <a:gd name="T3" fmla="*/ 357009 h 1836"/>
                <a:gd name="T4" fmla="*/ 64285 w 418"/>
                <a:gd name="T5" fmla="*/ 753533 h 1836"/>
                <a:gd name="T6" fmla="*/ 0 60000 65536"/>
                <a:gd name="T7" fmla="*/ 0 60000 65536"/>
                <a:gd name="T8" fmla="*/ 0 60000 65536"/>
                <a:gd name="T9" fmla="*/ 0 w 418"/>
                <a:gd name="T10" fmla="*/ 0 h 1836"/>
                <a:gd name="T11" fmla="*/ 418 w 418"/>
                <a:gd name="T12" fmla="*/ 1836 h 1836"/>
              </a:gdLst>
              <a:ahLst/>
              <a:cxnLst>
                <a:cxn ang="T6">
                  <a:pos x="T0" y="T1"/>
                </a:cxn>
                <a:cxn ang="T7">
                  <a:pos x="T2" y="T3"/>
                </a:cxn>
                <a:cxn ang="T8">
                  <a:pos x="T4" y="T5"/>
                </a:cxn>
              </a:cxnLst>
              <a:rect l="T9" t="T10" r="T11" b="T12"/>
              <a:pathLst>
                <a:path w="418" h="1836">
                  <a:moveTo>
                    <a:pt x="264" y="0"/>
                  </a:moveTo>
                  <a:cubicBezTo>
                    <a:pt x="264" y="0"/>
                    <a:pt x="0" y="314"/>
                    <a:pt x="279" y="870"/>
                  </a:cubicBezTo>
                  <a:cubicBezTo>
                    <a:pt x="418" y="1149"/>
                    <a:pt x="418" y="1296"/>
                    <a:pt x="157" y="1836"/>
                  </a:cubicBezTo>
                </a:path>
              </a:pathLst>
            </a:custGeom>
            <a:noFill/>
            <a:ln w="14288">
              <a:solidFill>
                <a:srgbClr val="F99D24"/>
              </a:solidFill>
              <a:miter lim="800000"/>
              <a:headEnd/>
              <a:tailEnd/>
            </a:ln>
          </p:spPr>
          <p:txBody>
            <a:bodyPr/>
            <a:lstStyle/>
            <a:p>
              <a:endParaRPr lang="zh-CN" altLang="en-US"/>
            </a:p>
          </p:txBody>
        </p:sp>
        <p:sp>
          <p:nvSpPr>
            <p:cNvPr id="15454" name="Freeform 635"/>
            <p:cNvSpPr>
              <a:spLocks/>
            </p:cNvSpPr>
            <p:nvPr/>
          </p:nvSpPr>
          <p:spPr bwMode="auto">
            <a:xfrm>
              <a:off x="2372" y="-8"/>
              <a:ext cx="1039" cy="4337"/>
            </a:xfrm>
            <a:custGeom>
              <a:avLst/>
              <a:gdLst>
                <a:gd name="T0" fmla="*/ 107640 w 440"/>
                <a:gd name="T1" fmla="*/ 0 h 1836"/>
                <a:gd name="T2" fmla="*/ 117029 w 440"/>
                <a:gd name="T3" fmla="*/ 357009 h 1836"/>
                <a:gd name="T4" fmla="*/ 76950 w 440"/>
                <a:gd name="T5" fmla="*/ 753533 h 1836"/>
                <a:gd name="T6" fmla="*/ 0 60000 65536"/>
                <a:gd name="T7" fmla="*/ 0 60000 65536"/>
                <a:gd name="T8" fmla="*/ 0 60000 65536"/>
                <a:gd name="T9" fmla="*/ 0 w 440"/>
                <a:gd name="T10" fmla="*/ 0 h 1836"/>
                <a:gd name="T11" fmla="*/ 440 w 440"/>
                <a:gd name="T12" fmla="*/ 1836 h 1836"/>
              </a:gdLst>
              <a:ahLst/>
              <a:cxnLst>
                <a:cxn ang="T6">
                  <a:pos x="T0" y="T1"/>
                </a:cxn>
                <a:cxn ang="T7">
                  <a:pos x="T2" y="T3"/>
                </a:cxn>
                <a:cxn ang="T8">
                  <a:pos x="T4" y="T5"/>
                </a:cxn>
              </a:cxnLst>
              <a:rect l="T9" t="T10" r="T11" b="T12"/>
              <a:pathLst>
                <a:path w="440" h="1836">
                  <a:moveTo>
                    <a:pt x="263" y="0"/>
                  </a:moveTo>
                  <a:cubicBezTo>
                    <a:pt x="263" y="0"/>
                    <a:pt x="0" y="311"/>
                    <a:pt x="286" y="870"/>
                  </a:cubicBezTo>
                  <a:cubicBezTo>
                    <a:pt x="428" y="1148"/>
                    <a:pt x="440" y="1282"/>
                    <a:pt x="188" y="1836"/>
                  </a:cubicBezTo>
                </a:path>
              </a:pathLst>
            </a:custGeom>
            <a:noFill/>
            <a:ln w="14288">
              <a:solidFill>
                <a:srgbClr val="F89624"/>
              </a:solidFill>
              <a:miter lim="800000"/>
              <a:headEnd/>
              <a:tailEnd/>
            </a:ln>
          </p:spPr>
          <p:txBody>
            <a:bodyPr/>
            <a:lstStyle/>
            <a:p>
              <a:endParaRPr lang="zh-CN" altLang="en-US"/>
            </a:p>
          </p:txBody>
        </p:sp>
        <p:sp>
          <p:nvSpPr>
            <p:cNvPr id="15455" name="Freeform 636"/>
            <p:cNvSpPr>
              <a:spLocks/>
            </p:cNvSpPr>
            <p:nvPr/>
          </p:nvSpPr>
          <p:spPr bwMode="auto">
            <a:xfrm>
              <a:off x="2376" y="-8"/>
              <a:ext cx="1094" cy="4337"/>
            </a:xfrm>
            <a:custGeom>
              <a:avLst/>
              <a:gdLst>
                <a:gd name="T0" fmla="*/ 108568 w 463"/>
                <a:gd name="T1" fmla="*/ 0 h 1836"/>
                <a:gd name="T2" fmla="*/ 120945 w 463"/>
                <a:gd name="T3" fmla="*/ 357009 h 1836"/>
                <a:gd name="T4" fmla="*/ 90523 w 463"/>
                <a:gd name="T5" fmla="*/ 753533 h 1836"/>
                <a:gd name="T6" fmla="*/ 0 60000 65536"/>
                <a:gd name="T7" fmla="*/ 0 60000 65536"/>
                <a:gd name="T8" fmla="*/ 0 60000 65536"/>
                <a:gd name="T9" fmla="*/ 0 w 463"/>
                <a:gd name="T10" fmla="*/ 0 h 1836"/>
                <a:gd name="T11" fmla="*/ 463 w 463"/>
                <a:gd name="T12" fmla="*/ 1836 h 1836"/>
              </a:gdLst>
              <a:ahLst/>
              <a:cxnLst>
                <a:cxn ang="T6">
                  <a:pos x="T0" y="T1"/>
                </a:cxn>
                <a:cxn ang="T7">
                  <a:pos x="T2" y="T3"/>
                </a:cxn>
                <a:cxn ang="T8">
                  <a:pos x="T4" y="T5"/>
                </a:cxn>
              </a:cxnLst>
              <a:rect l="T9" t="T10" r="T11" b="T12"/>
              <a:pathLst>
                <a:path w="463" h="1836">
                  <a:moveTo>
                    <a:pt x="264" y="0"/>
                  </a:moveTo>
                  <a:cubicBezTo>
                    <a:pt x="264" y="0"/>
                    <a:pt x="0" y="308"/>
                    <a:pt x="294" y="870"/>
                  </a:cubicBezTo>
                  <a:cubicBezTo>
                    <a:pt x="438" y="1146"/>
                    <a:pt x="463" y="1268"/>
                    <a:pt x="220" y="1836"/>
                  </a:cubicBezTo>
                </a:path>
              </a:pathLst>
            </a:custGeom>
            <a:noFill/>
            <a:ln w="14288">
              <a:solidFill>
                <a:srgbClr val="F79025"/>
              </a:solidFill>
              <a:miter lim="800000"/>
              <a:headEnd/>
              <a:tailEnd/>
            </a:ln>
          </p:spPr>
          <p:txBody>
            <a:bodyPr/>
            <a:lstStyle/>
            <a:p>
              <a:endParaRPr lang="zh-CN" altLang="en-US"/>
            </a:p>
          </p:txBody>
        </p:sp>
        <p:sp>
          <p:nvSpPr>
            <p:cNvPr id="15456" name="Freeform 637"/>
            <p:cNvSpPr>
              <a:spLocks/>
            </p:cNvSpPr>
            <p:nvPr/>
          </p:nvSpPr>
          <p:spPr bwMode="auto">
            <a:xfrm>
              <a:off x="2381" y="-8"/>
              <a:ext cx="1148" cy="4337"/>
            </a:xfrm>
            <a:custGeom>
              <a:avLst/>
              <a:gdLst>
                <a:gd name="T0" fmla="*/ 108408 w 486"/>
                <a:gd name="T1" fmla="*/ 0 h 1836"/>
                <a:gd name="T2" fmla="*/ 123852 w 486"/>
                <a:gd name="T3" fmla="*/ 357009 h 1836"/>
                <a:gd name="T4" fmla="*/ 103329 w 486"/>
                <a:gd name="T5" fmla="*/ 753533 h 1836"/>
                <a:gd name="T6" fmla="*/ 0 60000 65536"/>
                <a:gd name="T7" fmla="*/ 0 60000 65536"/>
                <a:gd name="T8" fmla="*/ 0 60000 65536"/>
                <a:gd name="T9" fmla="*/ 0 w 486"/>
                <a:gd name="T10" fmla="*/ 0 h 1836"/>
                <a:gd name="T11" fmla="*/ 486 w 486"/>
                <a:gd name="T12" fmla="*/ 1836 h 1836"/>
              </a:gdLst>
              <a:ahLst/>
              <a:cxnLst>
                <a:cxn ang="T6">
                  <a:pos x="T0" y="T1"/>
                </a:cxn>
                <a:cxn ang="T7">
                  <a:pos x="T2" y="T3"/>
                </a:cxn>
                <a:cxn ang="T8">
                  <a:pos x="T4" y="T5"/>
                </a:cxn>
              </a:cxnLst>
              <a:rect l="T9" t="T10" r="T11" b="T12"/>
              <a:pathLst>
                <a:path w="486" h="1836">
                  <a:moveTo>
                    <a:pt x="264" y="0"/>
                  </a:moveTo>
                  <a:cubicBezTo>
                    <a:pt x="264" y="0"/>
                    <a:pt x="0" y="304"/>
                    <a:pt x="302" y="870"/>
                  </a:cubicBezTo>
                  <a:cubicBezTo>
                    <a:pt x="448" y="1145"/>
                    <a:pt x="486" y="1254"/>
                    <a:pt x="252" y="1836"/>
                  </a:cubicBezTo>
                </a:path>
              </a:pathLst>
            </a:custGeom>
            <a:noFill/>
            <a:ln w="14288">
              <a:solidFill>
                <a:srgbClr val="F68A25"/>
              </a:solidFill>
              <a:miter lim="800000"/>
              <a:headEnd/>
              <a:tailEnd/>
            </a:ln>
          </p:spPr>
          <p:txBody>
            <a:bodyPr/>
            <a:lstStyle/>
            <a:p>
              <a:endParaRPr lang="zh-CN" altLang="en-US"/>
            </a:p>
          </p:txBody>
        </p:sp>
        <p:sp>
          <p:nvSpPr>
            <p:cNvPr id="15457" name="Freeform 638"/>
            <p:cNvSpPr>
              <a:spLocks/>
            </p:cNvSpPr>
            <p:nvPr/>
          </p:nvSpPr>
          <p:spPr bwMode="auto">
            <a:xfrm>
              <a:off x="2386" y="-8"/>
              <a:ext cx="1202" cy="4337"/>
            </a:xfrm>
            <a:custGeom>
              <a:avLst/>
              <a:gdLst>
                <a:gd name="T0" fmla="*/ 108043 w 509"/>
                <a:gd name="T1" fmla="*/ 0 h 1836"/>
                <a:gd name="T2" fmla="*/ 126607 w 509"/>
                <a:gd name="T3" fmla="*/ 357009 h 1836"/>
                <a:gd name="T4" fmla="*/ 115810 w 509"/>
                <a:gd name="T5" fmla="*/ 753533 h 1836"/>
                <a:gd name="T6" fmla="*/ 0 60000 65536"/>
                <a:gd name="T7" fmla="*/ 0 60000 65536"/>
                <a:gd name="T8" fmla="*/ 0 60000 65536"/>
                <a:gd name="T9" fmla="*/ 0 w 509"/>
                <a:gd name="T10" fmla="*/ 0 h 1836"/>
                <a:gd name="T11" fmla="*/ 509 w 509"/>
                <a:gd name="T12" fmla="*/ 1836 h 1836"/>
              </a:gdLst>
              <a:ahLst/>
              <a:cxnLst>
                <a:cxn ang="T6">
                  <a:pos x="T0" y="T1"/>
                </a:cxn>
                <a:cxn ang="T7">
                  <a:pos x="T2" y="T3"/>
                </a:cxn>
                <a:cxn ang="T8">
                  <a:pos x="T4" y="T5"/>
                </a:cxn>
              </a:cxnLst>
              <a:rect l="T9" t="T10" r="T11" b="T12"/>
              <a:pathLst>
                <a:path w="509" h="1836">
                  <a:moveTo>
                    <a:pt x="264" y="0"/>
                  </a:moveTo>
                  <a:cubicBezTo>
                    <a:pt x="264" y="0"/>
                    <a:pt x="0" y="301"/>
                    <a:pt x="309" y="870"/>
                  </a:cubicBezTo>
                  <a:cubicBezTo>
                    <a:pt x="458" y="1144"/>
                    <a:pt x="509" y="1241"/>
                    <a:pt x="283" y="1836"/>
                  </a:cubicBezTo>
                </a:path>
              </a:pathLst>
            </a:custGeom>
            <a:noFill/>
            <a:ln w="14288">
              <a:solidFill>
                <a:srgbClr val="F58426"/>
              </a:solidFill>
              <a:miter lim="800000"/>
              <a:headEnd/>
              <a:tailEnd/>
            </a:ln>
          </p:spPr>
          <p:txBody>
            <a:bodyPr/>
            <a:lstStyle/>
            <a:p>
              <a:endParaRPr lang="zh-CN" altLang="en-US"/>
            </a:p>
          </p:txBody>
        </p:sp>
      </p:grpSp>
      <p:sp>
        <p:nvSpPr>
          <p:cNvPr id="89189" name="Rectangle 104"/>
          <p:cNvSpPr>
            <a:spLocks noChangeArrowheads="1"/>
          </p:cNvSpPr>
          <p:nvPr/>
        </p:nvSpPr>
        <p:spPr bwMode="auto">
          <a:xfrm>
            <a:off x="0" y="0"/>
            <a:ext cx="1547813" cy="6858000"/>
          </a:xfrm>
          <a:prstGeom prst="rect">
            <a:avLst/>
          </a:prstGeom>
          <a:gradFill rotWithShape="1">
            <a:gsLst>
              <a:gs pos="0">
                <a:srgbClr val="000000">
                  <a:alpha val="0"/>
                </a:srgbClr>
              </a:gs>
              <a:gs pos="100000">
                <a:srgbClr val="F18E2B">
                  <a:alpha val="50000"/>
                </a:srgbClr>
              </a:gs>
            </a:gsLst>
            <a:lin ang="5400000" scaled="1"/>
          </a:gradFill>
          <a:ln w="9525">
            <a:noFill/>
            <a:miter lim="800000"/>
            <a:headEnd/>
            <a:tailEnd/>
          </a:ln>
        </p:spPr>
        <p:txBody>
          <a:bodyPr wrap="none" anchor="ctr"/>
          <a:lstStyle/>
          <a:p>
            <a:endParaRPr lang="zh-CN" altLang="en-US" sz="2400">
              <a:latin typeface="Arial Narrow" pitchFamily="34" charset="0"/>
            </a:endParaRPr>
          </a:p>
        </p:txBody>
      </p:sp>
      <p:sp>
        <p:nvSpPr>
          <p:cNvPr id="11337" name="Rectangle 73"/>
          <p:cNvSpPr>
            <a:spLocks noChangeArrowheads="1"/>
          </p:cNvSpPr>
          <p:nvPr/>
        </p:nvSpPr>
        <p:spPr bwMode="auto">
          <a:xfrm>
            <a:off x="0" y="0"/>
            <a:ext cx="1547813" cy="6858000"/>
          </a:xfrm>
          <a:prstGeom prst="rect">
            <a:avLst/>
          </a:prstGeom>
          <a:gradFill rotWithShape="1">
            <a:gsLst>
              <a:gs pos="0">
                <a:srgbClr val="000000">
                  <a:alpha val="0"/>
                </a:srgbClr>
              </a:gs>
              <a:gs pos="100000">
                <a:srgbClr val="29CE1C">
                  <a:alpha val="60001"/>
                </a:srgbClr>
              </a:gs>
            </a:gsLst>
            <a:lin ang="5400000" scaled="1"/>
          </a:gradFill>
          <a:ln w="9525">
            <a:noFill/>
            <a:miter lim="800000"/>
            <a:headEnd/>
            <a:tailEnd/>
          </a:ln>
        </p:spPr>
        <p:txBody>
          <a:bodyPr wrap="none" anchor="ctr"/>
          <a:lstStyle/>
          <a:p>
            <a:endParaRPr lang="zh-CN" altLang="en-US" sz="2400">
              <a:latin typeface="Arial Narrow" pitchFamily="34" charset="0"/>
            </a:endParaRPr>
          </a:p>
        </p:txBody>
      </p:sp>
      <p:grpSp>
        <p:nvGrpSpPr>
          <p:cNvPr id="5" name="Group 13"/>
          <p:cNvGrpSpPr>
            <a:grpSpLocks/>
          </p:cNvGrpSpPr>
          <p:nvPr/>
        </p:nvGrpSpPr>
        <p:grpSpPr bwMode="auto">
          <a:xfrm>
            <a:off x="0" y="-12700"/>
            <a:ext cx="1763713" cy="6870700"/>
            <a:chOff x="2336" y="-8"/>
            <a:chExt cx="1252" cy="4337"/>
          </a:xfrm>
        </p:grpSpPr>
        <p:sp>
          <p:nvSpPr>
            <p:cNvPr id="15438" name="Freeform 14"/>
            <p:cNvSpPr>
              <a:spLocks/>
            </p:cNvSpPr>
            <p:nvPr/>
          </p:nvSpPr>
          <p:spPr bwMode="auto">
            <a:xfrm>
              <a:off x="2336" y="-8"/>
              <a:ext cx="872" cy="4337"/>
            </a:xfrm>
            <a:custGeom>
              <a:avLst/>
              <a:gdLst>
                <a:gd name="T0" fmla="*/ 108719 w 369"/>
                <a:gd name="T1" fmla="*/ 0 h 1836"/>
                <a:gd name="T2" fmla="*/ 99637 w 369"/>
                <a:gd name="T3" fmla="*/ 357009 h 1836"/>
                <a:gd name="T4" fmla="*/ 0 w 369"/>
                <a:gd name="T5" fmla="*/ 753533 h 1836"/>
                <a:gd name="T6" fmla="*/ 0 60000 65536"/>
                <a:gd name="T7" fmla="*/ 0 60000 65536"/>
                <a:gd name="T8" fmla="*/ 0 60000 65536"/>
                <a:gd name="T9" fmla="*/ 0 w 369"/>
                <a:gd name="T10" fmla="*/ 0 h 1836"/>
                <a:gd name="T11" fmla="*/ 369 w 369"/>
                <a:gd name="T12" fmla="*/ 1836 h 1836"/>
              </a:gdLst>
              <a:ahLst/>
              <a:cxnLst>
                <a:cxn ang="T6">
                  <a:pos x="T0" y="T1"/>
                </a:cxn>
                <a:cxn ang="T7">
                  <a:pos x="T2" y="T3"/>
                </a:cxn>
                <a:cxn ang="T8">
                  <a:pos x="T4" y="T5"/>
                </a:cxn>
              </a:cxnLst>
              <a:rect l="T9" t="T10" r="T11" b="T12"/>
              <a:pathLst>
                <a:path w="369" h="1836">
                  <a:moveTo>
                    <a:pt x="264" y="0"/>
                  </a:moveTo>
                  <a:cubicBezTo>
                    <a:pt x="264" y="0"/>
                    <a:pt x="1" y="330"/>
                    <a:pt x="242" y="870"/>
                  </a:cubicBezTo>
                  <a:cubicBezTo>
                    <a:pt x="369" y="1155"/>
                    <a:pt x="304" y="1365"/>
                    <a:pt x="0" y="1836"/>
                  </a:cubicBezTo>
                </a:path>
              </a:pathLst>
            </a:custGeom>
            <a:noFill/>
            <a:ln w="14288">
              <a:solidFill>
                <a:srgbClr val="53B848"/>
              </a:solidFill>
              <a:miter lim="800000"/>
              <a:headEnd/>
              <a:tailEnd/>
            </a:ln>
          </p:spPr>
          <p:txBody>
            <a:bodyPr/>
            <a:lstStyle/>
            <a:p>
              <a:endParaRPr lang="zh-CN" altLang="en-US"/>
            </a:p>
          </p:txBody>
        </p:sp>
        <p:sp>
          <p:nvSpPr>
            <p:cNvPr id="15439" name="Freeform 15"/>
            <p:cNvSpPr>
              <a:spLocks/>
            </p:cNvSpPr>
            <p:nvPr/>
          </p:nvSpPr>
          <p:spPr bwMode="auto">
            <a:xfrm>
              <a:off x="2343" y="-8"/>
              <a:ext cx="893" cy="4337"/>
            </a:xfrm>
            <a:custGeom>
              <a:avLst/>
              <a:gdLst>
                <a:gd name="T0" fmla="*/ 107961 w 378"/>
                <a:gd name="T1" fmla="*/ 0 h 1836"/>
                <a:gd name="T2" fmla="*/ 102197 w 378"/>
                <a:gd name="T3" fmla="*/ 357009 h 1836"/>
                <a:gd name="T4" fmla="*/ 12646 w 378"/>
                <a:gd name="T5" fmla="*/ 753533 h 1836"/>
                <a:gd name="T6" fmla="*/ 0 60000 65536"/>
                <a:gd name="T7" fmla="*/ 0 60000 65536"/>
                <a:gd name="T8" fmla="*/ 0 60000 65536"/>
                <a:gd name="T9" fmla="*/ 0 w 378"/>
                <a:gd name="T10" fmla="*/ 0 h 1836"/>
                <a:gd name="T11" fmla="*/ 378 w 378"/>
                <a:gd name="T12" fmla="*/ 1836 h 1836"/>
              </a:gdLst>
              <a:ahLst/>
              <a:cxnLst>
                <a:cxn ang="T6">
                  <a:pos x="T0" y="T1"/>
                </a:cxn>
                <a:cxn ang="T7">
                  <a:pos x="T2" y="T3"/>
                </a:cxn>
                <a:cxn ang="T8">
                  <a:pos x="T4" y="T5"/>
                </a:cxn>
              </a:cxnLst>
              <a:rect l="T9" t="T10" r="T11" b="T12"/>
              <a:pathLst>
                <a:path w="378" h="1836">
                  <a:moveTo>
                    <a:pt x="263" y="0"/>
                  </a:moveTo>
                  <a:cubicBezTo>
                    <a:pt x="263" y="0"/>
                    <a:pt x="0" y="326"/>
                    <a:pt x="249" y="870"/>
                  </a:cubicBezTo>
                  <a:cubicBezTo>
                    <a:pt x="378" y="1154"/>
                    <a:pt x="326" y="1351"/>
                    <a:pt x="31" y="1836"/>
                  </a:cubicBezTo>
                </a:path>
              </a:pathLst>
            </a:custGeom>
            <a:noFill/>
            <a:ln w="14288">
              <a:solidFill>
                <a:srgbClr val="4FB147"/>
              </a:solidFill>
              <a:miter lim="800000"/>
              <a:headEnd/>
              <a:tailEnd/>
            </a:ln>
          </p:spPr>
          <p:txBody>
            <a:bodyPr/>
            <a:lstStyle/>
            <a:p>
              <a:endParaRPr lang="zh-CN" altLang="en-US"/>
            </a:p>
          </p:txBody>
        </p:sp>
        <p:sp>
          <p:nvSpPr>
            <p:cNvPr id="15440" name="Freeform 16"/>
            <p:cNvSpPr>
              <a:spLocks/>
            </p:cNvSpPr>
            <p:nvPr/>
          </p:nvSpPr>
          <p:spPr bwMode="auto">
            <a:xfrm>
              <a:off x="2350" y="-8"/>
              <a:ext cx="917" cy="4337"/>
            </a:xfrm>
            <a:custGeom>
              <a:avLst/>
              <a:gdLst>
                <a:gd name="T0" fmla="*/ 108383 w 388"/>
                <a:gd name="T1" fmla="*/ 0 h 1836"/>
                <a:gd name="T2" fmla="*/ 105453 w 388"/>
                <a:gd name="T3" fmla="*/ 357009 h 1836"/>
                <a:gd name="T4" fmla="*/ 25581 w 388"/>
                <a:gd name="T5" fmla="*/ 753533 h 1836"/>
                <a:gd name="T6" fmla="*/ 0 60000 65536"/>
                <a:gd name="T7" fmla="*/ 0 60000 65536"/>
                <a:gd name="T8" fmla="*/ 0 60000 65536"/>
                <a:gd name="T9" fmla="*/ 0 w 388"/>
                <a:gd name="T10" fmla="*/ 0 h 1836"/>
                <a:gd name="T11" fmla="*/ 388 w 388"/>
                <a:gd name="T12" fmla="*/ 1836 h 1836"/>
              </a:gdLst>
              <a:ahLst/>
              <a:cxnLst>
                <a:cxn ang="T6">
                  <a:pos x="T0" y="T1"/>
                </a:cxn>
                <a:cxn ang="T7">
                  <a:pos x="T2" y="T3"/>
                </a:cxn>
                <a:cxn ang="T8">
                  <a:pos x="T4" y="T5"/>
                </a:cxn>
              </a:cxnLst>
              <a:rect l="T9" t="T10" r="T11" b="T12"/>
              <a:pathLst>
                <a:path w="388" h="1836">
                  <a:moveTo>
                    <a:pt x="263" y="0"/>
                  </a:moveTo>
                  <a:cubicBezTo>
                    <a:pt x="263" y="0"/>
                    <a:pt x="0" y="323"/>
                    <a:pt x="256" y="870"/>
                  </a:cubicBezTo>
                  <a:cubicBezTo>
                    <a:pt x="388" y="1152"/>
                    <a:pt x="348" y="1338"/>
                    <a:pt x="62" y="1836"/>
                  </a:cubicBezTo>
                </a:path>
              </a:pathLst>
            </a:custGeom>
            <a:noFill/>
            <a:ln w="14288">
              <a:solidFill>
                <a:srgbClr val="48AC47"/>
              </a:solidFill>
              <a:miter lim="800000"/>
              <a:headEnd/>
              <a:tailEnd/>
            </a:ln>
          </p:spPr>
          <p:txBody>
            <a:bodyPr/>
            <a:lstStyle/>
            <a:p>
              <a:endParaRPr lang="zh-CN" altLang="en-US"/>
            </a:p>
          </p:txBody>
        </p:sp>
        <p:sp>
          <p:nvSpPr>
            <p:cNvPr id="15441" name="Freeform 17"/>
            <p:cNvSpPr>
              <a:spLocks/>
            </p:cNvSpPr>
            <p:nvPr/>
          </p:nvSpPr>
          <p:spPr bwMode="auto">
            <a:xfrm>
              <a:off x="2355" y="-8"/>
              <a:ext cx="940" cy="4337"/>
            </a:xfrm>
            <a:custGeom>
              <a:avLst/>
              <a:gdLst>
                <a:gd name="T0" fmla="*/ 107819 w 398"/>
                <a:gd name="T1" fmla="*/ 0 h 1836"/>
                <a:gd name="T2" fmla="*/ 108305 w 398"/>
                <a:gd name="T3" fmla="*/ 357009 h 1836"/>
                <a:gd name="T4" fmla="*/ 38523 w 398"/>
                <a:gd name="T5" fmla="*/ 753533 h 1836"/>
                <a:gd name="T6" fmla="*/ 0 60000 65536"/>
                <a:gd name="T7" fmla="*/ 0 60000 65536"/>
                <a:gd name="T8" fmla="*/ 0 60000 65536"/>
                <a:gd name="T9" fmla="*/ 0 w 398"/>
                <a:gd name="T10" fmla="*/ 0 h 1836"/>
                <a:gd name="T11" fmla="*/ 398 w 398"/>
                <a:gd name="T12" fmla="*/ 1836 h 1836"/>
              </a:gdLst>
              <a:ahLst/>
              <a:cxnLst>
                <a:cxn ang="T6">
                  <a:pos x="T0" y="T1"/>
                </a:cxn>
                <a:cxn ang="T7">
                  <a:pos x="T2" y="T3"/>
                </a:cxn>
                <a:cxn ang="T8">
                  <a:pos x="T4" y="T5"/>
                </a:cxn>
              </a:cxnLst>
              <a:rect l="T9" t="T10" r="T11" b="T12"/>
              <a:pathLst>
                <a:path w="398" h="1836">
                  <a:moveTo>
                    <a:pt x="263" y="0"/>
                  </a:moveTo>
                  <a:cubicBezTo>
                    <a:pt x="263" y="0"/>
                    <a:pt x="0" y="320"/>
                    <a:pt x="264" y="870"/>
                  </a:cubicBezTo>
                  <a:cubicBezTo>
                    <a:pt x="398" y="1151"/>
                    <a:pt x="371" y="1324"/>
                    <a:pt x="94" y="1836"/>
                  </a:cubicBezTo>
                </a:path>
              </a:pathLst>
            </a:custGeom>
            <a:noFill/>
            <a:ln w="14288">
              <a:solidFill>
                <a:srgbClr val="43A746"/>
              </a:solidFill>
              <a:miter lim="800000"/>
              <a:headEnd/>
              <a:tailEnd/>
            </a:ln>
          </p:spPr>
          <p:txBody>
            <a:bodyPr/>
            <a:lstStyle/>
            <a:p>
              <a:endParaRPr lang="zh-CN" altLang="en-US"/>
            </a:p>
          </p:txBody>
        </p:sp>
        <p:sp>
          <p:nvSpPr>
            <p:cNvPr id="15442" name="Freeform 18"/>
            <p:cNvSpPr>
              <a:spLocks/>
            </p:cNvSpPr>
            <p:nvPr/>
          </p:nvSpPr>
          <p:spPr bwMode="auto">
            <a:xfrm>
              <a:off x="2360" y="-8"/>
              <a:ext cx="964" cy="4337"/>
            </a:xfrm>
            <a:custGeom>
              <a:avLst/>
              <a:gdLst>
                <a:gd name="T0" fmla="*/ 108542 w 408"/>
                <a:gd name="T1" fmla="*/ 0 h 1836"/>
                <a:gd name="T2" fmla="*/ 111328 w 408"/>
                <a:gd name="T3" fmla="*/ 357009 h 1836"/>
                <a:gd name="T4" fmla="*/ 51321 w 408"/>
                <a:gd name="T5" fmla="*/ 753533 h 1836"/>
                <a:gd name="T6" fmla="*/ 0 60000 65536"/>
                <a:gd name="T7" fmla="*/ 0 60000 65536"/>
                <a:gd name="T8" fmla="*/ 0 60000 65536"/>
                <a:gd name="T9" fmla="*/ 0 w 408"/>
                <a:gd name="T10" fmla="*/ 0 h 1836"/>
                <a:gd name="T11" fmla="*/ 408 w 408"/>
                <a:gd name="T12" fmla="*/ 1836 h 1836"/>
              </a:gdLst>
              <a:ahLst/>
              <a:cxnLst>
                <a:cxn ang="T6">
                  <a:pos x="T0" y="T1"/>
                </a:cxn>
                <a:cxn ang="T7">
                  <a:pos x="T2" y="T3"/>
                </a:cxn>
                <a:cxn ang="T8">
                  <a:pos x="T4" y="T5"/>
                </a:cxn>
              </a:cxnLst>
              <a:rect l="T9" t="T10" r="T11" b="T12"/>
              <a:pathLst>
                <a:path w="408" h="1836">
                  <a:moveTo>
                    <a:pt x="264" y="0"/>
                  </a:moveTo>
                  <a:cubicBezTo>
                    <a:pt x="264" y="0"/>
                    <a:pt x="0" y="317"/>
                    <a:pt x="271" y="870"/>
                  </a:cubicBezTo>
                  <a:cubicBezTo>
                    <a:pt x="408" y="1150"/>
                    <a:pt x="395" y="1310"/>
                    <a:pt x="125" y="1836"/>
                  </a:cubicBezTo>
                </a:path>
              </a:pathLst>
            </a:custGeom>
            <a:noFill/>
            <a:ln w="14288">
              <a:solidFill>
                <a:srgbClr val="3CA246"/>
              </a:solidFill>
              <a:miter lim="800000"/>
              <a:headEnd/>
              <a:tailEnd/>
            </a:ln>
          </p:spPr>
          <p:txBody>
            <a:bodyPr/>
            <a:lstStyle/>
            <a:p>
              <a:endParaRPr lang="zh-CN" altLang="en-US"/>
            </a:p>
          </p:txBody>
        </p:sp>
        <p:sp>
          <p:nvSpPr>
            <p:cNvPr id="15443" name="Freeform 19"/>
            <p:cNvSpPr>
              <a:spLocks/>
            </p:cNvSpPr>
            <p:nvPr/>
          </p:nvSpPr>
          <p:spPr bwMode="auto">
            <a:xfrm>
              <a:off x="2365" y="-8"/>
              <a:ext cx="987" cy="4337"/>
            </a:xfrm>
            <a:custGeom>
              <a:avLst/>
              <a:gdLst>
                <a:gd name="T0" fmla="*/ 107968 w 418"/>
                <a:gd name="T1" fmla="*/ 0 h 1836"/>
                <a:gd name="T2" fmla="*/ 114209 w 418"/>
                <a:gd name="T3" fmla="*/ 357009 h 1836"/>
                <a:gd name="T4" fmla="*/ 64285 w 418"/>
                <a:gd name="T5" fmla="*/ 753533 h 1836"/>
                <a:gd name="T6" fmla="*/ 0 60000 65536"/>
                <a:gd name="T7" fmla="*/ 0 60000 65536"/>
                <a:gd name="T8" fmla="*/ 0 60000 65536"/>
                <a:gd name="T9" fmla="*/ 0 w 418"/>
                <a:gd name="T10" fmla="*/ 0 h 1836"/>
                <a:gd name="T11" fmla="*/ 418 w 418"/>
                <a:gd name="T12" fmla="*/ 1836 h 1836"/>
              </a:gdLst>
              <a:ahLst/>
              <a:cxnLst>
                <a:cxn ang="T6">
                  <a:pos x="T0" y="T1"/>
                </a:cxn>
                <a:cxn ang="T7">
                  <a:pos x="T2" y="T3"/>
                </a:cxn>
                <a:cxn ang="T8">
                  <a:pos x="T4" y="T5"/>
                </a:cxn>
              </a:cxnLst>
              <a:rect l="T9" t="T10" r="T11" b="T12"/>
              <a:pathLst>
                <a:path w="418" h="1836">
                  <a:moveTo>
                    <a:pt x="264" y="0"/>
                  </a:moveTo>
                  <a:cubicBezTo>
                    <a:pt x="264" y="0"/>
                    <a:pt x="0" y="314"/>
                    <a:pt x="279" y="870"/>
                  </a:cubicBezTo>
                  <a:cubicBezTo>
                    <a:pt x="418" y="1149"/>
                    <a:pt x="418" y="1296"/>
                    <a:pt x="157" y="1836"/>
                  </a:cubicBezTo>
                </a:path>
              </a:pathLst>
            </a:custGeom>
            <a:noFill/>
            <a:ln w="14288">
              <a:solidFill>
                <a:srgbClr val="369E46"/>
              </a:solidFill>
              <a:miter lim="800000"/>
              <a:headEnd/>
              <a:tailEnd/>
            </a:ln>
          </p:spPr>
          <p:txBody>
            <a:bodyPr/>
            <a:lstStyle/>
            <a:p>
              <a:endParaRPr lang="zh-CN" altLang="en-US"/>
            </a:p>
          </p:txBody>
        </p:sp>
        <p:sp>
          <p:nvSpPr>
            <p:cNvPr id="15444" name="Freeform 20"/>
            <p:cNvSpPr>
              <a:spLocks/>
            </p:cNvSpPr>
            <p:nvPr/>
          </p:nvSpPr>
          <p:spPr bwMode="auto">
            <a:xfrm>
              <a:off x="2372" y="-8"/>
              <a:ext cx="1039" cy="4337"/>
            </a:xfrm>
            <a:custGeom>
              <a:avLst/>
              <a:gdLst>
                <a:gd name="T0" fmla="*/ 107640 w 440"/>
                <a:gd name="T1" fmla="*/ 0 h 1836"/>
                <a:gd name="T2" fmla="*/ 117029 w 440"/>
                <a:gd name="T3" fmla="*/ 357009 h 1836"/>
                <a:gd name="T4" fmla="*/ 76950 w 440"/>
                <a:gd name="T5" fmla="*/ 753533 h 1836"/>
                <a:gd name="T6" fmla="*/ 0 60000 65536"/>
                <a:gd name="T7" fmla="*/ 0 60000 65536"/>
                <a:gd name="T8" fmla="*/ 0 60000 65536"/>
                <a:gd name="T9" fmla="*/ 0 w 440"/>
                <a:gd name="T10" fmla="*/ 0 h 1836"/>
                <a:gd name="T11" fmla="*/ 440 w 440"/>
                <a:gd name="T12" fmla="*/ 1836 h 1836"/>
              </a:gdLst>
              <a:ahLst/>
              <a:cxnLst>
                <a:cxn ang="T6">
                  <a:pos x="T0" y="T1"/>
                </a:cxn>
                <a:cxn ang="T7">
                  <a:pos x="T2" y="T3"/>
                </a:cxn>
                <a:cxn ang="T8">
                  <a:pos x="T4" y="T5"/>
                </a:cxn>
              </a:cxnLst>
              <a:rect l="T9" t="T10" r="T11" b="T12"/>
              <a:pathLst>
                <a:path w="440" h="1836">
                  <a:moveTo>
                    <a:pt x="263" y="0"/>
                  </a:moveTo>
                  <a:cubicBezTo>
                    <a:pt x="263" y="0"/>
                    <a:pt x="0" y="311"/>
                    <a:pt x="286" y="870"/>
                  </a:cubicBezTo>
                  <a:cubicBezTo>
                    <a:pt x="428" y="1148"/>
                    <a:pt x="440" y="1282"/>
                    <a:pt x="188" y="1836"/>
                  </a:cubicBezTo>
                </a:path>
              </a:pathLst>
            </a:custGeom>
            <a:noFill/>
            <a:ln w="14288">
              <a:solidFill>
                <a:srgbClr val="2F9946"/>
              </a:solidFill>
              <a:miter lim="800000"/>
              <a:headEnd/>
              <a:tailEnd/>
            </a:ln>
          </p:spPr>
          <p:txBody>
            <a:bodyPr/>
            <a:lstStyle/>
            <a:p>
              <a:endParaRPr lang="zh-CN" altLang="en-US"/>
            </a:p>
          </p:txBody>
        </p:sp>
        <p:sp>
          <p:nvSpPr>
            <p:cNvPr id="15445" name="Freeform 21"/>
            <p:cNvSpPr>
              <a:spLocks/>
            </p:cNvSpPr>
            <p:nvPr/>
          </p:nvSpPr>
          <p:spPr bwMode="auto">
            <a:xfrm>
              <a:off x="2376" y="-8"/>
              <a:ext cx="1094" cy="4337"/>
            </a:xfrm>
            <a:custGeom>
              <a:avLst/>
              <a:gdLst>
                <a:gd name="T0" fmla="*/ 108568 w 463"/>
                <a:gd name="T1" fmla="*/ 0 h 1836"/>
                <a:gd name="T2" fmla="*/ 120945 w 463"/>
                <a:gd name="T3" fmla="*/ 357009 h 1836"/>
                <a:gd name="T4" fmla="*/ 90523 w 463"/>
                <a:gd name="T5" fmla="*/ 753533 h 1836"/>
                <a:gd name="T6" fmla="*/ 0 60000 65536"/>
                <a:gd name="T7" fmla="*/ 0 60000 65536"/>
                <a:gd name="T8" fmla="*/ 0 60000 65536"/>
                <a:gd name="T9" fmla="*/ 0 w 463"/>
                <a:gd name="T10" fmla="*/ 0 h 1836"/>
                <a:gd name="T11" fmla="*/ 463 w 463"/>
                <a:gd name="T12" fmla="*/ 1836 h 1836"/>
              </a:gdLst>
              <a:ahLst/>
              <a:cxnLst>
                <a:cxn ang="T6">
                  <a:pos x="T0" y="T1"/>
                </a:cxn>
                <a:cxn ang="T7">
                  <a:pos x="T2" y="T3"/>
                </a:cxn>
                <a:cxn ang="T8">
                  <a:pos x="T4" y="T5"/>
                </a:cxn>
              </a:cxnLst>
              <a:rect l="T9" t="T10" r="T11" b="T12"/>
              <a:pathLst>
                <a:path w="463" h="1836">
                  <a:moveTo>
                    <a:pt x="264" y="0"/>
                  </a:moveTo>
                  <a:cubicBezTo>
                    <a:pt x="264" y="0"/>
                    <a:pt x="0" y="308"/>
                    <a:pt x="294" y="870"/>
                  </a:cubicBezTo>
                  <a:cubicBezTo>
                    <a:pt x="438" y="1146"/>
                    <a:pt x="463" y="1268"/>
                    <a:pt x="220" y="1836"/>
                  </a:cubicBezTo>
                </a:path>
              </a:pathLst>
            </a:custGeom>
            <a:noFill/>
            <a:ln w="14288">
              <a:solidFill>
                <a:srgbClr val="2A9545"/>
              </a:solidFill>
              <a:miter lim="800000"/>
              <a:headEnd/>
              <a:tailEnd/>
            </a:ln>
          </p:spPr>
          <p:txBody>
            <a:bodyPr/>
            <a:lstStyle/>
            <a:p>
              <a:endParaRPr lang="zh-CN" altLang="en-US"/>
            </a:p>
          </p:txBody>
        </p:sp>
        <p:sp>
          <p:nvSpPr>
            <p:cNvPr id="15446" name="Freeform 22"/>
            <p:cNvSpPr>
              <a:spLocks/>
            </p:cNvSpPr>
            <p:nvPr/>
          </p:nvSpPr>
          <p:spPr bwMode="auto">
            <a:xfrm>
              <a:off x="2381" y="-8"/>
              <a:ext cx="1148" cy="4337"/>
            </a:xfrm>
            <a:custGeom>
              <a:avLst/>
              <a:gdLst>
                <a:gd name="T0" fmla="*/ 108408 w 486"/>
                <a:gd name="T1" fmla="*/ 0 h 1836"/>
                <a:gd name="T2" fmla="*/ 123852 w 486"/>
                <a:gd name="T3" fmla="*/ 357009 h 1836"/>
                <a:gd name="T4" fmla="*/ 103329 w 486"/>
                <a:gd name="T5" fmla="*/ 753533 h 1836"/>
                <a:gd name="T6" fmla="*/ 0 60000 65536"/>
                <a:gd name="T7" fmla="*/ 0 60000 65536"/>
                <a:gd name="T8" fmla="*/ 0 60000 65536"/>
                <a:gd name="T9" fmla="*/ 0 w 486"/>
                <a:gd name="T10" fmla="*/ 0 h 1836"/>
                <a:gd name="T11" fmla="*/ 486 w 486"/>
                <a:gd name="T12" fmla="*/ 1836 h 1836"/>
              </a:gdLst>
              <a:ahLst/>
              <a:cxnLst>
                <a:cxn ang="T6">
                  <a:pos x="T0" y="T1"/>
                </a:cxn>
                <a:cxn ang="T7">
                  <a:pos x="T2" y="T3"/>
                </a:cxn>
                <a:cxn ang="T8">
                  <a:pos x="T4" y="T5"/>
                </a:cxn>
              </a:cxnLst>
              <a:rect l="T9" t="T10" r="T11" b="T12"/>
              <a:pathLst>
                <a:path w="486" h="1836">
                  <a:moveTo>
                    <a:pt x="264" y="0"/>
                  </a:moveTo>
                  <a:cubicBezTo>
                    <a:pt x="264" y="0"/>
                    <a:pt x="0" y="304"/>
                    <a:pt x="302" y="870"/>
                  </a:cubicBezTo>
                  <a:cubicBezTo>
                    <a:pt x="448" y="1145"/>
                    <a:pt x="486" y="1254"/>
                    <a:pt x="252" y="1836"/>
                  </a:cubicBezTo>
                </a:path>
              </a:pathLst>
            </a:custGeom>
            <a:noFill/>
            <a:ln w="14288">
              <a:solidFill>
                <a:srgbClr val="219145"/>
              </a:solidFill>
              <a:miter lim="800000"/>
              <a:headEnd/>
              <a:tailEnd/>
            </a:ln>
          </p:spPr>
          <p:txBody>
            <a:bodyPr/>
            <a:lstStyle/>
            <a:p>
              <a:endParaRPr lang="zh-CN" altLang="en-US"/>
            </a:p>
          </p:txBody>
        </p:sp>
        <p:sp>
          <p:nvSpPr>
            <p:cNvPr id="15447" name="Freeform 23"/>
            <p:cNvSpPr>
              <a:spLocks/>
            </p:cNvSpPr>
            <p:nvPr/>
          </p:nvSpPr>
          <p:spPr bwMode="auto">
            <a:xfrm>
              <a:off x="2386" y="-8"/>
              <a:ext cx="1202" cy="4337"/>
            </a:xfrm>
            <a:custGeom>
              <a:avLst/>
              <a:gdLst>
                <a:gd name="T0" fmla="*/ 108043 w 509"/>
                <a:gd name="T1" fmla="*/ 0 h 1836"/>
                <a:gd name="T2" fmla="*/ 126607 w 509"/>
                <a:gd name="T3" fmla="*/ 357009 h 1836"/>
                <a:gd name="T4" fmla="*/ 115810 w 509"/>
                <a:gd name="T5" fmla="*/ 753533 h 1836"/>
                <a:gd name="T6" fmla="*/ 0 60000 65536"/>
                <a:gd name="T7" fmla="*/ 0 60000 65536"/>
                <a:gd name="T8" fmla="*/ 0 60000 65536"/>
                <a:gd name="T9" fmla="*/ 0 w 509"/>
                <a:gd name="T10" fmla="*/ 0 h 1836"/>
                <a:gd name="T11" fmla="*/ 509 w 509"/>
                <a:gd name="T12" fmla="*/ 1836 h 1836"/>
              </a:gdLst>
              <a:ahLst/>
              <a:cxnLst>
                <a:cxn ang="T6">
                  <a:pos x="T0" y="T1"/>
                </a:cxn>
                <a:cxn ang="T7">
                  <a:pos x="T2" y="T3"/>
                </a:cxn>
                <a:cxn ang="T8">
                  <a:pos x="T4" y="T5"/>
                </a:cxn>
              </a:cxnLst>
              <a:rect l="T9" t="T10" r="T11" b="T12"/>
              <a:pathLst>
                <a:path w="509" h="1836">
                  <a:moveTo>
                    <a:pt x="264" y="0"/>
                  </a:moveTo>
                  <a:cubicBezTo>
                    <a:pt x="264" y="0"/>
                    <a:pt x="0" y="301"/>
                    <a:pt x="309" y="870"/>
                  </a:cubicBezTo>
                  <a:cubicBezTo>
                    <a:pt x="458" y="1144"/>
                    <a:pt x="509" y="1241"/>
                    <a:pt x="283" y="1836"/>
                  </a:cubicBezTo>
                </a:path>
              </a:pathLst>
            </a:custGeom>
            <a:noFill/>
            <a:ln w="14288">
              <a:solidFill>
                <a:srgbClr val="1A8D44"/>
              </a:solidFill>
              <a:miter lim="800000"/>
              <a:headEnd/>
              <a:tailEnd/>
            </a:ln>
          </p:spPr>
          <p:txBody>
            <a:bodyPr/>
            <a:lstStyle/>
            <a:p>
              <a:endParaRPr lang="zh-CN" altLang="en-US"/>
            </a:p>
          </p:txBody>
        </p:sp>
      </p:grpSp>
      <p:grpSp>
        <p:nvGrpSpPr>
          <p:cNvPr id="7" name="Group 97"/>
          <p:cNvGrpSpPr>
            <a:grpSpLocks/>
          </p:cNvGrpSpPr>
          <p:nvPr/>
        </p:nvGrpSpPr>
        <p:grpSpPr bwMode="auto">
          <a:xfrm>
            <a:off x="-107950" y="1628775"/>
            <a:ext cx="1366838" cy="1366838"/>
            <a:chOff x="1943" y="626"/>
            <a:chExt cx="1228" cy="1228"/>
          </a:xfrm>
        </p:grpSpPr>
        <p:sp>
          <p:nvSpPr>
            <p:cNvPr id="15431" name="Oval 96"/>
            <p:cNvSpPr>
              <a:spLocks noChangeArrowheads="1"/>
            </p:cNvSpPr>
            <p:nvPr/>
          </p:nvSpPr>
          <p:spPr bwMode="auto">
            <a:xfrm>
              <a:off x="1943" y="626"/>
              <a:ext cx="1228" cy="1228"/>
            </a:xfrm>
            <a:prstGeom prst="ellipse">
              <a:avLst/>
            </a:prstGeom>
            <a:gradFill rotWithShape="1">
              <a:gsLst>
                <a:gs pos="0">
                  <a:srgbClr val="2FA4D9">
                    <a:alpha val="62000"/>
                  </a:srgbClr>
                </a:gs>
                <a:gs pos="100000">
                  <a:srgbClr val="164C64">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8" name="Group 89"/>
            <p:cNvGrpSpPr>
              <a:grpSpLocks/>
            </p:cNvGrpSpPr>
            <p:nvPr/>
          </p:nvGrpSpPr>
          <p:grpSpPr bwMode="auto">
            <a:xfrm>
              <a:off x="2070" y="1330"/>
              <a:ext cx="975" cy="325"/>
              <a:chOff x="2696" y="1315"/>
              <a:chExt cx="2472" cy="824"/>
            </a:xfrm>
          </p:grpSpPr>
          <p:sp>
            <p:nvSpPr>
              <p:cNvPr id="15436" name="Oval 90"/>
              <p:cNvSpPr>
                <a:spLocks noChangeArrowheads="1"/>
              </p:cNvSpPr>
              <p:nvPr/>
            </p:nvSpPr>
            <p:spPr bwMode="auto">
              <a:xfrm>
                <a:off x="2696" y="1315"/>
                <a:ext cx="2472" cy="824"/>
              </a:xfrm>
              <a:prstGeom prst="ellipse">
                <a:avLst/>
              </a:prstGeom>
              <a:gradFill rotWithShape="1">
                <a:gsLst>
                  <a:gs pos="0">
                    <a:srgbClr val="338EB7">
                      <a:alpha val="60999"/>
                    </a:srgbClr>
                  </a:gs>
                  <a:gs pos="100000">
                    <a:srgbClr val="184255">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37" name="Oval 91"/>
              <p:cNvSpPr>
                <a:spLocks noChangeArrowheads="1"/>
              </p:cNvSpPr>
              <p:nvPr/>
            </p:nvSpPr>
            <p:spPr bwMode="auto">
              <a:xfrm>
                <a:off x="3334" y="1520"/>
                <a:ext cx="1249" cy="451"/>
              </a:xfrm>
              <a:prstGeom prst="ellipse">
                <a:avLst/>
              </a:prstGeom>
              <a:gradFill rotWithShape="1">
                <a:gsLst>
                  <a:gs pos="0">
                    <a:srgbClr val="35C8EB">
                      <a:alpha val="92998"/>
                    </a:srgbClr>
                  </a:gs>
                  <a:gs pos="100000">
                    <a:srgbClr val="195D6D">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9" name="Group 92"/>
            <p:cNvGrpSpPr>
              <a:grpSpLocks/>
            </p:cNvGrpSpPr>
            <p:nvPr/>
          </p:nvGrpSpPr>
          <p:grpSpPr bwMode="auto">
            <a:xfrm>
              <a:off x="2236" y="890"/>
              <a:ext cx="644" cy="645"/>
              <a:chOff x="2880" y="1515"/>
              <a:chExt cx="644" cy="645"/>
            </a:xfrm>
          </p:grpSpPr>
          <p:sp>
            <p:nvSpPr>
              <p:cNvPr id="15434" name="Oval 93"/>
              <p:cNvSpPr>
                <a:spLocks noChangeArrowheads="1"/>
              </p:cNvSpPr>
              <p:nvPr/>
            </p:nvSpPr>
            <p:spPr bwMode="auto">
              <a:xfrm>
                <a:off x="2880" y="1516"/>
                <a:ext cx="644" cy="644"/>
              </a:xfrm>
              <a:prstGeom prst="ellipse">
                <a:avLst/>
              </a:prstGeom>
              <a:gradFill rotWithShape="1">
                <a:gsLst>
                  <a:gs pos="0">
                    <a:srgbClr val="0F7295"/>
                  </a:gs>
                  <a:gs pos="100000">
                    <a:srgbClr val="16A5D8"/>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2" name="Freeform 94"/>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sp>
        <p:nvSpPr>
          <p:cNvPr id="31749" name="Text Box 5"/>
          <p:cNvSpPr txBox="1">
            <a:spLocks noChangeArrowheads="1"/>
          </p:cNvSpPr>
          <p:nvPr/>
        </p:nvSpPr>
        <p:spPr bwMode="auto">
          <a:xfrm>
            <a:off x="1500166" y="928670"/>
            <a:ext cx="7237413" cy="523220"/>
          </a:xfrm>
          <a:prstGeom prst="rect">
            <a:avLst/>
          </a:prstGeom>
          <a:noFill/>
          <a:ln w="9525">
            <a:noFill/>
            <a:miter lim="800000"/>
            <a:headEnd/>
            <a:tailEnd/>
          </a:ln>
        </p:spPr>
        <p:txBody>
          <a:bodyPr>
            <a:spAutoFit/>
          </a:bodyPr>
          <a:lstStyle/>
          <a:p>
            <a:pPr algn="ctr"/>
            <a:r>
              <a:rPr lang="zh-CN" altLang="en-US" sz="2800" b="1" dirty="0" smtClean="0">
                <a:solidFill>
                  <a:srgbClr val="FF0000"/>
                </a:solidFill>
                <a:latin typeface="黑体" pitchFamily="2" charset="-122"/>
                <a:ea typeface="黑体" pitchFamily="2" charset="-122"/>
              </a:rPr>
              <a:t>“个性定制”法律服务</a:t>
            </a:r>
            <a:endParaRPr lang="zh-CN" altLang="en-US" sz="2800" b="1" dirty="0">
              <a:solidFill>
                <a:srgbClr val="FF0000"/>
              </a:solidFill>
              <a:ea typeface="黑体" pitchFamily="2" charset="-122"/>
            </a:endParaRPr>
          </a:p>
        </p:txBody>
      </p:sp>
      <p:grpSp>
        <p:nvGrpSpPr>
          <p:cNvPr id="10" name="Group 97"/>
          <p:cNvGrpSpPr>
            <a:grpSpLocks/>
          </p:cNvGrpSpPr>
          <p:nvPr/>
        </p:nvGrpSpPr>
        <p:grpSpPr bwMode="auto">
          <a:xfrm>
            <a:off x="323850" y="2924175"/>
            <a:ext cx="1366838" cy="1366838"/>
            <a:chOff x="1943" y="626"/>
            <a:chExt cx="1228" cy="1228"/>
          </a:xfrm>
        </p:grpSpPr>
        <p:sp>
          <p:nvSpPr>
            <p:cNvPr id="15424" name="Oval 96"/>
            <p:cNvSpPr>
              <a:spLocks noChangeArrowheads="1"/>
            </p:cNvSpPr>
            <p:nvPr/>
          </p:nvSpPr>
          <p:spPr bwMode="auto">
            <a:xfrm>
              <a:off x="1943" y="626"/>
              <a:ext cx="1228" cy="1228"/>
            </a:xfrm>
            <a:prstGeom prst="ellipse">
              <a:avLst/>
            </a:prstGeom>
            <a:gradFill rotWithShape="1">
              <a:gsLst>
                <a:gs pos="0">
                  <a:srgbClr val="2FA4D9">
                    <a:alpha val="62000"/>
                  </a:srgbClr>
                </a:gs>
                <a:gs pos="100000">
                  <a:srgbClr val="164C64">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11" name="Group 89"/>
            <p:cNvGrpSpPr>
              <a:grpSpLocks/>
            </p:cNvGrpSpPr>
            <p:nvPr/>
          </p:nvGrpSpPr>
          <p:grpSpPr bwMode="auto">
            <a:xfrm>
              <a:off x="2070" y="1330"/>
              <a:ext cx="975" cy="325"/>
              <a:chOff x="2696" y="1315"/>
              <a:chExt cx="2472" cy="824"/>
            </a:xfrm>
          </p:grpSpPr>
          <p:sp>
            <p:nvSpPr>
              <p:cNvPr id="15429" name="Oval 90"/>
              <p:cNvSpPr>
                <a:spLocks noChangeArrowheads="1"/>
              </p:cNvSpPr>
              <p:nvPr/>
            </p:nvSpPr>
            <p:spPr bwMode="auto">
              <a:xfrm>
                <a:off x="2696" y="1315"/>
                <a:ext cx="2472" cy="824"/>
              </a:xfrm>
              <a:prstGeom prst="ellipse">
                <a:avLst/>
              </a:prstGeom>
              <a:gradFill rotWithShape="1">
                <a:gsLst>
                  <a:gs pos="0">
                    <a:srgbClr val="338EB7">
                      <a:alpha val="60999"/>
                    </a:srgbClr>
                  </a:gs>
                  <a:gs pos="100000">
                    <a:srgbClr val="184255">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30" name="Oval 91"/>
              <p:cNvSpPr>
                <a:spLocks noChangeArrowheads="1"/>
              </p:cNvSpPr>
              <p:nvPr/>
            </p:nvSpPr>
            <p:spPr bwMode="auto">
              <a:xfrm>
                <a:off x="3334" y="1520"/>
                <a:ext cx="1249" cy="451"/>
              </a:xfrm>
              <a:prstGeom prst="ellipse">
                <a:avLst/>
              </a:prstGeom>
              <a:gradFill rotWithShape="1">
                <a:gsLst>
                  <a:gs pos="0">
                    <a:srgbClr val="35C8EB">
                      <a:alpha val="92998"/>
                    </a:srgbClr>
                  </a:gs>
                  <a:gs pos="100000">
                    <a:srgbClr val="195D6D">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12" name="Group 92"/>
            <p:cNvGrpSpPr>
              <a:grpSpLocks/>
            </p:cNvGrpSpPr>
            <p:nvPr/>
          </p:nvGrpSpPr>
          <p:grpSpPr bwMode="auto">
            <a:xfrm>
              <a:off x="2236" y="890"/>
              <a:ext cx="644" cy="645"/>
              <a:chOff x="2880" y="1515"/>
              <a:chExt cx="644" cy="645"/>
            </a:xfrm>
          </p:grpSpPr>
          <p:sp>
            <p:nvSpPr>
              <p:cNvPr id="15427" name="Oval 93"/>
              <p:cNvSpPr>
                <a:spLocks noChangeArrowheads="1"/>
              </p:cNvSpPr>
              <p:nvPr/>
            </p:nvSpPr>
            <p:spPr bwMode="auto">
              <a:xfrm>
                <a:off x="2880" y="1516"/>
                <a:ext cx="644" cy="644"/>
              </a:xfrm>
              <a:prstGeom prst="ellipse">
                <a:avLst/>
              </a:prstGeom>
              <a:gradFill rotWithShape="1">
                <a:gsLst>
                  <a:gs pos="0">
                    <a:srgbClr val="0F7295"/>
                  </a:gs>
                  <a:gs pos="100000">
                    <a:srgbClr val="16A5D8"/>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4" name="Freeform 94"/>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grpSp>
        <p:nvGrpSpPr>
          <p:cNvPr id="13" name="Group 552"/>
          <p:cNvGrpSpPr>
            <a:grpSpLocks noChangeAspect="1"/>
          </p:cNvGrpSpPr>
          <p:nvPr/>
        </p:nvGrpSpPr>
        <p:grpSpPr bwMode="auto">
          <a:xfrm>
            <a:off x="323850" y="2924175"/>
            <a:ext cx="1366838" cy="1366838"/>
            <a:chOff x="1943" y="626"/>
            <a:chExt cx="1228" cy="1228"/>
          </a:xfrm>
        </p:grpSpPr>
        <p:sp>
          <p:nvSpPr>
            <p:cNvPr id="15417" name="Oval 553"/>
            <p:cNvSpPr>
              <a:spLocks noChangeAspect="1" noChangeArrowheads="1"/>
            </p:cNvSpPr>
            <p:nvPr/>
          </p:nvSpPr>
          <p:spPr bwMode="auto">
            <a:xfrm>
              <a:off x="1943" y="626"/>
              <a:ext cx="1228" cy="1228"/>
            </a:xfrm>
            <a:prstGeom prst="ellipse">
              <a:avLst/>
            </a:prstGeom>
            <a:gradFill rotWithShape="1">
              <a:gsLst>
                <a:gs pos="0">
                  <a:srgbClr val="BC8116">
                    <a:alpha val="62000"/>
                  </a:srgbClr>
                </a:gs>
                <a:gs pos="100000">
                  <a:srgbClr val="573C0A">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14" name="Group 554"/>
            <p:cNvGrpSpPr>
              <a:grpSpLocks noChangeAspect="1"/>
            </p:cNvGrpSpPr>
            <p:nvPr/>
          </p:nvGrpSpPr>
          <p:grpSpPr bwMode="auto">
            <a:xfrm>
              <a:off x="2070" y="1330"/>
              <a:ext cx="975" cy="325"/>
              <a:chOff x="2696" y="1315"/>
              <a:chExt cx="2472" cy="824"/>
            </a:xfrm>
          </p:grpSpPr>
          <p:sp>
            <p:nvSpPr>
              <p:cNvPr id="15422" name="Oval 555"/>
              <p:cNvSpPr>
                <a:spLocks noChangeAspect="1" noChangeArrowheads="1"/>
              </p:cNvSpPr>
              <p:nvPr/>
            </p:nvSpPr>
            <p:spPr bwMode="auto">
              <a:xfrm>
                <a:off x="2696" y="1315"/>
                <a:ext cx="2472" cy="824"/>
              </a:xfrm>
              <a:prstGeom prst="ellipse">
                <a:avLst/>
              </a:prstGeom>
              <a:gradFill rotWithShape="1">
                <a:gsLst>
                  <a:gs pos="0">
                    <a:srgbClr val="BC8116">
                      <a:alpha val="60999"/>
                    </a:srgbClr>
                  </a:gs>
                  <a:gs pos="100000">
                    <a:srgbClr val="573C0A">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23" name="Oval 556"/>
              <p:cNvSpPr>
                <a:spLocks noChangeAspect="1" noChangeArrowheads="1"/>
              </p:cNvSpPr>
              <p:nvPr/>
            </p:nvSpPr>
            <p:spPr bwMode="auto">
              <a:xfrm>
                <a:off x="3334" y="1520"/>
                <a:ext cx="1249" cy="451"/>
              </a:xfrm>
              <a:prstGeom prst="ellipse">
                <a:avLst/>
              </a:prstGeom>
              <a:gradFill rotWithShape="1">
                <a:gsLst>
                  <a:gs pos="0">
                    <a:srgbClr val="F08820">
                      <a:alpha val="92998"/>
                    </a:srgbClr>
                  </a:gs>
                  <a:gs pos="100000">
                    <a:srgbClr val="6F3F0F">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15" name="Group 557"/>
            <p:cNvGrpSpPr>
              <a:grpSpLocks noChangeAspect="1"/>
            </p:cNvGrpSpPr>
            <p:nvPr/>
          </p:nvGrpSpPr>
          <p:grpSpPr bwMode="auto">
            <a:xfrm>
              <a:off x="2236" y="890"/>
              <a:ext cx="644" cy="645"/>
              <a:chOff x="2880" y="1515"/>
              <a:chExt cx="644" cy="645"/>
            </a:xfrm>
          </p:grpSpPr>
          <p:sp>
            <p:nvSpPr>
              <p:cNvPr id="15420" name="Oval 558"/>
              <p:cNvSpPr>
                <a:spLocks noChangeAspect="1" noChangeArrowheads="1"/>
              </p:cNvSpPr>
              <p:nvPr/>
            </p:nvSpPr>
            <p:spPr bwMode="auto">
              <a:xfrm>
                <a:off x="2880" y="1516"/>
                <a:ext cx="644" cy="644"/>
              </a:xfrm>
              <a:prstGeom prst="ellipse">
                <a:avLst/>
              </a:prstGeom>
              <a:gradFill rotWithShape="1">
                <a:gsLst>
                  <a:gs pos="0">
                    <a:srgbClr val="BC8116"/>
                  </a:gs>
                  <a:gs pos="100000">
                    <a:srgbClr val="F08820"/>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5679" name="Freeform 559"/>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grpSp>
        <p:nvGrpSpPr>
          <p:cNvPr id="16" name="Group 98"/>
          <p:cNvGrpSpPr>
            <a:grpSpLocks noChangeAspect="1"/>
          </p:cNvGrpSpPr>
          <p:nvPr/>
        </p:nvGrpSpPr>
        <p:grpSpPr bwMode="auto">
          <a:xfrm>
            <a:off x="-107950" y="1628775"/>
            <a:ext cx="1366838" cy="1366838"/>
            <a:chOff x="1943" y="626"/>
            <a:chExt cx="1228" cy="1228"/>
          </a:xfrm>
        </p:grpSpPr>
        <p:sp>
          <p:nvSpPr>
            <p:cNvPr id="15410" name="Oval 99"/>
            <p:cNvSpPr>
              <a:spLocks noChangeAspect="1" noChangeArrowheads="1"/>
            </p:cNvSpPr>
            <p:nvPr/>
          </p:nvSpPr>
          <p:spPr bwMode="auto">
            <a:xfrm>
              <a:off x="1943" y="626"/>
              <a:ext cx="1228" cy="1228"/>
            </a:xfrm>
            <a:prstGeom prst="ellipse">
              <a:avLst/>
            </a:prstGeom>
            <a:gradFill rotWithShape="1">
              <a:gsLst>
                <a:gs pos="0">
                  <a:srgbClr val="10942F">
                    <a:alpha val="62000"/>
                  </a:srgbClr>
                </a:gs>
                <a:gs pos="100000">
                  <a:srgbClr val="074416">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17" name="Group 100"/>
            <p:cNvGrpSpPr>
              <a:grpSpLocks noChangeAspect="1"/>
            </p:cNvGrpSpPr>
            <p:nvPr/>
          </p:nvGrpSpPr>
          <p:grpSpPr bwMode="auto">
            <a:xfrm>
              <a:off x="2070" y="1330"/>
              <a:ext cx="975" cy="325"/>
              <a:chOff x="2696" y="1315"/>
              <a:chExt cx="2472" cy="824"/>
            </a:xfrm>
          </p:grpSpPr>
          <p:sp>
            <p:nvSpPr>
              <p:cNvPr id="15415" name="Oval 101"/>
              <p:cNvSpPr>
                <a:spLocks noChangeAspect="1" noChangeArrowheads="1"/>
              </p:cNvSpPr>
              <p:nvPr/>
            </p:nvSpPr>
            <p:spPr bwMode="auto">
              <a:xfrm>
                <a:off x="2696" y="1315"/>
                <a:ext cx="2472" cy="824"/>
              </a:xfrm>
              <a:prstGeom prst="ellipse">
                <a:avLst/>
              </a:prstGeom>
              <a:gradFill rotWithShape="1">
                <a:gsLst>
                  <a:gs pos="0">
                    <a:srgbClr val="10942F">
                      <a:alpha val="60999"/>
                    </a:srgbClr>
                  </a:gs>
                  <a:gs pos="100000">
                    <a:srgbClr val="074416">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16" name="Oval 102"/>
              <p:cNvSpPr>
                <a:spLocks noChangeAspect="1" noChangeArrowheads="1"/>
              </p:cNvSpPr>
              <p:nvPr/>
            </p:nvSpPr>
            <p:spPr bwMode="auto">
              <a:xfrm>
                <a:off x="3334" y="1520"/>
                <a:ext cx="1249" cy="451"/>
              </a:xfrm>
              <a:prstGeom prst="ellipse">
                <a:avLst/>
              </a:prstGeom>
              <a:gradFill rotWithShape="1">
                <a:gsLst>
                  <a:gs pos="0">
                    <a:srgbClr val="16D83B">
                      <a:alpha val="92998"/>
                    </a:srgbClr>
                  </a:gs>
                  <a:gs pos="100000">
                    <a:srgbClr val="0A641B">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18" name="Group 103"/>
            <p:cNvGrpSpPr>
              <a:grpSpLocks noChangeAspect="1"/>
            </p:cNvGrpSpPr>
            <p:nvPr/>
          </p:nvGrpSpPr>
          <p:grpSpPr bwMode="auto">
            <a:xfrm>
              <a:off x="2236" y="890"/>
              <a:ext cx="644" cy="645"/>
              <a:chOff x="2880" y="1515"/>
              <a:chExt cx="644" cy="645"/>
            </a:xfrm>
          </p:grpSpPr>
          <p:sp>
            <p:nvSpPr>
              <p:cNvPr id="15413" name="Oval 104"/>
              <p:cNvSpPr>
                <a:spLocks noChangeAspect="1" noChangeArrowheads="1"/>
              </p:cNvSpPr>
              <p:nvPr/>
            </p:nvSpPr>
            <p:spPr bwMode="auto">
              <a:xfrm>
                <a:off x="2880" y="1516"/>
                <a:ext cx="644" cy="644"/>
              </a:xfrm>
              <a:prstGeom prst="ellipse">
                <a:avLst/>
              </a:prstGeom>
              <a:gradFill rotWithShape="1">
                <a:gsLst>
                  <a:gs pos="0">
                    <a:srgbClr val="10942F"/>
                  </a:gs>
                  <a:gs pos="100000">
                    <a:srgbClr val="16D83B"/>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11369" name="Freeform 105"/>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grpSp>
        <p:nvGrpSpPr>
          <p:cNvPr id="19" name="Group 97"/>
          <p:cNvGrpSpPr>
            <a:grpSpLocks/>
          </p:cNvGrpSpPr>
          <p:nvPr/>
        </p:nvGrpSpPr>
        <p:grpSpPr bwMode="auto">
          <a:xfrm>
            <a:off x="541338" y="4149725"/>
            <a:ext cx="1366837" cy="1366838"/>
            <a:chOff x="1943" y="626"/>
            <a:chExt cx="1228" cy="1228"/>
          </a:xfrm>
        </p:grpSpPr>
        <p:sp>
          <p:nvSpPr>
            <p:cNvPr id="15403" name="Oval 96"/>
            <p:cNvSpPr>
              <a:spLocks noChangeArrowheads="1"/>
            </p:cNvSpPr>
            <p:nvPr/>
          </p:nvSpPr>
          <p:spPr bwMode="auto">
            <a:xfrm>
              <a:off x="1943" y="626"/>
              <a:ext cx="1228" cy="1228"/>
            </a:xfrm>
            <a:prstGeom prst="ellipse">
              <a:avLst/>
            </a:prstGeom>
            <a:gradFill rotWithShape="1">
              <a:gsLst>
                <a:gs pos="0">
                  <a:srgbClr val="2FA4D9">
                    <a:alpha val="62000"/>
                  </a:srgbClr>
                </a:gs>
                <a:gs pos="100000">
                  <a:srgbClr val="164C64">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20" name="Group 89"/>
            <p:cNvGrpSpPr>
              <a:grpSpLocks/>
            </p:cNvGrpSpPr>
            <p:nvPr/>
          </p:nvGrpSpPr>
          <p:grpSpPr bwMode="auto">
            <a:xfrm>
              <a:off x="2070" y="1330"/>
              <a:ext cx="975" cy="325"/>
              <a:chOff x="2696" y="1315"/>
              <a:chExt cx="2472" cy="824"/>
            </a:xfrm>
          </p:grpSpPr>
          <p:sp>
            <p:nvSpPr>
              <p:cNvPr id="15408" name="Oval 90"/>
              <p:cNvSpPr>
                <a:spLocks noChangeArrowheads="1"/>
              </p:cNvSpPr>
              <p:nvPr/>
            </p:nvSpPr>
            <p:spPr bwMode="auto">
              <a:xfrm>
                <a:off x="2696" y="1315"/>
                <a:ext cx="2472" cy="824"/>
              </a:xfrm>
              <a:prstGeom prst="ellipse">
                <a:avLst/>
              </a:prstGeom>
              <a:gradFill rotWithShape="1">
                <a:gsLst>
                  <a:gs pos="0">
                    <a:srgbClr val="338EB7">
                      <a:alpha val="60999"/>
                    </a:srgbClr>
                  </a:gs>
                  <a:gs pos="100000">
                    <a:srgbClr val="184255">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09" name="Oval 91"/>
              <p:cNvSpPr>
                <a:spLocks noChangeArrowheads="1"/>
              </p:cNvSpPr>
              <p:nvPr/>
            </p:nvSpPr>
            <p:spPr bwMode="auto">
              <a:xfrm>
                <a:off x="3334" y="1520"/>
                <a:ext cx="1249" cy="451"/>
              </a:xfrm>
              <a:prstGeom prst="ellipse">
                <a:avLst/>
              </a:prstGeom>
              <a:gradFill rotWithShape="1">
                <a:gsLst>
                  <a:gs pos="0">
                    <a:srgbClr val="35C8EB">
                      <a:alpha val="92998"/>
                    </a:srgbClr>
                  </a:gs>
                  <a:gs pos="100000">
                    <a:srgbClr val="195D6D">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21" name="Group 92"/>
            <p:cNvGrpSpPr>
              <a:grpSpLocks/>
            </p:cNvGrpSpPr>
            <p:nvPr/>
          </p:nvGrpSpPr>
          <p:grpSpPr bwMode="auto">
            <a:xfrm>
              <a:off x="2236" y="890"/>
              <a:ext cx="644" cy="645"/>
              <a:chOff x="2880" y="1515"/>
              <a:chExt cx="644" cy="645"/>
            </a:xfrm>
          </p:grpSpPr>
          <p:sp>
            <p:nvSpPr>
              <p:cNvPr id="15406" name="Oval 93"/>
              <p:cNvSpPr>
                <a:spLocks noChangeArrowheads="1"/>
              </p:cNvSpPr>
              <p:nvPr/>
            </p:nvSpPr>
            <p:spPr bwMode="auto">
              <a:xfrm>
                <a:off x="2880" y="1516"/>
                <a:ext cx="644" cy="644"/>
              </a:xfrm>
              <a:prstGeom prst="ellipse">
                <a:avLst/>
              </a:prstGeom>
              <a:gradFill rotWithShape="1">
                <a:gsLst>
                  <a:gs pos="0">
                    <a:srgbClr val="0F7295"/>
                  </a:gs>
                  <a:gs pos="100000">
                    <a:srgbClr val="16A5D8"/>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6" name="Freeform 94"/>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grpSp>
        <p:nvGrpSpPr>
          <p:cNvPr id="22" name="Group 97"/>
          <p:cNvGrpSpPr>
            <a:grpSpLocks/>
          </p:cNvGrpSpPr>
          <p:nvPr/>
        </p:nvGrpSpPr>
        <p:grpSpPr bwMode="auto">
          <a:xfrm>
            <a:off x="180975" y="5446713"/>
            <a:ext cx="1366838" cy="1366837"/>
            <a:chOff x="1943" y="626"/>
            <a:chExt cx="1228" cy="1228"/>
          </a:xfrm>
        </p:grpSpPr>
        <p:sp>
          <p:nvSpPr>
            <p:cNvPr id="15396" name="Oval 96"/>
            <p:cNvSpPr>
              <a:spLocks noChangeArrowheads="1"/>
            </p:cNvSpPr>
            <p:nvPr/>
          </p:nvSpPr>
          <p:spPr bwMode="auto">
            <a:xfrm>
              <a:off x="1943" y="626"/>
              <a:ext cx="1228" cy="1228"/>
            </a:xfrm>
            <a:prstGeom prst="ellipse">
              <a:avLst/>
            </a:prstGeom>
            <a:gradFill rotWithShape="1">
              <a:gsLst>
                <a:gs pos="0">
                  <a:srgbClr val="2FA4D9">
                    <a:alpha val="62000"/>
                  </a:srgbClr>
                </a:gs>
                <a:gs pos="100000">
                  <a:srgbClr val="164C64">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nvGrpSpPr>
            <p:cNvPr id="23" name="Group 89"/>
            <p:cNvGrpSpPr>
              <a:grpSpLocks/>
            </p:cNvGrpSpPr>
            <p:nvPr/>
          </p:nvGrpSpPr>
          <p:grpSpPr bwMode="auto">
            <a:xfrm>
              <a:off x="2070" y="1330"/>
              <a:ext cx="975" cy="325"/>
              <a:chOff x="2696" y="1315"/>
              <a:chExt cx="2472" cy="824"/>
            </a:xfrm>
          </p:grpSpPr>
          <p:sp>
            <p:nvSpPr>
              <p:cNvPr id="15401" name="Oval 90"/>
              <p:cNvSpPr>
                <a:spLocks noChangeArrowheads="1"/>
              </p:cNvSpPr>
              <p:nvPr/>
            </p:nvSpPr>
            <p:spPr bwMode="auto">
              <a:xfrm>
                <a:off x="2696" y="1315"/>
                <a:ext cx="2472" cy="824"/>
              </a:xfrm>
              <a:prstGeom prst="ellipse">
                <a:avLst/>
              </a:prstGeom>
              <a:gradFill rotWithShape="1">
                <a:gsLst>
                  <a:gs pos="0">
                    <a:srgbClr val="338EB7">
                      <a:alpha val="60999"/>
                    </a:srgbClr>
                  </a:gs>
                  <a:gs pos="100000">
                    <a:srgbClr val="184255">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sp>
            <p:nvSpPr>
              <p:cNvPr id="15402" name="Oval 91"/>
              <p:cNvSpPr>
                <a:spLocks noChangeArrowheads="1"/>
              </p:cNvSpPr>
              <p:nvPr/>
            </p:nvSpPr>
            <p:spPr bwMode="auto">
              <a:xfrm>
                <a:off x="3334" y="1520"/>
                <a:ext cx="1249" cy="451"/>
              </a:xfrm>
              <a:prstGeom prst="ellipse">
                <a:avLst/>
              </a:prstGeom>
              <a:gradFill rotWithShape="1">
                <a:gsLst>
                  <a:gs pos="0">
                    <a:srgbClr val="35C8EB">
                      <a:alpha val="92998"/>
                    </a:srgbClr>
                  </a:gs>
                  <a:gs pos="100000">
                    <a:srgbClr val="195D6D">
                      <a:alpha val="0"/>
                    </a:srgbClr>
                  </a:gs>
                </a:gsLst>
                <a:path path="shape">
                  <a:fillToRect l="50000" t="50000" r="50000" b="50000"/>
                </a:path>
              </a:gradFill>
              <a:ln w="9525">
                <a:noFill/>
                <a:round/>
                <a:headEnd/>
                <a:tailEnd/>
              </a:ln>
            </p:spPr>
            <p:txBody>
              <a:bodyPr wrap="none" anchor="ctr"/>
              <a:lstStyle/>
              <a:p>
                <a:endParaRPr lang="zh-CN" altLang="en-US" sz="2400">
                  <a:latin typeface="Arial Narrow" pitchFamily="34" charset="0"/>
                </a:endParaRPr>
              </a:p>
            </p:txBody>
          </p:sp>
        </p:grpSp>
        <p:grpSp>
          <p:nvGrpSpPr>
            <p:cNvPr id="24" name="Group 92"/>
            <p:cNvGrpSpPr>
              <a:grpSpLocks/>
            </p:cNvGrpSpPr>
            <p:nvPr/>
          </p:nvGrpSpPr>
          <p:grpSpPr bwMode="auto">
            <a:xfrm>
              <a:off x="2236" y="890"/>
              <a:ext cx="644" cy="645"/>
              <a:chOff x="2880" y="1515"/>
              <a:chExt cx="644" cy="645"/>
            </a:xfrm>
          </p:grpSpPr>
          <p:sp>
            <p:nvSpPr>
              <p:cNvPr id="15399" name="Oval 93"/>
              <p:cNvSpPr>
                <a:spLocks noChangeArrowheads="1"/>
              </p:cNvSpPr>
              <p:nvPr/>
            </p:nvSpPr>
            <p:spPr bwMode="auto">
              <a:xfrm>
                <a:off x="2880" y="1516"/>
                <a:ext cx="644" cy="644"/>
              </a:xfrm>
              <a:prstGeom prst="ellipse">
                <a:avLst/>
              </a:prstGeom>
              <a:gradFill rotWithShape="1">
                <a:gsLst>
                  <a:gs pos="0">
                    <a:srgbClr val="0F7295"/>
                  </a:gs>
                  <a:gs pos="100000">
                    <a:srgbClr val="16A5D8"/>
                  </a:gs>
                </a:gsLst>
                <a:lin ang="5400000" scaled="1"/>
              </a:gradFill>
              <a:ln w="9525" algn="ctr">
                <a:noFill/>
                <a:round/>
                <a:headEnd/>
                <a:tailEnd/>
              </a:ln>
            </p:spPr>
            <p:txBody>
              <a:bodyPr wrap="none" anchor="ctr"/>
              <a:lstStyle/>
              <a:p>
                <a:endParaRPr lang="zh-CN" altLang="en-US" sz="2400">
                  <a:latin typeface="Arial Narrow" pitchFamily="34" charset="0"/>
                </a:endParaRPr>
              </a:p>
            </p:txBody>
          </p:sp>
          <p:sp>
            <p:nvSpPr>
              <p:cNvPr id="11358" name="Freeform 94"/>
              <p:cNvSpPr>
                <a:spLocks/>
              </p:cNvSpPr>
              <p:nvPr/>
            </p:nvSpPr>
            <p:spPr bwMode="auto">
              <a:xfrm>
                <a:off x="2888" y="1515"/>
                <a:ext cx="629" cy="441"/>
              </a:xfrm>
              <a:custGeom>
                <a:avLst/>
                <a:gdLst/>
                <a:ahLst/>
                <a:cxnLst>
                  <a:cxn ang="0">
                    <a:pos x="1400" y="275"/>
                  </a:cxn>
                  <a:cxn ang="0">
                    <a:pos x="1596" y="795"/>
                  </a:cxn>
                  <a:cxn ang="0">
                    <a:pos x="0" y="795"/>
                  </a:cxn>
                  <a:cxn ang="0">
                    <a:pos x="217" y="252"/>
                  </a:cxn>
                  <a:cxn ang="0">
                    <a:pos x="796" y="0"/>
                  </a:cxn>
                  <a:cxn ang="0">
                    <a:pos x="1400" y="275"/>
                  </a:cxn>
                </a:cxnLst>
                <a:rect l="0" t="0" r="r" b="b"/>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gradFill>
              <a:ln w="9525">
                <a:noFill/>
                <a:round/>
                <a:headEnd/>
                <a:tailEnd/>
              </a:ln>
            </p:spPr>
            <p:txBody>
              <a:bodyPr/>
              <a:lstStyle/>
              <a:p>
                <a:pPr>
                  <a:defRPr/>
                </a:pPr>
                <a:endParaRPr lang="zh-CN" altLang="en-US" sz="2400">
                  <a:latin typeface="Arial Narrow" pitchFamily="34" charset="0"/>
                  <a:ea typeface="+mn-ea"/>
                </a:endParaRPr>
              </a:p>
            </p:txBody>
          </p:sp>
        </p:grpSp>
      </p:grpSp>
      <p:grpSp>
        <p:nvGrpSpPr>
          <p:cNvPr id="25" name="Group 126"/>
          <p:cNvGrpSpPr>
            <a:grpSpLocks/>
          </p:cNvGrpSpPr>
          <p:nvPr/>
        </p:nvGrpSpPr>
        <p:grpSpPr bwMode="auto">
          <a:xfrm>
            <a:off x="2428877" y="2925763"/>
            <a:ext cx="649288" cy="3383091"/>
            <a:chOff x="1530" y="1843"/>
            <a:chExt cx="409" cy="1998"/>
          </a:xfrm>
        </p:grpSpPr>
        <p:sp>
          <p:nvSpPr>
            <p:cNvPr id="77" name="圆角矩形 76"/>
            <p:cNvSpPr/>
            <p:nvPr/>
          </p:nvSpPr>
          <p:spPr>
            <a:xfrm>
              <a:off x="1530" y="2267"/>
              <a:ext cx="409" cy="1574"/>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政府法律顾问团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3" name="直接箭头连接符 82"/>
            <p:cNvCxnSpPr/>
            <p:nvPr/>
          </p:nvCxnSpPr>
          <p:spPr>
            <a:xfrm>
              <a:off x="1728" y="1843"/>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127"/>
          <p:cNvGrpSpPr>
            <a:grpSpLocks/>
          </p:cNvGrpSpPr>
          <p:nvPr/>
        </p:nvGrpSpPr>
        <p:grpSpPr bwMode="auto">
          <a:xfrm>
            <a:off x="3500430" y="2928934"/>
            <a:ext cx="647700" cy="3432195"/>
            <a:chOff x="2245" y="1843"/>
            <a:chExt cx="408" cy="2027"/>
          </a:xfrm>
        </p:grpSpPr>
        <p:sp>
          <p:nvSpPr>
            <p:cNvPr id="78" name="圆角矩形 77"/>
            <p:cNvSpPr/>
            <p:nvPr/>
          </p:nvSpPr>
          <p:spPr>
            <a:xfrm>
              <a:off x="2245" y="2296"/>
              <a:ext cx="408" cy="1574"/>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同心律师服务团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4" name="直接箭头连接符 83"/>
            <p:cNvCxnSpPr/>
            <p:nvPr/>
          </p:nvCxnSpPr>
          <p:spPr>
            <a:xfrm>
              <a:off x="2273" y="1843"/>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128"/>
          <p:cNvGrpSpPr>
            <a:grpSpLocks/>
          </p:cNvGrpSpPr>
          <p:nvPr/>
        </p:nvGrpSpPr>
        <p:grpSpPr bwMode="auto">
          <a:xfrm>
            <a:off x="4429124" y="2857496"/>
            <a:ext cx="647700" cy="3500665"/>
            <a:chOff x="2745" y="1809"/>
            <a:chExt cx="408" cy="1629"/>
          </a:xfrm>
        </p:grpSpPr>
        <p:sp>
          <p:nvSpPr>
            <p:cNvPr id="79" name="圆角矩形 78"/>
            <p:cNvSpPr/>
            <p:nvPr/>
          </p:nvSpPr>
          <p:spPr>
            <a:xfrm>
              <a:off x="2745" y="2231"/>
              <a:ext cx="408" cy="1207"/>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市总商会服务团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5" name="直接箭头连接符 84"/>
            <p:cNvCxnSpPr/>
            <p:nvPr/>
          </p:nvCxnSpPr>
          <p:spPr>
            <a:xfrm>
              <a:off x="2880" y="1809"/>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129"/>
          <p:cNvGrpSpPr>
            <a:grpSpLocks/>
          </p:cNvGrpSpPr>
          <p:nvPr/>
        </p:nvGrpSpPr>
        <p:grpSpPr bwMode="auto">
          <a:xfrm>
            <a:off x="5429256" y="2857496"/>
            <a:ext cx="688975" cy="3503633"/>
            <a:chOff x="3410" y="1843"/>
            <a:chExt cx="434" cy="1736"/>
          </a:xfrm>
        </p:grpSpPr>
        <p:sp>
          <p:nvSpPr>
            <p:cNvPr id="80" name="圆角矩形 79"/>
            <p:cNvSpPr/>
            <p:nvPr/>
          </p:nvSpPr>
          <p:spPr>
            <a:xfrm>
              <a:off x="3424" y="2296"/>
              <a:ext cx="409" cy="1270"/>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女律师服务团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6" name="直接箭头连接符 85"/>
            <p:cNvCxnSpPr/>
            <p:nvPr/>
          </p:nvCxnSpPr>
          <p:spPr>
            <a:xfrm>
              <a:off x="3452" y="1843"/>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130"/>
          <p:cNvGrpSpPr>
            <a:grpSpLocks/>
          </p:cNvGrpSpPr>
          <p:nvPr/>
        </p:nvGrpSpPr>
        <p:grpSpPr bwMode="auto">
          <a:xfrm>
            <a:off x="6357950" y="3000372"/>
            <a:ext cx="647700" cy="3432175"/>
            <a:chOff x="4014" y="1843"/>
            <a:chExt cx="408" cy="2162"/>
          </a:xfrm>
        </p:grpSpPr>
        <p:sp>
          <p:nvSpPr>
            <p:cNvPr id="81" name="圆角矩形 80"/>
            <p:cNvSpPr/>
            <p:nvPr/>
          </p:nvSpPr>
          <p:spPr>
            <a:xfrm>
              <a:off x="4014" y="2296"/>
              <a:ext cx="408" cy="1709"/>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党员法律服务团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7" name="直接箭头连接符 86"/>
            <p:cNvCxnSpPr/>
            <p:nvPr/>
          </p:nvCxnSpPr>
          <p:spPr>
            <a:xfrm>
              <a:off x="4044" y="1843"/>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131"/>
          <p:cNvGrpSpPr>
            <a:grpSpLocks/>
          </p:cNvGrpSpPr>
          <p:nvPr/>
        </p:nvGrpSpPr>
        <p:grpSpPr bwMode="auto">
          <a:xfrm>
            <a:off x="7215206" y="2643182"/>
            <a:ext cx="647700" cy="4070814"/>
            <a:chOff x="4530" y="1783"/>
            <a:chExt cx="408" cy="1783"/>
          </a:xfrm>
        </p:grpSpPr>
        <p:sp>
          <p:nvSpPr>
            <p:cNvPr id="82" name="圆角矩形 81"/>
            <p:cNvSpPr/>
            <p:nvPr/>
          </p:nvSpPr>
          <p:spPr>
            <a:xfrm>
              <a:off x="4530" y="2261"/>
              <a:ext cx="408" cy="1305"/>
            </a:xfrm>
            <a:prstGeom prst="roundRect">
              <a:avLst/>
            </a:prstGeom>
            <a:gradFill>
              <a:gsLst>
                <a:gs pos="0">
                  <a:srgbClr val="5E9EFF"/>
                </a:gs>
                <a:gs pos="39999">
                  <a:srgbClr val="85C2FF"/>
                </a:gs>
                <a:gs pos="70000">
                  <a:srgbClr val="C4D6EB"/>
                </a:gs>
                <a:gs pos="100000">
                  <a:srgbClr val="FFEBFA"/>
                </a:gs>
              </a:gsLst>
              <a:lin ang="5400000" scaled="0"/>
            </a:gradFill>
            <a:ln>
              <a:gradFill flip="none" rotWithShape="1">
                <a:gsLst>
                  <a:gs pos="0">
                    <a:srgbClr val="FF3399"/>
                  </a:gs>
                  <a:gs pos="25000">
                    <a:srgbClr val="FF6633"/>
                  </a:gs>
                  <a:gs pos="50000">
                    <a:srgbClr val="FFFF00"/>
                  </a:gs>
                  <a:gs pos="75000">
                    <a:srgbClr val="01A78F"/>
                  </a:gs>
                  <a:gs pos="100000">
                    <a:srgbClr val="3366FF"/>
                  </a:gs>
                </a:gsLst>
                <a:lin ang="5400000" scaled="1"/>
                <a:tileRect/>
              </a:gra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kern="10" dirty="0" smtClean="0">
                  <a:ln w="9525">
                    <a:solidFill>
                      <a:srgbClr val="99CCFF"/>
                    </a:solidFill>
                    <a:round/>
                    <a:headEnd/>
                    <a:tailEnd/>
                  </a:ln>
                  <a:solidFill>
                    <a:srgbClr val="FF0000"/>
                  </a:solidFill>
                  <a:latin typeface="黑体"/>
                  <a:ea typeface="黑体"/>
                </a:rPr>
                <a:t>公安局法律专家团</a:t>
              </a:r>
              <a:endParaRPr lang="en-US" altLang="zh-CN" sz="2400" b="1" kern="10" dirty="0">
                <a:ln w="9525">
                  <a:solidFill>
                    <a:srgbClr val="99CCFF"/>
                  </a:solidFill>
                  <a:round/>
                  <a:headEnd/>
                  <a:tailEnd/>
                </a:ln>
                <a:solidFill>
                  <a:srgbClr val="FF0000"/>
                </a:solidFill>
                <a:latin typeface="黑体"/>
                <a:ea typeface="黑体"/>
              </a:endParaRPr>
            </a:p>
          </p:txBody>
        </p:sp>
        <p:cxnSp>
          <p:nvCxnSpPr>
            <p:cNvPr id="88" name="直接箭头连接符 87"/>
            <p:cNvCxnSpPr/>
            <p:nvPr/>
          </p:nvCxnSpPr>
          <p:spPr>
            <a:xfrm>
              <a:off x="4620" y="1783"/>
              <a:ext cx="0" cy="453"/>
            </a:xfrm>
            <a:prstGeom prst="straightConnector1">
              <a:avLst/>
            </a:prstGeom>
            <a:ln w="76200" cmpd="sng">
              <a:gradFill>
                <a:gsLst>
                  <a:gs pos="0">
                    <a:srgbClr val="FFF200"/>
                  </a:gs>
                  <a:gs pos="45000">
                    <a:srgbClr val="FF7A00"/>
                  </a:gs>
                  <a:gs pos="70000">
                    <a:srgbClr val="FF0300"/>
                  </a:gs>
                  <a:gs pos="100000">
                    <a:srgbClr val="4D0808"/>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grpSp>
      <p:sp>
        <p:nvSpPr>
          <p:cNvPr id="76" name="流程图: 可选过程 75"/>
          <p:cNvSpPr/>
          <p:nvPr/>
        </p:nvSpPr>
        <p:spPr>
          <a:xfrm>
            <a:off x="2627313" y="2349500"/>
            <a:ext cx="5257800" cy="576263"/>
          </a:xfrm>
          <a:prstGeom prst="flowChartAlternateProcess">
            <a:avLst/>
          </a:prstGeom>
          <a:gradFill>
            <a:gsLst>
              <a:gs pos="0">
                <a:srgbClr val="8488C4"/>
              </a:gs>
              <a:gs pos="53000">
                <a:srgbClr val="D4DEFF"/>
              </a:gs>
              <a:gs pos="83000">
                <a:srgbClr val="D4DEFF"/>
              </a:gs>
              <a:gs pos="100000">
                <a:srgbClr val="96AB94"/>
              </a:gs>
            </a:gsLst>
            <a:lin ang="5400000" scaled="0"/>
          </a:gra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2400" b="1" dirty="0" smtClean="0">
                <a:solidFill>
                  <a:srgbClr val="0000FF"/>
                </a:solidFill>
                <a:latin typeface="黑体" pitchFamily="2" charset="-122"/>
                <a:ea typeface="黑体" pitchFamily="2" charset="-122"/>
              </a:rPr>
              <a:t>6</a:t>
            </a:r>
            <a:r>
              <a:rPr lang="zh-CN" altLang="en-US" sz="2400" b="1" dirty="0" smtClean="0">
                <a:solidFill>
                  <a:srgbClr val="0000FF"/>
                </a:solidFill>
                <a:latin typeface="黑体" pitchFamily="2" charset="-122"/>
                <a:ea typeface="黑体" pitchFamily="2" charset="-122"/>
              </a:rPr>
              <a:t>团</a:t>
            </a:r>
            <a:endParaRPr lang="zh-CN" altLang="en-US" sz="2400" b="1" dirty="0">
              <a:solidFill>
                <a:srgbClr val="0000FF"/>
              </a:solidFill>
              <a:latin typeface="黑体" pitchFamily="2" charset="-122"/>
              <a:ea typeface="黑体" pitchFamily="2" charset="-122"/>
            </a:endParaRPr>
          </a:p>
        </p:txBody>
      </p:sp>
      <p:sp>
        <p:nvSpPr>
          <p:cNvPr id="15494" name="Text Box 134"/>
          <p:cNvSpPr txBox="1">
            <a:spLocks noChangeArrowheads="1"/>
          </p:cNvSpPr>
          <p:nvPr/>
        </p:nvSpPr>
        <p:spPr bwMode="auto">
          <a:xfrm>
            <a:off x="684213" y="3213100"/>
            <a:ext cx="719137" cy="641350"/>
          </a:xfrm>
          <a:prstGeom prst="rect">
            <a:avLst/>
          </a:prstGeom>
          <a:noFill/>
          <a:ln w="9525">
            <a:noFill/>
            <a:miter lim="800000"/>
            <a:headEnd/>
            <a:tailEnd/>
          </a:ln>
          <a:effectLst/>
        </p:spPr>
        <p:txBody>
          <a:bodyPr>
            <a:spAutoFit/>
          </a:bodyPr>
          <a:lstStyle/>
          <a:p>
            <a:pPr>
              <a:spcBef>
                <a:spcPct val="50000"/>
              </a:spcBef>
            </a:pPr>
            <a:r>
              <a:rPr lang="zh-CN" altLang="en-US" sz="3600" b="1">
                <a:solidFill>
                  <a:schemeClr val="bg1"/>
                </a:solidFill>
              </a:rPr>
              <a:t>★</a:t>
            </a:r>
            <a:endParaRPr lang="en-US" altLang="zh-CN" sz="3600" b="1">
              <a:solidFill>
                <a:schemeClr val="bg1"/>
              </a:solidFill>
            </a:endParaRPr>
          </a:p>
        </p:txBody>
      </p:sp>
      <p:sp>
        <p:nvSpPr>
          <p:cNvPr id="115" name="Text Box 5"/>
          <p:cNvSpPr txBox="1">
            <a:spLocks noChangeArrowheads="1"/>
          </p:cNvSpPr>
          <p:nvPr/>
        </p:nvSpPr>
        <p:spPr bwMode="auto">
          <a:xfrm>
            <a:off x="857224" y="1857364"/>
            <a:ext cx="686991" cy="4185761"/>
          </a:xfrm>
          <a:prstGeom prst="rect">
            <a:avLst/>
          </a:prstGeom>
          <a:solidFill>
            <a:srgbClr val="0000CC"/>
          </a:solidFill>
          <a:ln w="9525" algn="ctr">
            <a:noFill/>
            <a:miter lim="800000"/>
            <a:headEnd/>
            <a:tailEnd/>
          </a:ln>
        </p:spPr>
        <p:txBody>
          <a:bodyPr vert="horz" wrap="square">
            <a:spAutoFit/>
          </a:bodyPr>
          <a:lstStyle/>
          <a:p>
            <a:pPr algn="ctr">
              <a:spcBef>
                <a:spcPct val="50000"/>
              </a:spcBef>
              <a:buFontTx/>
              <a:buNone/>
            </a:pPr>
            <a:r>
              <a:rPr lang="zh-CN" altLang="en-US" sz="2800" b="1" dirty="0" smtClean="0">
                <a:solidFill>
                  <a:srgbClr val="FFFF00"/>
                </a:solidFill>
                <a:latin typeface="黑体" pitchFamily="2" charset="-122"/>
                <a:ea typeface="黑体" pitchFamily="2" charset="-122"/>
              </a:rPr>
              <a:t>三、    </a:t>
            </a:r>
            <a:endParaRPr lang="en-US" altLang="zh-CN" sz="1000" b="1" dirty="0" smtClean="0">
              <a:solidFill>
                <a:srgbClr val="FFFF00"/>
              </a:solidFill>
              <a:latin typeface="黑体" pitchFamily="2" charset="-122"/>
              <a:ea typeface="黑体" pitchFamily="2" charset="-122"/>
            </a:endParaRPr>
          </a:p>
          <a:p>
            <a:pPr algn="ctr">
              <a:spcBef>
                <a:spcPct val="50000"/>
              </a:spcBef>
              <a:buFontTx/>
              <a:buNone/>
            </a:pPr>
            <a:r>
              <a:rPr lang="en-US" altLang="zh-CN" sz="2800" b="1" dirty="0" smtClean="0">
                <a:solidFill>
                  <a:srgbClr val="FFFF00"/>
                </a:solidFill>
                <a:latin typeface="黑体" pitchFamily="2" charset="-122"/>
                <a:ea typeface="黑体" pitchFamily="2" charset="-122"/>
              </a:rPr>
              <a:t>6</a:t>
            </a:r>
            <a:r>
              <a:rPr lang="zh-CN" altLang="en-US" sz="2800" b="1" dirty="0" smtClean="0">
                <a:solidFill>
                  <a:srgbClr val="FFFF00"/>
                </a:solidFill>
                <a:latin typeface="黑体" pitchFamily="2" charset="-122"/>
                <a:ea typeface="黑体" pitchFamily="2" charset="-122"/>
              </a:rPr>
              <a:t>团  </a:t>
            </a:r>
            <a:r>
              <a:rPr lang="en-US" altLang="zh-CN" sz="2800" b="1" dirty="0" smtClean="0">
                <a:solidFill>
                  <a:srgbClr val="FFFF00"/>
                </a:solidFill>
                <a:latin typeface="黑体" pitchFamily="2" charset="-122"/>
                <a:ea typeface="黑体" pitchFamily="2" charset="-122"/>
              </a:rPr>
              <a:t>6 </a:t>
            </a:r>
            <a:r>
              <a:rPr lang="zh-CN" altLang="en-US" sz="2800" b="1" dirty="0" smtClean="0">
                <a:solidFill>
                  <a:srgbClr val="FFFF00"/>
                </a:solidFill>
                <a:latin typeface="黑体" pitchFamily="2" charset="-122"/>
                <a:ea typeface="黑体" pitchFamily="2" charset="-122"/>
              </a:rPr>
              <a:t>站法律服务 </a:t>
            </a:r>
            <a:endParaRPr lang="zh-CN" altLang="en-US" sz="2800" b="1" dirty="0">
              <a:solidFill>
                <a:srgbClr val="FFFF00"/>
              </a:solidFill>
              <a:latin typeface="黑体" pitchFamily="2" charset="-122"/>
              <a:ea typeface="黑体" pitchFamily="2" charset="-122"/>
            </a:endParaRPr>
          </a:p>
        </p:txBody>
      </p:sp>
      <p:pic>
        <p:nvPicPr>
          <p:cNvPr id="128" name="图片 127" descr="QQ图片20161009103933.jpg"/>
          <p:cNvPicPr>
            <a:picLocks noChangeAspect="1"/>
          </p:cNvPicPr>
          <p:nvPr/>
        </p:nvPicPr>
        <p:blipFill>
          <a:blip r:embed="rId2" cstate="print"/>
          <a:stretch>
            <a:fillRect/>
          </a:stretch>
        </p:blipFill>
        <p:spPr>
          <a:xfrm>
            <a:off x="3643306" y="1928802"/>
            <a:ext cx="4286262" cy="4643494"/>
          </a:xfrm>
          <a:prstGeom prst="rect">
            <a:avLst/>
          </a:prstGeom>
        </p:spPr>
      </p:pic>
      <p:pic>
        <p:nvPicPr>
          <p:cNvPr id="129" name="图片 128" descr="IMG_20161009_164723.jpg"/>
          <p:cNvPicPr>
            <a:picLocks noChangeAspect="1"/>
          </p:cNvPicPr>
          <p:nvPr/>
        </p:nvPicPr>
        <p:blipFill>
          <a:blip r:embed="rId3" cstate="print"/>
          <a:stretch>
            <a:fillRect/>
          </a:stretch>
        </p:blipFill>
        <p:spPr>
          <a:xfrm>
            <a:off x="5286366" y="1714488"/>
            <a:ext cx="3857634" cy="5143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1337"/>
                                        </p:tgtEl>
                                      </p:cBhvr>
                                    </p:animEffect>
                                    <p:set>
                                      <p:cBhvr>
                                        <p:cTn id="7" dur="1" fill="hold">
                                          <p:stCondLst>
                                            <p:cond delay="499"/>
                                          </p:stCondLst>
                                        </p:cTn>
                                        <p:tgtEl>
                                          <p:spTgt spid="1133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9189"/>
                                        </p:tgtEl>
                                        <p:attrNameLst>
                                          <p:attrName>style.visibility</p:attrName>
                                        </p:attrNameLst>
                                      </p:cBhvr>
                                      <p:to>
                                        <p:strVal val="visible"/>
                                      </p:to>
                                    </p:set>
                                    <p:animEffect transition="in" filter="fade">
                                      <p:cBhvr>
                                        <p:cTn id="11" dur="500"/>
                                        <p:tgtEl>
                                          <p:spTgt spid="8918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749"/>
                                        </p:tgtEl>
                                        <p:attrNameLst>
                                          <p:attrName>style.visibility</p:attrName>
                                        </p:attrNameLst>
                                      </p:cBhvr>
                                      <p:to>
                                        <p:strVal val="visible"/>
                                      </p:to>
                                    </p:set>
                                    <p:animEffect transition="in" filter="wipe(left)">
                                      <p:cBhvr>
                                        <p:cTn id="19" dur="500"/>
                                        <p:tgtEl>
                                          <p:spTgt spid="3174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up)">
                                      <p:cBhvr>
                                        <p:cTn id="23" dur="500"/>
                                        <p:tgtEl>
                                          <p:spTgt spid="7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1000"/>
                                        <p:tgtEl>
                                          <p:spTgt spid="25"/>
                                        </p:tgtEl>
                                      </p:cBhvr>
                                    </p:animEffect>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1000"/>
                                        <p:tgtEl>
                                          <p:spTgt spid="27"/>
                                        </p:tgtEl>
                                      </p:cBhvr>
                                    </p:animEffect>
                                  </p:childTnLst>
                                </p:cTn>
                              </p:par>
                            </p:childTnLst>
                          </p:cTn>
                        </p:par>
                        <p:par>
                          <p:cTn id="36" fill="hold">
                            <p:stCondLst>
                              <p:cond delay="5500"/>
                            </p:stCondLst>
                            <p:childTnLst>
                              <p:par>
                                <p:cTn id="37" presetID="2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1000"/>
                                        <p:tgtEl>
                                          <p:spTgt spid="28"/>
                                        </p:tgtEl>
                                      </p:cBhvr>
                                    </p:animEffect>
                                  </p:childTnLst>
                                </p:cTn>
                              </p:par>
                            </p:childTnLst>
                          </p:cTn>
                        </p:par>
                        <p:par>
                          <p:cTn id="40" fill="hold">
                            <p:stCondLst>
                              <p:cond delay="6500"/>
                            </p:stCondLst>
                            <p:childTnLst>
                              <p:par>
                                <p:cTn id="41" presetID="22" presetClass="entr" presetSubtype="1"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1000"/>
                                        <p:tgtEl>
                                          <p:spTgt spid="29"/>
                                        </p:tgtEl>
                                      </p:cBhvr>
                                    </p:animEffect>
                                  </p:childTnLst>
                                </p:cTn>
                              </p:par>
                            </p:childTnLst>
                          </p:cTn>
                        </p:par>
                        <p:par>
                          <p:cTn id="44" fill="hold">
                            <p:stCondLst>
                              <p:cond delay="7500"/>
                            </p:stCondLst>
                            <p:childTnLst>
                              <p:par>
                                <p:cTn id="45" presetID="22" presetClass="entr" presetSubtype="1"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1000"/>
                                        <p:tgtEl>
                                          <p:spTgt spid="30"/>
                                        </p:tgtEl>
                                      </p:cBhvr>
                                    </p:animEffect>
                                  </p:childTnLst>
                                </p:cTn>
                              </p:par>
                              <p:par>
                                <p:cTn id="48" presetID="10" presetClass="exit" presetSubtype="0" fill="hold" nodeType="withEffect">
                                  <p:stCondLst>
                                    <p:cond delay="0"/>
                                  </p:stCondLst>
                                  <p:childTnLst>
                                    <p:animEffect transition="out" filter="fade">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28"/>
                                        </p:tgtEl>
                                      </p:cBhvr>
                                    </p:animEffect>
                                    <p:set>
                                      <p:cBhvr>
                                        <p:cTn id="59" dur="1" fill="hold">
                                          <p:stCondLst>
                                            <p:cond delay="999"/>
                                          </p:stCondLst>
                                        </p:cTn>
                                        <p:tgtEl>
                                          <p:spTgt spid="2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childTnLst>
                          </p:cTn>
                        </p:par>
                        <p:par>
                          <p:cTn id="66" fill="hold">
                            <p:stCondLst>
                              <p:cond delay="8500"/>
                            </p:stCondLst>
                            <p:childTnLst>
                              <p:par>
                                <p:cTn id="67" presetID="10" presetClass="exit" presetSubtype="0" fill="hold" grpId="1" nodeType="afterEffect">
                                  <p:stCondLst>
                                    <p:cond delay="0"/>
                                  </p:stCondLst>
                                  <p:childTnLst>
                                    <p:animEffect transition="out" filter="fade">
                                      <p:cBhvr>
                                        <p:cTn id="68" dur="500"/>
                                        <p:tgtEl>
                                          <p:spTgt spid="76"/>
                                        </p:tgtEl>
                                      </p:cBhvr>
                                    </p:animEffect>
                                    <p:set>
                                      <p:cBhvr>
                                        <p:cTn id="69" dur="1" fill="hold">
                                          <p:stCondLst>
                                            <p:cond delay="499"/>
                                          </p:stCondLst>
                                        </p:cTn>
                                        <p:tgtEl>
                                          <p:spTgt spid="76"/>
                                        </p:tgtEl>
                                        <p:attrNameLst>
                                          <p:attrName>style.visibility</p:attrName>
                                        </p:attrNameLst>
                                      </p:cBhvr>
                                      <p:to>
                                        <p:strVal val="hidden"/>
                                      </p:to>
                                    </p:set>
                                  </p:childTnLst>
                                </p:cTn>
                              </p:par>
                            </p:childTnLst>
                          </p:cTn>
                        </p:par>
                        <p:par>
                          <p:cTn id="70" fill="hold">
                            <p:stCondLst>
                              <p:cond delay="9000"/>
                            </p:stCondLst>
                            <p:childTnLst>
                              <p:par>
                                <p:cTn id="71" presetID="2" presetClass="entr" presetSubtype="4" fill="hold" nodeType="afterEffect">
                                  <p:stCondLst>
                                    <p:cond delay="0"/>
                                  </p:stCondLst>
                                  <p:childTnLst>
                                    <p:set>
                                      <p:cBhvr>
                                        <p:cTn id="72" dur="1" fill="hold">
                                          <p:stCondLst>
                                            <p:cond delay="0"/>
                                          </p:stCondLst>
                                        </p:cTn>
                                        <p:tgtEl>
                                          <p:spTgt spid="128"/>
                                        </p:tgtEl>
                                        <p:attrNameLst>
                                          <p:attrName>style.visibility</p:attrName>
                                        </p:attrNameLst>
                                      </p:cBhvr>
                                      <p:to>
                                        <p:strVal val="visible"/>
                                      </p:to>
                                    </p:set>
                                    <p:anim calcmode="lin" valueType="num">
                                      <p:cBhvr additive="base">
                                        <p:cTn id="73" dur="500" fill="hold"/>
                                        <p:tgtEl>
                                          <p:spTgt spid="128"/>
                                        </p:tgtEl>
                                        <p:attrNameLst>
                                          <p:attrName>ppt_x</p:attrName>
                                        </p:attrNameLst>
                                      </p:cBhvr>
                                      <p:tavLst>
                                        <p:tav tm="0">
                                          <p:val>
                                            <p:strVal val="#ppt_x"/>
                                          </p:val>
                                        </p:tav>
                                        <p:tav tm="100000">
                                          <p:val>
                                            <p:strVal val="#ppt_x"/>
                                          </p:val>
                                        </p:tav>
                                      </p:tavLst>
                                    </p:anim>
                                    <p:anim calcmode="lin" valueType="num">
                                      <p:cBhvr additive="base">
                                        <p:cTn id="74" dur="500" fill="hold"/>
                                        <p:tgtEl>
                                          <p:spTgt spid="128"/>
                                        </p:tgtEl>
                                        <p:attrNameLst>
                                          <p:attrName>ppt_y</p:attrName>
                                        </p:attrNameLst>
                                      </p:cBhvr>
                                      <p:tavLst>
                                        <p:tav tm="0">
                                          <p:val>
                                            <p:strVal val="1+#ppt_h/2"/>
                                          </p:val>
                                        </p:tav>
                                        <p:tav tm="100000">
                                          <p:val>
                                            <p:strVal val="#ppt_y"/>
                                          </p:val>
                                        </p:tav>
                                      </p:tavLst>
                                    </p:anim>
                                  </p:childTnLst>
                                </p:cTn>
                              </p:par>
                            </p:childTnLst>
                          </p:cTn>
                        </p:par>
                        <p:par>
                          <p:cTn id="75" fill="hold">
                            <p:stCondLst>
                              <p:cond delay="9500"/>
                            </p:stCondLst>
                            <p:childTnLst>
                              <p:par>
                                <p:cTn id="76" presetID="2" presetClass="entr" presetSubtype="4" fill="hold" nodeType="afterEffect">
                                  <p:stCondLst>
                                    <p:cond delay="0"/>
                                  </p:stCondLst>
                                  <p:childTnLst>
                                    <p:set>
                                      <p:cBhvr>
                                        <p:cTn id="77" dur="1" fill="hold">
                                          <p:stCondLst>
                                            <p:cond delay="0"/>
                                          </p:stCondLst>
                                        </p:cTn>
                                        <p:tgtEl>
                                          <p:spTgt spid="129"/>
                                        </p:tgtEl>
                                        <p:attrNameLst>
                                          <p:attrName>style.visibility</p:attrName>
                                        </p:attrNameLst>
                                      </p:cBhvr>
                                      <p:to>
                                        <p:strVal val="visible"/>
                                      </p:to>
                                    </p:set>
                                    <p:anim calcmode="lin" valueType="num">
                                      <p:cBhvr additive="base">
                                        <p:cTn id="78" dur="500" fill="hold"/>
                                        <p:tgtEl>
                                          <p:spTgt spid="129"/>
                                        </p:tgtEl>
                                        <p:attrNameLst>
                                          <p:attrName>ppt_x</p:attrName>
                                        </p:attrNameLst>
                                      </p:cBhvr>
                                      <p:tavLst>
                                        <p:tav tm="0">
                                          <p:val>
                                            <p:strVal val="#ppt_x"/>
                                          </p:val>
                                        </p:tav>
                                        <p:tav tm="100000">
                                          <p:val>
                                            <p:strVal val="#ppt_x"/>
                                          </p:val>
                                        </p:tav>
                                      </p:tavLst>
                                    </p:anim>
                                    <p:anim calcmode="lin" valueType="num">
                                      <p:cBhvr additive="base">
                                        <p:cTn id="79"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89" grpId="0" animBg="1"/>
      <p:bldP spid="11337" grpId="0" animBg="1"/>
      <p:bldP spid="31749" grpId="0"/>
      <p:bldP spid="76" grpId="0" animBg="1"/>
      <p:bldP spid="7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500034" y="1428736"/>
            <a:ext cx="8072494" cy="3214710"/>
          </a:xfrm>
          <a:prstGeom prst="roundRect">
            <a:avLst>
              <a:gd name="adj" fmla="val 16712"/>
            </a:avLst>
          </a:prstGeom>
          <a:solidFill>
            <a:schemeClr val="accent4">
              <a:lumMod val="20000"/>
              <a:lumOff val="80000"/>
              <a:alpha val="65000"/>
            </a:schemeClr>
          </a:solidFill>
          <a:ln w="9525" cap="flat" cmpd="sng" algn="ctr">
            <a:solidFill>
              <a:schemeClr val="tx1">
                <a:lumMod val="50000"/>
              </a:schemeClr>
            </a:solidFill>
            <a:prstDash val="dash"/>
            <a:bevel/>
            <a:headEnd type="none" w="med" len="med"/>
            <a:tailEnd type="none" w="med" len="med"/>
          </a:ln>
          <a:effectLst/>
        </p:spPr>
        <p:txBody>
          <a:bodyPr lIns="90000" tIns="46800" rIns="90000" bIns="46800" anchor="ctr" anchorCtr="1"/>
          <a:lstStyle/>
          <a:p>
            <a:pPr algn="ctr">
              <a:buFont typeface="Arial" charset="0"/>
              <a:buNone/>
              <a:defRPr/>
            </a:pPr>
            <a:r>
              <a:rPr lang="zh-CN" altLang="en-US" sz="2400" b="1" dirty="0" smtClean="0">
                <a:solidFill>
                  <a:srgbClr val="C00000"/>
                </a:solidFill>
              </a:rPr>
              <a:t>成 果 简 介</a:t>
            </a:r>
            <a:endParaRPr lang="en-US" altLang="zh-CN" sz="2400" b="1" dirty="0" smtClean="0">
              <a:solidFill>
                <a:srgbClr val="C00000"/>
              </a:solidFill>
            </a:endParaRPr>
          </a:p>
          <a:p>
            <a:pPr>
              <a:buFont typeface="Arial" charset="0"/>
              <a:buNone/>
              <a:defRPr/>
            </a:pPr>
            <a:endParaRPr lang="en-US" altLang="zh-CN" sz="900" b="1" dirty="0" smtClean="0"/>
          </a:p>
          <a:p>
            <a:pPr>
              <a:lnSpc>
                <a:spcPct val="110000"/>
              </a:lnSpc>
              <a:buFont typeface="Arial" charset="0"/>
              <a:buNone/>
              <a:defRPr/>
            </a:pPr>
            <a:r>
              <a:rPr lang="en-US" altLang="zh-CN" dirty="0" smtClean="0"/>
              <a:t>    1</a:t>
            </a:r>
            <a:r>
              <a:rPr lang="zh-CN" altLang="en-US" dirty="0" smtClean="0"/>
              <a:t>、在网络注册一个淘宝账号，并上传雨伞、折扇、诗词、书画等法治产品，并配以说明，使浏览网页者了解法治文化产品的内涵，推动法治文化在网络的“落地生根”；</a:t>
            </a:r>
            <a:r>
              <a:rPr lang="en-US" altLang="zh-CN" dirty="0" smtClean="0"/>
              <a:t/>
            </a:r>
            <a:br>
              <a:rPr lang="en-US" altLang="zh-CN" dirty="0" smtClean="0"/>
            </a:br>
            <a:r>
              <a:rPr lang="en-US" altLang="zh-CN" dirty="0" smtClean="0"/>
              <a:t>    2</a:t>
            </a:r>
            <a:r>
              <a:rPr lang="zh-CN" altLang="en-US" dirty="0" smtClean="0"/>
              <a:t>、将法治影视工作室、法治艺术团、法治书画创作社的简介及联系方式公示于网络，拓宽法治艺术团及法治影视工作室的辐射面，对于想拍摄法治微电影或邀请法治艺术团进行演出的单位做好服务工作；</a:t>
            </a:r>
            <a:r>
              <a:rPr lang="en-US" altLang="zh-CN" dirty="0" smtClean="0"/>
              <a:t/>
            </a:r>
            <a:br>
              <a:rPr lang="en-US" altLang="zh-CN" dirty="0" smtClean="0"/>
            </a:br>
            <a:r>
              <a:rPr lang="en-US" altLang="zh-CN" dirty="0" smtClean="0"/>
              <a:t>    3</a:t>
            </a:r>
            <a:r>
              <a:rPr lang="zh-CN" altLang="en-US" dirty="0" smtClean="0"/>
              <a:t>、与</a:t>
            </a:r>
            <a:r>
              <a:rPr lang="en-US" altLang="zh-CN" dirty="0" smtClean="0"/>
              <a:t>12348</a:t>
            </a:r>
            <a:r>
              <a:rPr lang="zh-CN" altLang="en-US" dirty="0" smtClean="0"/>
              <a:t>网络指挥中心合署办公，在线受理浏览淘宝账户的群众，对于可以解答的法律问题在线回答，复杂疑难的转接</a:t>
            </a:r>
            <a:r>
              <a:rPr lang="en-US" altLang="zh-CN" dirty="0" smtClean="0"/>
              <a:t>12348</a:t>
            </a:r>
            <a:r>
              <a:rPr lang="zh-CN" altLang="en-US" dirty="0" smtClean="0"/>
              <a:t>公共指挥中心，及时为群众答疑解惑。</a:t>
            </a:r>
            <a:endParaRPr lang="en-US" altLang="zh-CN" dirty="0" smtClean="0"/>
          </a:p>
        </p:txBody>
      </p:sp>
      <p:sp>
        <p:nvSpPr>
          <p:cNvPr id="3" name="副标题 2"/>
          <p:cNvSpPr>
            <a:spLocks noGrp="1"/>
          </p:cNvSpPr>
          <p:nvPr>
            <p:ph type="subTitle" idx="1"/>
          </p:nvPr>
        </p:nvSpPr>
        <p:spPr>
          <a:xfrm flipV="1">
            <a:off x="1371600" y="5710237"/>
            <a:ext cx="128566" cy="45719"/>
          </a:xfrm>
        </p:spPr>
        <p:txBody>
          <a:bodyPr>
            <a:normAutofit fontScale="25000" lnSpcReduction="20000"/>
          </a:bodyPr>
          <a:lstStyle/>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sp>
        <p:nvSpPr>
          <p:cNvPr id="4" name="矩形 3"/>
          <p:cNvSpPr/>
          <p:nvPr/>
        </p:nvSpPr>
        <p:spPr>
          <a:xfrm>
            <a:off x="-1000164" y="571480"/>
            <a:ext cx="9144000" cy="1323439"/>
          </a:xfrm>
          <a:prstGeom prst="rect">
            <a:avLst/>
          </a:prstGeom>
        </p:spPr>
        <p:txBody>
          <a:bodyPr wrap="square">
            <a:spAutoFit/>
          </a:bodyPr>
          <a:lstStyle/>
          <a:p>
            <a:pPr algn="ctr"/>
            <a:r>
              <a:rPr lang="zh-CN" altLang="en-US" sz="2800" dirty="0" smtClean="0">
                <a:solidFill>
                  <a:schemeClr val="tx1">
                    <a:lumMod val="95000"/>
                    <a:lumOff val="5000"/>
                  </a:schemeClr>
                </a:solidFill>
                <a:latin typeface="方正小标宋简体" pitchFamily="65" charset="-122"/>
                <a:ea typeface="方正小标宋简体" pitchFamily="65" charset="-122"/>
              </a:rPr>
              <a:t>成果二十七    网络型社会组织培育和运行模式</a:t>
            </a:r>
            <a:endParaRPr lang="en-US" altLang="zh-CN" sz="2800" dirty="0" smtClean="0">
              <a:solidFill>
                <a:schemeClr val="tx1">
                  <a:lumMod val="95000"/>
                  <a:lumOff val="5000"/>
                </a:schemeClr>
              </a:solidFill>
              <a:latin typeface="方正小标宋简体" pitchFamily="65" charset="-122"/>
              <a:ea typeface="方正小标宋简体" pitchFamily="65" charset="-122"/>
            </a:endParaRPr>
          </a:p>
          <a:p>
            <a:pPr algn="ctr"/>
            <a:r>
              <a:rPr lang="zh-CN" altLang="en-US" sz="2400" dirty="0" smtClean="0">
                <a:solidFill>
                  <a:schemeClr val="tx1">
                    <a:lumMod val="95000"/>
                    <a:lumOff val="5000"/>
                  </a:schemeClr>
                </a:solidFill>
                <a:latin typeface="楷体_GB2312" pitchFamily="49" charset="-122"/>
                <a:ea typeface="楷体_GB2312" pitchFamily="49" charset="-122"/>
              </a:rPr>
              <a:t>建湖县司法局    陆鹏</a:t>
            </a:r>
            <a:endParaRPr lang="en-US" altLang="zh-CN" sz="2400" dirty="0" smtClean="0">
              <a:solidFill>
                <a:schemeClr val="tx1">
                  <a:lumMod val="95000"/>
                  <a:lumOff val="5000"/>
                </a:schemeClr>
              </a:solidFill>
              <a:latin typeface="楷体_GB2312" pitchFamily="49" charset="-122"/>
              <a:ea typeface="楷体_GB2312" pitchFamily="49" charset="-122"/>
            </a:endParaRPr>
          </a:p>
          <a:p>
            <a:pPr algn="ctr"/>
            <a:endParaRPr lang="zh-CN" altLang="en-US" sz="2800" dirty="0">
              <a:solidFill>
                <a:schemeClr val="tx1">
                  <a:lumMod val="95000"/>
                  <a:lumOff val="5000"/>
                </a:schemeClr>
              </a:solidFill>
              <a:latin typeface="方正小标宋简体" pitchFamily="65" charset="-122"/>
              <a:ea typeface="方正小标宋简体" pitchFamily="65" charset="-122"/>
            </a:endParaRPr>
          </a:p>
        </p:txBody>
      </p:sp>
      <p:sp>
        <p:nvSpPr>
          <p:cNvPr id="7" name="圆角矩形 6"/>
          <p:cNvSpPr/>
          <p:nvPr/>
        </p:nvSpPr>
        <p:spPr bwMode="auto">
          <a:xfrm>
            <a:off x="1285852" y="4643446"/>
            <a:ext cx="2928958" cy="2071750"/>
          </a:xfrm>
          <a:prstGeom prst="roundRect">
            <a:avLst>
              <a:gd name="adj" fmla="val 19259"/>
            </a:avLst>
          </a:prstGeom>
          <a:solidFill>
            <a:schemeClr val="accent6">
              <a:lumMod val="20000"/>
              <a:lumOff val="80000"/>
            </a:schemeClr>
          </a:solidFill>
          <a:ln w="9525" cap="flat" cmpd="sng" algn="ctr">
            <a:solidFill>
              <a:schemeClr val="tx1">
                <a:lumMod val="50000"/>
              </a:schemeClr>
            </a:solidFill>
            <a:prstDash val="dash"/>
            <a:bevel/>
            <a:headEnd type="none" w="med" len="med"/>
            <a:tailEnd type="none" w="med" len="med"/>
          </a:ln>
          <a:effectLst/>
        </p:spPr>
        <p:txBody>
          <a:bodyPr lIns="90000" tIns="46800" rIns="90000" bIns="46800" anchor="ctr" anchorCtr="1"/>
          <a:lstStyle/>
          <a:p>
            <a:pPr>
              <a:buFont typeface="Arial" charset="0"/>
              <a:buNone/>
              <a:defRPr/>
            </a:pPr>
            <a:r>
              <a:rPr lang="zh-CN" altLang="en-US" b="1" i="1" dirty="0" smtClean="0">
                <a:solidFill>
                  <a:schemeClr val="accent6">
                    <a:lumMod val="50000"/>
                  </a:schemeClr>
                </a:solidFill>
              </a:rPr>
              <a:t>创 新 点</a:t>
            </a:r>
            <a:endParaRPr lang="en-US" altLang="zh-CN" b="1" i="1" dirty="0" smtClean="0">
              <a:solidFill>
                <a:schemeClr val="accent6">
                  <a:lumMod val="50000"/>
                </a:schemeClr>
              </a:solidFill>
            </a:endParaRPr>
          </a:p>
          <a:p>
            <a:pPr algn="ctr">
              <a:buFont typeface="Arial" charset="0"/>
              <a:buNone/>
              <a:defRPr/>
            </a:pPr>
            <a:endParaRPr lang="en-US" altLang="zh-CN" sz="900" b="1" dirty="0" smtClean="0"/>
          </a:p>
          <a:p>
            <a:pPr>
              <a:lnSpc>
                <a:spcPct val="120000"/>
              </a:lnSpc>
              <a:buFont typeface="Arial" charset="0"/>
              <a:buNone/>
              <a:defRPr/>
            </a:pPr>
            <a:r>
              <a:rPr lang="zh-CN" altLang="en-US" dirty="0" smtClean="0"/>
              <a:t>    实现司法行政的触角进一步向群众生活延伸，满足群众不出家门便可享受法治惠民成果的要求。</a:t>
            </a:r>
            <a:endParaRPr lang="zh-CN" altLang="en-US" b="1" kern="0" cap="all" dirty="0">
              <a:ln w="0">
                <a:noFill/>
              </a:ln>
              <a:gradFill>
                <a:gsLst>
                  <a:gs pos="0">
                    <a:schemeClr val="bg2">
                      <a:lumMod val="75000"/>
                      <a:lumOff val="25000"/>
                    </a:schemeClr>
                  </a:gs>
                  <a:gs pos="49000">
                    <a:schemeClr val="bg2">
                      <a:lumMod val="75000"/>
                      <a:lumOff val="25000"/>
                    </a:schemeClr>
                  </a:gs>
                  <a:gs pos="50000">
                    <a:schemeClr val="bg2">
                      <a:lumMod val="85000"/>
                      <a:lumOff val="15000"/>
                    </a:schemeClr>
                  </a:gs>
                  <a:gs pos="92000">
                    <a:schemeClr val="bg2">
                      <a:lumMod val="85000"/>
                      <a:lumOff val="15000"/>
                    </a:schemeClr>
                  </a:gs>
                  <a:gs pos="100000">
                    <a:schemeClr val="bg2">
                      <a:lumMod val="85000"/>
                      <a:lumOff val="15000"/>
                    </a:schemeClr>
                  </a:gs>
                </a:gsLst>
                <a:lin ang="5400000" scaled="0"/>
              </a:gradFill>
              <a:latin typeface="微软雅黑" pitchFamily="34" charset="-122"/>
              <a:ea typeface="微软雅黑" pitchFamily="34" charset="-122"/>
            </a:endParaRPr>
          </a:p>
        </p:txBody>
      </p:sp>
      <p:sp>
        <p:nvSpPr>
          <p:cNvPr id="10" name="圆角矩形 9"/>
          <p:cNvSpPr/>
          <p:nvPr/>
        </p:nvSpPr>
        <p:spPr bwMode="auto">
          <a:xfrm>
            <a:off x="5000628" y="4643398"/>
            <a:ext cx="2928958" cy="2071750"/>
          </a:xfrm>
          <a:prstGeom prst="roundRect">
            <a:avLst>
              <a:gd name="adj" fmla="val 19259"/>
            </a:avLst>
          </a:prstGeom>
          <a:solidFill>
            <a:schemeClr val="accent5">
              <a:lumMod val="20000"/>
              <a:lumOff val="80000"/>
            </a:schemeClr>
          </a:solidFill>
          <a:ln w="9525" cap="flat" cmpd="sng" algn="ctr">
            <a:solidFill>
              <a:schemeClr val="tx1">
                <a:lumMod val="50000"/>
              </a:schemeClr>
            </a:solidFill>
            <a:prstDash val="dash"/>
            <a:bevel/>
            <a:headEnd type="none" w="med" len="med"/>
            <a:tailEnd type="none" w="med" len="med"/>
          </a:ln>
          <a:effectLst/>
        </p:spPr>
        <p:txBody>
          <a:bodyPr lIns="90000" tIns="46800" rIns="90000" bIns="46800" anchor="ctr" anchorCtr="1"/>
          <a:lstStyle/>
          <a:p>
            <a:pPr>
              <a:buFont typeface="Arial" charset="0"/>
              <a:buNone/>
              <a:defRPr/>
            </a:pPr>
            <a:r>
              <a:rPr lang="zh-CN" altLang="en-US" b="1" i="1" dirty="0" smtClean="0">
                <a:solidFill>
                  <a:schemeClr val="accent5">
                    <a:lumMod val="50000"/>
                  </a:schemeClr>
                </a:solidFill>
              </a:rPr>
              <a:t>核 心 创 点</a:t>
            </a:r>
            <a:endParaRPr lang="en-US" altLang="zh-CN" b="1" i="1" dirty="0" smtClean="0">
              <a:solidFill>
                <a:schemeClr val="accent5">
                  <a:lumMod val="50000"/>
                </a:schemeClr>
              </a:solidFill>
            </a:endParaRPr>
          </a:p>
          <a:p>
            <a:pPr algn="r">
              <a:buFont typeface="Arial" charset="0"/>
              <a:buNone/>
              <a:defRPr/>
            </a:pPr>
            <a:endParaRPr lang="en-US" altLang="zh-CN" sz="900" b="1" dirty="0" smtClean="0"/>
          </a:p>
          <a:p>
            <a:pPr>
              <a:lnSpc>
                <a:spcPct val="120000"/>
              </a:lnSpc>
              <a:buFont typeface="Arial" charset="0"/>
              <a:buNone/>
              <a:defRPr/>
            </a:pPr>
            <a:r>
              <a:rPr lang="zh-CN" altLang="en-US" dirty="0" smtClean="0"/>
              <a:t>     强化社会组织参与司法行政工作，以网络的广泛受众性提高司法行政工作的群众知晓率。。</a:t>
            </a:r>
            <a:endParaRPr lang="zh-CN" altLang="en-US" b="1" kern="0" cap="all" dirty="0">
              <a:ln w="0">
                <a:noFill/>
              </a:ln>
              <a:gradFill>
                <a:gsLst>
                  <a:gs pos="0">
                    <a:schemeClr val="bg2">
                      <a:lumMod val="75000"/>
                      <a:lumOff val="25000"/>
                    </a:schemeClr>
                  </a:gs>
                  <a:gs pos="49000">
                    <a:schemeClr val="bg2">
                      <a:lumMod val="75000"/>
                      <a:lumOff val="25000"/>
                    </a:schemeClr>
                  </a:gs>
                  <a:gs pos="50000">
                    <a:schemeClr val="bg2">
                      <a:lumMod val="85000"/>
                      <a:lumOff val="15000"/>
                    </a:schemeClr>
                  </a:gs>
                  <a:gs pos="92000">
                    <a:schemeClr val="bg2">
                      <a:lumMod val="85000"/>
                      <a:lumOff val="15000"/>
                    </a:schemeClr>
                  </a:gs>
                  <a:gs pos="100000">
                    <a:schemeClr val="bg2">
                      <a:lumMod val="85000"/>
                      <a:lumOff val="15000"/>
                    </a:schemeClr>
                  </a:gs>
                </a:gsLst>
                <a:lin ang="5400000" scaled="0"/>
              </a:gradFill>
              <a:latin typeface="微软雅黑" pitchFamily="34" charset="-122"/>
              <a:ea typeface="微软雅黑" pitchFamily="34" charset="-122"/>
            </a:endParaRPr>
          </a:p>
        </p:txBody>
      </p:sp>
      <p:pic>
        <p:nvPicPr>
          <p:cNvPr id="8"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7857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642918"/>
            <a:ext cx="8229600" cy="1143000"/>
          </a:xfrm>
        </p:spPr>
        <p:txBody>
          <a:bodyPr/>
          <a:lstStyle/>
          <a:p>
            <a:r>
              <a:rPr lang="en-US" altLang="zh-CN" dirty="0" smtClean="0">
                <a:latin typeface="方正小标宋简体" pitchFamily="65" charset="-122"/>
                <a:ea typeface="方正小标宋简体" pitchFamily="65" charset="-122"/>
              </a:rPr>
              <a:t/>
            </a:r>
            <a:br>
              <a:rPr lang="en-US" altLang="zh-CN" dirty="0" smtClean="0">
                <a:latin typeface="方正小标宋简体" pitchFamily="65" charset="-122"/>
                <a:ea typeface="方正小标宋简体" pitchFamily="65" charset="-122"/>
              </a:rPr>
            </a:br>
            <a:r>
              <a:rPr lang="en-US" altLang="zh-CN" dirty="0" smtClean="0">
                <a:latin typeface="方正小标宋简体" pitchFamily="65" charset="-122"/>
                <a:ea typeface="方正小标宋简体" pitchFamily="65" charset="-122"/>
              </a:rPr>
              <a:t/>
            </a:r>
            <a:br>
              <a:rPr lang="en-US" altLang="zh-CN" dirty="0" smtClean="0">
                <a:latin typeface="方正小标宋简体" pitchFamily="65" charset="-122"/>
                <a:ea typeface="方正小标宋简体" pitchFamily="65" charset="-122"/>
              </a:rPr>
            </a:br>
            <a:r>
              <a:rPr lang="zh-CN" altLang="en-US" sz="2800" dirty="0" smtClean="0">
                <a:latin typeface="方正小标宋简体" pitchFamily="65" charset="-122"/>
                <a:ea typeface="方正小标宋简体" pitchFamily="65" charset="-122"/>
              </a:rPr>
              <a:t>成果二十八     公证信息大数据化整合管理与应用</a:t>
            </a:r>
            <a:r>
              <a:rPr lang="en-US" altLang="zh-CN" sz="2800" dirty="0" smtClean="0">
                <a:latin typeface="方正小标宋简体" pitchFamily="65" charset="-122"/>
                <a:ea typeface="方正小标宋简体" pitchFamily="65" charset="-122"/>
              </a:rPr>
              <a:t/>
            </a:r>
            <a:br>
              <a:rPr lang="en-US" altLang="zh-CN" sz="2800" dirty="0" smtClean="0">
                <a:latin typeface="方正小标宋简体" pitchFamily="65" charset="-122"/>
                <a:ea typeface="方正小标宋简体" pitchFamily="65" charset="-122"/>
              </a:rPr>
            </a:br>
            <a:r>
              <a:rPr lang="zh-CN" altLang="en-US" sz="2400" dirty="0" smtClean="0">
                <a:latin typeface="楷体_GB2312" pitchFamily="49" charset="-122"/>
                <a:ea typeface="楷体_GB2312" pitchFamily="49" charset="-122"/>
              </a:rPr>
              <a:t>扬州市司法局   苏珊珊</a:t>
            </a:r>
            <a:r>
              <a:rPr lang="en-US" altLang="zh-CN" sz="2400" dirty="0" smtClean="0">
                <a:latin typeface="楷体_GB2312" pitchFamily="49" charset="-122"/>
                <a:ea typeface="楷体_GB2312" pitchFamily="49" charset="-122"/>
              </a:rPr>
              <a:t/>
            </a:r>
            <a:br>
              <a:rPr lang="en-US" altLang="zh-CN" sz="2400" dirty="0" smtClean="0">
                <a:latin typeface="楷体_GB2312" pitchFamily="49" charset="-122"/>
                <a:ea typeface="楷体_GB2312" pitchFamily="49" charset="-122"/>
              </a:rPr>
            </a:br>
            <a:r>
              <a:rPr lang="en-US" altLang="zh-CN" dirty="0" smtClean="0">
                <a:latin typeface="方正小标宋简体" pitchFamily="65" charset="-122"/>
                <a:ea typeface="方正小标宋简体" pitchFamily="65" charset="-122"/>
              </a:rPr>
              <a:t/>
            </a:r>
            <a:br>
              <a:rPr lang="en-US" altLang="zh-CN" dirty="0" smtClean="0">
                <a:latin typeface="方正小标宋简体" pitchFamily="65" charset="-122"/>
                <a:ea typeface="方正小标宋简体" pitchFamily="65" charset="-122"/>
              </a:rPr>
            </a:br>
            <a:endParaRPr lang="zh-CN" altLang="en-US" dirty="0"/>
          </a:p>
        </p:txBody>
      </p:sp>
      <p:pic>
        <p:nvPicPr>
          <p:cNvPr id="29698" name="Picture 2" descr="F:\扬州创客PPT图3.jpg"/>
          <p:cNvPicPr>
            <a:picLocks noGrp="1" noChangeAspect="1" noChangeArrowheads="1"/>
          </p:cNvPicPr>
          <p:nvPr>
            <p:ph idx="1"/>
          </p:nvPr>
        </p:nvPicPr>
        <p:blipFill>
          <a:blip r:embed="rId2"/>
          <a:srcRect/>
          <a:stretch>
            <a:fillRect/>
          </a:stretch>
        </p:blipFill>
        <p:spPr bwMode="auto">
          <a:xfrm>
            <a:off x="0" y="1643050"/>
            <a:ext cx="9144000" cy="521495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横卷形 18"/>
          <p:cNvSpPr/>
          <p:nvPr/>
        </p:nvSpPr>
        <p:spPr>
          <a:xfrm>
            <a:off x="1357290" y="1571612"/>
            <a:ext cx="6429375" cy="1714500"/>
          </a:xfrm>
          <a:prstGeom prst="horizontalScroll">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a:xfrm>
            <a:off x="214282" y="785794"/>
            <a:ext cx="8229600" cy="1143000"/>
          </a:xfrm>
        </p:spPr>
        <p:txBody>
          <a:bodyPr>
            <a:normAutofit fontScale="90000"/>
          </a:bodyPr>
          <a:lstStyle/>
          <a:p>
            <a:pPr eaLnBrk="1" fontAlgn="auto" hangingPunct="1">
              <a:spcAft>
                <a:spcPts val="0"/>
              </a:spcAft>
              <a:defRPr/>
            </a:pPr>
            <a:r>
              <a:rPr lang="zh-CN" altLang="en-US" sz="2700" dirty="0" smtClean="0">
                <a:latin typeface="方正小标宋简体" pitchFamily="65" charset="-122"/>
                <a:ea typeface="方正小标宋简体" pitchFamily="65" charset="-122"/>
              </a:rPr>
              <a:t>成果二十九     司法行政领域社会组织管理和保障机制</a:t>
            </a:r>
            <a:r>
              <a:rPr lang="en-US" altLang="zh-CN" sz="2700" dirty="0" smtClean="0">
                <a:latin typeface="方正小标宋简体" pitchFamily="65" charset="-122"/>
                <a:ea typeface="方正小标宋简体" pitchFamily="65" charset="-122"/>
              </a:rPr>
              <a:t/>
            </a:r>
            <a:br>
              <a:rPr lang="en-US" altLang="zh-CN" sz="2700" dirty="0" smtClean="0">
                <a:latin typeface="方正小标宋简体" pitchFamily="65" charset="-122"/>
                <a:ea typeface="方正小标宋简体" pitchFamily="65" charset="-122"/>
              </a:rPr>
            </a:br>
            <a:r>
              <a:rPr lang="zh-CN" altLang="en-US" sz="2700" dirty="0" smtClean="0">
                <a:latin typeface="楷体_GB2312" pitchFamily="49" charset="-122"/>
                <a:ea typeface="楷体_GB2312" pitchFamily="49" charset="-122"/>
              </a:rPr>
              <a:t>广陵区司法局   聂玲</a:t>
            </a:r>
            <a:r>
              <a:rPr lang="en-US" altLang="zh-CN" sz="2700" dirty="0" smtClean="0"/>
              <a:t/>
            </a:r>
            <a:br>
              <a:rPr lang="en-US" altLang="zh-CN" sz="2700" dirty="0" smtClean="0"/>
            </a:br>
            <a:endParaRPr lang="zh-CN" altLang="en-US" sz="2200" dirty="0">
              <a:latin typeface="楷体_GB2312" pitchFamily="49" charset="-122"/>
              <a:ea typeface="楷体_GB2312" pitchFamily="49" charset="-122"/>
            </a:endParaRPr>
          </a:p>
        </p:txBody>
      </p:sp>
      <p:sp>
        <p:nvSpPr>
          <p:cNvPr id="34821" name="TextBox 7"/>
          <p:cNvSpPr txBox="1">
            <a:spLocks noChangeArrowheads="1"/>
          </p:cNvSpPr>
          <p:nvPr/>
        </p:nvSpPr>
        <p:spPr bwMode="auto">
          <a:xfrm>
            <a:off x="1785918" y="1857364"/>
            <a:ext cx="5715000" cy="1200150"/>
          </a:xfrm>
          <a:prstGeom prst="rect">
            <a:avLst/>
          </a:prstGeom>
          <a:noFill/>
          <a:ln w="9525">
            <a:noFill/>
            <a:miter lim="800000"/>
            <a:headEnd/>
            <a:tailEnd/>
          </a:ln>
        </p:spPr>
        <p:txBody>
          <a:bodyPr>
            <a:spAutoFit/>
          </a:bodyPr>
          <a:lstStyle/>
          <a:p>
            <a:pPr>
              <a:defRPr/>
            </a:pPr>
            <a:r>
              <a:rPr lang="zh-CN" altLang="en-US" b="1" dirty="0">
                <a:solidFill>
                  <a:srgbClr val="FFFF00"/>
                </a:solidFill>
                <a:latin typeface="+mn-ea"/>
                <a:ea typeface="+mn-ea"/>
              </a:rPr>
              <a:t>适应建设服务型政府的要求，建成与人民群众多样化法治宣传、法律服务需求相适应，覆盖广泛、功能完善、管理规范、作用明显的社会组织，将专业的法律服务输送到每一位有需求的群众手中</a:t>
            </a:r>
          </a:p>
        </p:txBody>
      </p:sp>
      <p:sp>
        <p:nvSpPr>
          <p:cNvPr id="17" name="左大括号 16"/>
          <p:cNvSpPr/>
          <p:nvPr/>
        </p:nvSpPr>
        <p:spPr>
          <a:xfrm rot="5400000">
            <a:off x="4286250" y="571501"/>
            <a:ext cx="642937" cy="5643562"/>
          </a:xfrm>
          <a:prstGeom prst="leftBrace">
            <a:avLst>
              <a:gd name="adj1" fmla="val 8333"/>
              <a:gd name="adj2" fmla="val 50212"/>
            </a:avLst>
          </a:prstGeom>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3" name="竖卷形 22"/>
          <p:cNvSpPr/>
          <p:nvPr/>
        </p:nvSpPr>
        <p:spPr>
          <a:xfrm>
            <a:off x="1000125" y="3786188"/>
            <a:ext cx="1500188" cy="2071687"/>
          </a:xfrm>
          <a:prstGeom prst="verticalScroll">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zh-CN" altLang="en-US" dirty="0"/>
              <a:t>通过项目合作，落实普法工作</a:t>
            </a:r>
          </a:p>
        </p:txBody>
      </p:sp>
      <p:sp>
        <p:nvSpPr>
          <p:cNvPr id="25" name="竖卷形 24"/>
          <p:cNvSpPr/>
          <p:nvPr/>
        </p:nvSpPr>
        <p:spPr>
          <a:xfrm>
            <a:off x="6643688" y="3786188"/>
            <a:ext cx="1500187" cy="2071687"/>
          </a:xfrm>
          <a:prstGeom prst="verticalScroll">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zh-CN" altLang="en-US" dirty="0"/>
              <a:t>强化经费保障，取得明显成效</a:t>
            </a:r>
          </a:p>
        </p:txBody>
      </p:sp>
      <p:sp>
        <p:nvSpPr>
          <p:cNvPr id="11" name="竖卷形 10"/>
          <p:cNvSpPr/>
          <p:nvPr/>
        </p:nvSpPr>
        <p:spPr>
          <a:xfrm>
            <a:off x="3929058" y="3786190"/>
            <a:ext cx="1500188" cy="2071687"/>
          </a:xfrm>
          <a:prstGeom prst="verticalScroll">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zh-CN" altLang="en-US" dirty="0" smtClean="0"/>
              <a:t>强化指导考核，确保工作质量</a:t>
            </a:r>
            <a:endParaRPr lang="zh-CN" altLang="en-US" dirty="0"/>
          </a:p>
        </p:txBody>
      </p:sp>
      <p:pic>
        <p:nvPicPr>
          <p:cNvPr id="9"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78579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785794"/>
            <a:ext cx="8229600" cy="1143000"/>
          </a:xfrm>
        </p:spPr>
        <p:txBody>
          <a:bodyPr/>
          <a:lstStyle/>
          <a:p>
            <a:pPr eaLnBrk="1" hangingPunct="1"/>
            <a:r>
              <a:rPr lang="zh-CN" altLang="en-US" sz="3200" b="0" dirty="0" smtClean="0">
                <a:ea typeface="方正小标宋简体" pitchFamily="65" charset="-122"/>
              </a:rPr>
              <a:t>成果三十   基层司法所分档建设管理模式</a:t>
            </a:r>
            <a:r>
              <a:rPr lang="en-US" altLang="zh-CN" sz="3200" b="0" dirty="0" smtClean="0">
                <a:ea typeface="方正小标宋简体" pitchFamily="65" charset="-122"/>
              </a:rPr>
              <a:t/>
            </a:r>
            <a:br>
              <a:rPr lang="en-US" altLang="zh-CN" sz="3200" b="0" dirty="0" smtClean="0">
                <a:ea typeface="方正小标宋简体" pitchFamily="65" charset="-122"/>
              </a:rPr>
            </a:br>
            <a:r>
              <a:rPr lang="zh-CN" altLang="en-US" sz="2400" dirty="0" smtClean="0">
                <a:latin typeface="楷体_GB2312" pitchFamily="49" charset="-122"/>
                <a:ea typeface="楷体_GB2312" pitchFamily="49" charset="-122"/>
              </a:rPr>
              <a:t>宿迁市司法局   刘  普</a:t>
            </a:r>
            <a:r>
              <a:rPr lang="en-US" altLang="zh-CN" sz="3200" b="0" dirty="0" smtClean="0">
                <a:ea typeface="方正小标宋简体" pitchFamily="65" charset="-122"/>
              </a:rPr>
              <a:t/>
            </a:r>
            <a:br>
              <a:rPr lang="en-US" altLang="zh-CN" sz="3200" b="0" dirty="0" smtClean="0">
                <a:ea typeface="方正小标宋简体" pitchFamily="65" charset="-122"/>
              </a:rPr>
            </a:br>
            <a:r>
              <a:rPr lang="en-US" altLang="zh-CN" sz="1600" dirty="0" smtClean="0">
                <a:latin typeface="楷体_GB2312" pitchFamily="49" charset="-122"/>
                <a:ea typeface="楷体_GB2312" pitchFamily="49" charset="-122"/>
              </a:rPr>
              <a:t>                                                         </a:t>
            </a:r>
            <a:endParaRPr lang="zh-CN" altLang="en-US" sz="1600" b="0" dirty="0" smtClean="0">
              <a:latin typeface="楷体_GB2312" pitchFamily="49" charset="-122"/>
              <a:ea typeface="楷体_GB2312" pitchFamily="49" charset="-122"/>
            </a:endParaRPr>
          </a:p>
        </p:txBody>
      </p:sp>
      <p:sp>
        <p:nvSpPr>
          <p:cNvPr id="7171" name="AutoShape 3"/>
          <p:cNvSpPr>
            <a:spLocks noChangeArrowheads="1"/>
          </p:cNvSpPr>
          <p:nvPr/>
        </p:nvSpPr>
        <p:spPr bwMode="gray">
          <a:xfrm>
            <a:off x="642910" y="3714752"/>
            <a:ext cx="2849563" cy="2752725"/>
          </a:xfrm>
          <a:prstGeom prst="roundRect">
            <a:avLst>
              <a:gd name="adj" fmla="val 8014"/>
            </a:avLst>
          </a:prstGeom>
          <a:solidFill>
            <a:srgbClr val="F8F8F8"/>
          </a:solidFill>
          <a:ln w="9525">
            <a:solidFill>
              <a:schemeClr val="accent1"/>
            </a:solidFill>
            <a:round/>
            <a:headEnd/>
            <a:tailEnd/>
          </a:ln>
        </p:spPr>
        <p:txBody>
          <a:bodyPr wrap="none" anchor="ctr"/>
          <a:lstStyle/>
          <a:p>
            <a:endParaRPr lang="zh-CN" altLang="en-US">
              <a:ea typeface="宋体" pitchFamily="2" charset="-122"/>
            </a:endParaRPr>
          </a:p>
        </p:txBody>
      </p:sp>
      <p:sp>
        <p:nvSpPr>
          <p:cNvPr id="9220" name="AutoShape 4"/>
          <p:cNvSpPr>
            <a:spLocks noChangeArrowheads="1"/>
          </p:cNvSpPr>
          <p:nvPr/>
        </p:nvSpPr>
        <p:spPr bwMode="gray">
          <a:xfrm>
            <a:off x="714348" y="3786190"/>
            <a:ext cx="2703513" cy="2611438"/>
          </a:xfrm>
          <a:prstGeom prst="roundRect">
            <a:avLst>
              <a:gd name="adj" fmla="val 7912"/>
            </a:avLst>
          </a:prstGeom>
          <a:gradFill rotWithShape="1">
            <a:gsLst>
              <a:gs pos="0">
                <a:schemeClr val="accent1">
                  <a:gamma/>
                  <a:tint val="38039"/>
                  <a:invGamma/>
                </a:schemeClr>
              </a:gs>
              <a:gs pos="100000">
                <a:schemeClr val="accent1">
                  <a:alpha val="50000"/>
                </a:schemeClr>
              </a:gs>
            </a:gsLst>
            <a:lin ang="5400000" scaled="1"/>
          </a:gradFill>
          <a:ln w="9525">
            <a:no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grpSp>
        <p:nvGrpSpPr>
          <p:cNvPr id="3" name="Group 9"/>
          <p:cNvGrpSpPr>
            <a:grpSpLocks/>
          </p:cNvGrpSpPr>
          <p:nvPr/>
        </p:nvGrpSpPr>
        <p:grpSpPr bwMode="auto">
          <a:xfrm>
            <a:off x="571472" y="3214686"/>
            <a:ext cx="2857500" cy="466725"/>
            <a:chOff x="3623" y="1413"/>
            <a:chExt cx="1321" cy="294"/>
          </a:xfrm>
        </p:grpSpPr>
        <p:sp>
          <p:nvSpPr>
            <p:cNvPr id="9226" name="AutoShape 10"/>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dist="53882" dir="2700000" algn="ctr" rotWithShape="0">
                <a:srgbClr val="292929">
                  <a:alpha val="50000"/>
                </a:srgbClr>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9227" name="AutoShape 11"/>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9228" name="AutoShape 12"/>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grpSp>
      <p:grpSp>
        <p:nvGrpSpPr>
          <p:cNvPr id="33" name="组合 32"/>
          <p:cNvGrpSpPr/>
          <p:nvPr/>
        </p:nvGrpSpPr>
        <p:grpSpPr>
          <a:xfrm>
            <a:off x="5500694" y="3143248"/>
            <a:ext cx="2857500" cy="476250"/>
            <a:chOff x="5562600" y="2832100"/>
            <a:chExt cx="2857500" cy="476250"/>
          </a:xfrm>
        </p:grpSpPr>
        <p:grpSp>
          <p:nvGrpSpPr>
            <p:cNvPr id="2" name="Group 5"/>
            <p:cNvGrpSpPr>
              <a:grpSpLocks/>
            </p:cNvGrpSpPr>
            <p:nvPr/>
          </p:nvGrpSpPr>
          <p:grpSpPr bwMode="auto">
            <a:xfrm>
              <a:off x="5562600" y="2832100"/>
              <a:ext cx="2857500" cy="466725"/>
              <a:chOff x="752" y="1413"/>
              <a:chExt cx="1321" cy="294"/>
            </a:xfrm>
          </p:grpSpPr>
          <p:sp>
            <p:nvSpPr>
              <p:cNvPr id="9222" name="AutoShape 6"/>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w="12700">
                <a:noFill/>
                <a:round/>
                <a:headEnd/>
                <a:tailEnd/>
              </a:ln>
              <a:effectLst>
                <a:outerShdw dist="53882" dir="2700000" algn="ctr" rotWithShape="0">
                  <a:srgbClr val="292929">
                    <a:alpha val="50000"/>
                  </a:srgbClr>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9223" name="AutoShape 7"/>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9224" name="AutoShape 8"/>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w="9525">
                <a:no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grpSp>
        <p:sp>
          <p:nvSpPr>
            <p:cNvPr id="7176" name="Text Box 18"/>
            <p:cNvSpPr txBox="1">
              <a:spLocks noChangeArrowheads="1"/>
            </p:cNvSpPr>
            <p:nvPr/>
          </p:nvSpPr>
          <p:spPr bwMode="white">
            <a:xfrm>
              <a:off x="5829300" y="2911475"/>
              <a:ext cx="2238375" cy="396875"/>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a:spcBef>
                  <a:spcPct val="50000"/>
                </a:spcBef>
              </a:pPr>
              <a:r>
                <a:rPr lang="zh-CN" altLang="en-US" sz="2000">
                  <a:solidFill>
                    <a:srgbClr val="F8F8F8"/>
                  </a:solidFill>
                  <a:latin typeface="华文新魏" pitchFamily="2" charset="-122"/>
                  <a:ea typeface="华文新魏" pitchFamily="2" charset="-122"/>
                  <a:cs typeface="Arial" pitchFamily="34" charset="0"/>
                </a:rPr>
                <a:t>核心创意</a:t>
              </a:r>
            </a:p>
          </p:txBody>
        </p:sp>
      </p:grpSp>
      <p:sp>
        <p:nvSpPr>
          <p:cNvPr id="7177" name="Text Box 18"/>
          <p:cNvSpPr txBox="1">
            <a:spLocks noChangeArrowheads="1"/>
          </p:cNvSpPr>
          <p:nvPr/>
        </p:nvSpPr>
        <p:spPr bwMode="white">
          <a:xfrm>
            <a:off x="857224" y="3214686"/>
            <a:ext cx="2238375" cy="396875"/>
          </a:xfrm>
          <a:prstGeom prst="rect">
            <a:avLst/>
          </a:prstGeom>
          <a:noFill/>
          <a:ln w="9525" algn="ctr">
            <a:noFill/>
            <a:miter lim="800000"/>
            <a:headEnd/>
            <a:tailEnd/>
          </a:ln>
          <a:effectLst>
            <a:outerShdw dist="17961" dir="2700000" algn="ctr" rotWithShape="0">
              <a:srgbClr val="000000"/>
            </a:outerShdw>
          </a:effectLst>
        </p:spPr>
        <p:txBody>
          <a:bodyPr>
            <a:spAutoFit/>
          </a:bodyPr>
          <a:lstStyle/>
          <a:p>
            <a:pPr algn="ctr">
              <a:spcBef>
                <a:spcPct val="50000"/>
              </a:spcBef>
            </a:pPr>
            <a:r>
              <a:rPr lang="zh-CN" altLang="en-US" sz="2000" dirty="0">
                <a:solidFill>
                  <a:srgbClr val="F8F8F8"/>
                </a:solidFill>
                <a:latin typeface="华文新魏" pitchFamily="2" charset="-122"/>
                <a:ea typeface="华文新魏" pitchFamily="2" charset="-122"/>
                <a:cs typeface="Arial" pitchFamily="34" charset="0"/>
              </a:rPr>
              <a:t>创  新  点</a:t>
            </a:r>
          </a:p>
        </p:txBody>
      </p:sp>
      <p:sp>
        <p:nvSpPr>
          <p:cNvPr id="9232" name="AutoShape 16"/>
          <p:cNvSpPr>
            <a:spLocks noChangeArrowheads="1"/>
          </p:cNvSpPr>
          <p:nvPr/>
        </p:nvSpPr>
        <p:spPr bwMode="blackGray">
          <a:xfrm flipH="1" flipV="1">
            <a:off x="3714744" y="4214818"/>
            <a:ext cx="1446213" cy="755650"/>
          </a:xfrm>
          <a:prstGeom prst="rightArrow">
            <a:avLst>
              <a:gd name="adj1" fmla="val 46509"/>
              <a:gd name="adj2" fmla="val 42052"/>
            </a:avLst>
          </a:prstGeom>
          <a:gradFill rotWithShape="1">
            <a:gsLst>
              <a:gs pos="0">
                <a:srgbClr val="FFFFFF">
                  <a:alpha val="0"/>
                </a:srgbClr>
              </a:gs>
              <a:gs pos="100000">
                <a:schemeClr val="accent2"/>
              </a:gs>
            </a:gsLst>
            <a:lin ang="0" scaled="1"/>
          </a:gradFill>
          <a:ln w="9525" algn="ctr">
            <a:noFill/>
            <a:miter lim="800000"/>
            <a:headEnd/>
            <a:tailEnd/>
          </a:ln>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7181" name="Text Box 19"/>
          <p:cNvSpPr txBox="1">
            <a:spLocks noChangeArrowheads="1"/>
          </p:cNvSpPr>
          <p:nvPr/>
        </p:nvSpPr>
        <p:spPr bwMode="gray">
          <a:xfrm>
            <a:off x="857224" y="4071942"/>
            <a:ext cx="2420937" cy="2006600"/>
          </a:xfrm>
          <a:prstGeom prst="rect">
            <a:avLst/>
          </a:prstGeom>
          <a:noFill/>
          <a:ln w="9525" algn="ctr">
            <a:noFill/>
            <a:miter lim="800000"/>
            <a:headEnd/>
            <a:tailEnd/>
          </a:ln>
        </p:spPr>
        <p:txBody>
          <a:bodyPr>
            <a:spAutoFit/>
          </a:bodyPr>
          <a:lstStyle/>
          <a:p>
            <a:pPr eaLnBrk="0" hangingPunct="0"/>
            <a:r>
              <a:rPr lang="zh-CN" altLang="en-US" sz="1400" dirty="0">
                <a:solidFill>
                  <a:srgbClr val="1C1C1C"/>
                </a:solidFill>
                <a:ea typeface="宋体" pitchFamily="2" charset="-122"/>
                <a:cs typeface="Arial" pitchFamily="34" charset="0"/>
              </a:rPr>
              <a:t>一是让跨县（区）的分档竞赛考核破解原有的本县（区）考核中存在的打和牌、做老好人的问题；</a:t>
            </a:r>
          </a:p>
          <a:p>
            <a:pPr eaLnBrk="0" hangingPunct="0"/>
            <a:endParaRPr lang="zh-CN" altLang="en-US" sz="1400" dirty="0">
              <a:solidFill>
                <a:srgbClr val="1C1C1C"/>
              </a:solidFill>
              <a:ea typeface="宋体" pitchFamily="2" charset="-122"/>
              <a:cs typeface="Arial" pitchFamily="34" charset="0"/>
            </a:endParaRPr>
          </a:p>
          <a:p>
            <a:pPr eaLnBrk="0" hangingPunct="0"/>
            <a:r>
              <a:rPr lang="zh-CN" altLang="en-US" sz="1400" dirty="0">
                <a:solidFill>
                  <a:srgbClr val="1C1C1C"/>
                </a:solidFill>
                <a:ea typeface="宋体" pitchFamily="2" charset="-122"/>
                <a:cs typeface="Arial" pitchFamily="34" charset="0"/>
              </a:rPr>
              <a:t>二是促使基层工作人员回归主责主业，正确全面的认识党和政府赋予基层司法所的职责</a:t>
            </a:r>
            <a:endParaRPr lang="en-US" altLang="zh-CN" sz="1400" dirty="0">
              <a:solidFill>
                <a:srgbClr val="1C1C1C"/>
              </a:solidFill>
              <a:ea typeface="宋体" pitchFamily="2" charset="-122"/>
              <a:cs typeface="Arial" pitchFamily="34" charset="0"/>
            </a:endParaRPr>
          </a:p>
        </p:txBody>
      </p:sp>
      <p:grpSp>
        <p:nvGrpSpPr>
          <p:cNvPr id="4" name="Group 21"/>
          <p:cNvGrpSpPr>
            <a:grpSpLocks/>
          </p:cNvGrpSpPr>
          <p:nvPr/>
        </p:nvGrpSpPr>
        <p:grpSpPr bwMode="auto">
          <a:xfrm>
            <a:off x="766763" y="3606800"/>
            <a:ext cx="168275" cy="168275"/>
            <a:chOff x="2928" y="2208"/>
            <a:chExt cx="262" cy="262"/>
          </a:xfrm>
        </p:grpSpPr>
        <p:sp>
          <p:nvSpPr>
            <p:cNvPr id="7198" name="Oval 22"/>
            <p:cNvSpPr>
              <a:spLocks noChangeArrowheads="1"/>
            </p:cNvSpPr>
            <p:nvPr/>
          </p:nvSpPr>
          <p:spPr bwMode="gray">
            <a:xfrm>
              <a:off x="2928" y="2208"/>
              <a:ext cx="262" cy="262"/>
            </a:xfrm>
            <a:prstGeom prst="ellipse">
              <a:avLst/>
            </a:prstGeom>
            <a:gradFill rotWithShape="1">
              <a:gsLst>
                <a:gs pos="0">
                  <a:srgbClr val="C0C6D3"/>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ea typeface="宋体" pitchFamily="2" charset="-122"/>
              </a:endParaRPr>
            </a:p>
          </p:txBody>
        </p:sp>
        <p:sp>
          <p:nvSpPr>
            <p:cNvPr id="9239" name="Oval 23"/>
            <p:cNvSpPr>
              <a:spLocks noChangeArrowheads="1"/>
            </p:cNvSpPr>
            <p:nvPr/>
          </p:nvSpPr>
          <p:spPr bwMode="gray">
            <a:xfrm>
              <a:off x="2948" y="2230"/>
              <a:ext cx="220" cy="218"/>
            </a:xfrm>
            <a:prstGeom prst="ellipse">
              <a:avLst/>
            </a:prstGeom>
            <a:gradFill rotWithShape="1">
              <a:gsLst>
                <a:gs pos="0">
                  <a:schemeClr val="accent1"/>
                </a:gs>
                <a:gs pos="100000">
                  <a:schemeClr val="accent1">
                    <a:gamma/>
                    <a:tint val="63529"/>
                    <a:invGamma/>
                  </a:schemeClr>
                </a:gs>
              </a:gsLst>
              <a:lin ang="2700000" scaled="1"/>
            </a:gradFill>
            <a:ln w="12700">
              <a:no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grpSp>
      <p:sp>
        <p:nvSpPr>
          <p:cNvPr id="9250" name="AutoShape 34"/>
          <p:cNvSpPr>
            <a:spLocks noChangeArrowheads="1"/>
          </p:cNvSpPr>
          <p:nvPr/>
        </p:nvSpPr>
        <p:spPr bwMode="blackGray">
          <a:xfrm rot="21587210" flipV="1">
            <a:off x="3716145" y="4860450"/>
            <a:ext cx="1447800" cy="755650"/>
          </a:xfrm>
          <a:prstGeom prst="rightArrow">
            <a:avLst>
              <a:gd name="adj1" fmla="val 46509"/>
              <a:gd name="adj2" fmla="val 42098"/>
            </a:avLst>
          </a:prstGeom>
          <a:gradFill rotWithShape="1">
            <a:gsLst>
              <a:gs pos="0">
                <a:srgbClr val="FFFFFF">
                  <a:alpha val="0"/>
                </a:srgbClr>
              </a:gs>
              <a:gs pos="100000">
                <a:schemeClr val="accent1"/>
              </a:gs>
            </a:gsLst>
            <a:lin ang="0" scaled="1"/>
          </a:gradFill>
          <a:ln w="9525" algn="ctr">
            <a:noFill/>
            <a:miter lim="800000"/>
            <a:headEnd/>
            <a:tailEnd/>
          </a:ln>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zh-CN" altLang="en-US" smtClean="0">
              <a:ea typeface="宋体" charset="-122"/>
            </a:endParaRPr>
          </a:p>
        </p:txBody>
      </p:sp>
      <p:sp>
        <p:nvSpPr>
          <p:cNvPr id="7193" name="Text Box 9"/>
          <p:cNvSpPr txBox="1">
            <a:spLocks noChangeArrowheads="1"/>
          </p:cNvSpPr>
          <p:nvPr/>
        </p:nvSpPr>
        <p:spPr bwMode="gray">
          <a:xfrm>
            <a:off x="428596" y="1643050"/>
            <a:ext cx="8229600" cy="1463675"/>
          </a:xfrm>
          <a:prstGeom prst="rect">
            <a:avLst/>
          </a:prstGeom>
          <a:noFill/>
          <a:ln w="9525" algn="ctr">
            <a:noFill/>
            <a:miter lim="800000"/>
            <a:headEnd/>
            <a:tailEnd/>
          </a:ln>
        </p:spPr>
        <p:txBody>
          <a:bodyPr>
            <a:spAutoFit/>
          </a:bodyPr>
          <a:lstStyle/>
          <a:p>
            <a:pPr eaLnBrk="0" hangingPunct="0"/>
            <a:r>
              <a:rPr lang="en-US" altLang="zh-CN" sz="1500" dirty="0">
                <a:solidFill>
                  <a:srgbClr val="000000"/>
                </a:solidFill>
                <a:ea typeface="宋体" pitchFamily="2" charset="-122"/>
                <a:cs typeface="Arial" pitchFamily="34" charset="0"/>
              </a:rPr>
              <a:t>【</a:t>
            </a:r>
            <a:r>
              <a:rPr lang="zh-CN" altLang="en-US" sz="1500" dirty="0">
                <a:solidFill>
                  <a:srgbClr val="000000"/>
                </a:solidFill>
                <a:ea typeface="宋体" pitchFamily="2" charset="-122"/>
                <a:cs typeface="Arial" pitchFamily="34" charset="0"/>
              </a:rPr>
              <a:t>成果简介</a:t>
            </a:r>
            <a:r>
              <a:rPr lang="en-US" altLang="zh-CN" sz="1500" dirty="0">
                <a:solidFill>
                  <a:srgbClr val="000000"/>
                </a:solidFill>
                <a:ea typeface="宋体" pitchFamily="2" charset="-122"/>
                <a:cs typeface="Arial" pitchFamily="34" charset="0"/>
              </a:rPr>
              <a:t>】</a:t>
            </a:r>
            <a:r>
              <a:rPr lang="zh-CN" altLang="zh-CN" sz="1500" dirty="0">
                <a:solidFill>
                  <a:srgbClr val="000000"/>
                </a:solidFill>
                <a:ea typeface="宋体" pitchFamily="2" charset="-122"/>
                <a:cs typeface="Arial" pitchFamily="34" charset="0"/>
              </a:rPr>
              <a:t>县（区）辖区内的司法所由于受到地域、辖区人口数、辖区经济发展状况、人员配置情况等客观因素的影响，导致地域偏远、人员少、经济弱的司法所感觉考核先进无望，长年垫底，加之地方党委政府的“忽视”，形成了长此以往的恶性循环。司法所日益突显的重要性与规范化建设的差距不相适应，这已成为基层司法行政发展的“瓶颈”。</a:t>
            </a:r>
            <a:r>
              <a:rPr lang="zh-CN" altLang="en-US" sz="1500" dirty="0">
                <a:solidFill>
                  <a:srgbClr val="000000"/>
                </a:solidFill>
                <a:ea typeface="宋体" pitchFamily="2" charset="-122"/>
                <a:cs typeface="Arial" pitchFamily="34" charset="0"/>
              </a:rPr>
              <a:t>为形成工作的可比性、竞争性，建议以省辖市为单位，在市所属基层司法所中开展跨县（区）的基层司法所分档竞赛活动，将全市基层司法所有机整合到一起，打破原有的县（区）局内部考核界限。</a:t>
            </a:r>
            <a:endParaRPr lang="en-US" altLang="zh-CN" sz="1500" dirty="0">
              <a:solidFill>
                <a:srgbClr val="000000"/>
              </a:solidFill>
              <a:ea typeface="宋体" pitchFamily="2" charset="-122"/>
              <a:cs typeface="Arial" pitchFamily="34" charset="0"/>
            </a:endParaRPr>
          </a:p>
        </p:txBody>
      </p:sp>
      <p:grpSp>
        <p:nvGrpSpPr>
          <p:cNvPr id="32" name="组合 31"/>
          <p:cNvGrpSpPr/>
          <p:nvPr/>
        </p:nvGrpSpPr>
        <p:grpSpPr>
          <a:xfrm>
            <a:off x="5572132" y="3729038"/>
            <a:ext cx="2849563" cy="3128962"/>
            <a:chOff x="5572132" y="3500438"/>
            <a:chExt cx="2849563" cy="3128962"/>
          </a:xfrm>
        </p:grpSpPr>
        <p:sp>
          <p:nvSpPr>
            <p:cNvPr id="7175" name="AutoShape 13"/>
            <p:cNvSpPr>
              <a:spLocks noChangeArrowheads="1"/>
            </p:cNvSpPr>
            <p:nvPr/>
          </p:nvSpPr>
          <p:spPr bwMode="gray">
            <a:xfrm>
              <a:off x="5572132" y="3500438"/>
              <a:ext cx="2849563" cy="2713037"/>
            </a:xfrm>
            <a:prstGeom prst="roundRect">
              <a:avLst>
                <a:gd name="adj" fmla="val 8014"/>
              </a:avLst>
            </a:prstGeom>
            <a:solidFill>
              <a:srgbClr val="F8F8F8"/>
            </a:solidFill>
            <a:ln w="9525">
              <a:solidFill>
                <a:schemeClr val="accent2"/>
              </a:solidFill>
              <a:round/>
              <a:headEnd/>
              <a:tailEnd/>
            </a:ln>
          </p:spPr>
          <p:txBody>
            <a:bodyPr wrap="none" anchor="ctr"/>
            <a:lstStyle/>
            <a:p>
              <a:endParaRPr lang="zh-CN" altLang="en-US">
                <a:ea typeface="宋体" pitchFamily="2" charset="-122"/>
              </a:endParaRPr>
            </a:p>
          </p:txBody>
        </p:sp>
        <p:sp>
          <p:nvSpPr>
            <p:cNvPr id="7187" name="AutoShape 29"/>
            <p:cNvSpPr>
              <a:spLocks noChangeArrowheads="1"/>
            </p:cNvSpPr>
            <p:nvPr/>
          </p:nvSpPr>
          <p:spPr bwMode="gray">
            <a:xfrm>
              <a:off x="5638800" y="3638550"/>
              <a:ext cx="2698750" cy="428625"/>
            </a:xfrm>
            <a:prstGeom prst="roundRect">
              <a:avLst>
                <a:gd name="adj" fmla="val 50000"/>
              </a:avLst>
            </a:prstGeom>
            <a:solidFill>
              <a:schemeClr val="accent2">
                <a:alpha val="50195"/>
              </a:schemeClr>
            </a:solidFill>
            <a:ln w="57150" algn="ctr">
              <a:noFill/>
              <a:round/>
              <a:headEnd/>
              <a:tailEnd/>
            </a:ln>
          </p:spPr>
          <p:txBody>
            <a:bodyPr wrap="none" anchor="ctr"/>
            <a:lstStyle/>
            <a:p>
              <a:endParaRPr lang="zh-CN" altLang="en-US">
                <a:ea typeface="宋体" pitchFamily="2" charset="-122"/>
              </a:endParaRPr>
            </a:p>
          </p:txBody>
        </p:sp>
        <p:sp>
          <p:nvSpPr>
            <p:cNvPr id="7190" name="Rectangle 32"/>
            <p:cNvSpPr>
              <a:spLocks noChangeArrowheads="1"/>
            </p:cNvSpPr>
            <p:nvPr/>
          </p:nvSpPr>
          <p:spPr bwMode="gray">
            <a:xfrm>
              <a:off x="5867400" y="6153150"/>
              <a:ext cx="2362200" cy="476250"/>
            </a:xfrm>
            <a:prstGeom prst="rect">
              <a:avLst/>
            </a:prstGeom>
            <a:noFill/>
            <a:ln w="9525" algn="ctr">
              <a:noFill/>
              <a:miter lim="800000"/>
              <a:headEnd/>
              <a:tailEnd/>
            </a:ln>
          </p:spPr>
          <p:txBody>
            <a:bodyPr>
              <a:spAutoFit/>
            </a:bodyPr>
            <a:lstStyle/>
            <a:p>
              <a:pPr>
                <a:lnSpc>
                  <a:spcPct val="90000"/>
                </a:lnSpc>
                <a:buFont typeface="Wingdings" pitchFamily="2" charset="2"/>
                <a:buNone/>
              </a:pPr>
              <a:r>
                <a:rPr lang="zh-CN" altLang="en-US" sz="1400" b="1">
                  <a:solidFill>
                    <a:srgbClr val="000000"/>
                  </a:solidFill>
                  <a:ea typeface="宋体" pitchFamily="2" charset="-122"/>
                  <a:cs typeface="Arial" pitchFamily="34" charset="0"/>
                </a:rPr>
                <a:t>将省辖市所属基层司法所跨</a:t>
              </a:r>
            </a:p>
            <a:p>
              <a:pPr>
                <a:lnSpc>
                  <a:spcPct val="90000"/>
                </a:lnSpc>
                <a:buFont typeface="Wingdings" pitchFamily="2" charset="2"/>
                <a:buNone/>
              </a:pPr>
              <a:r>
                <a:rPr lang="zh-CN" altLang="en-US" sz="1400" b="1">
                  <a:solidFill>
                    <a:srgbClr val="000000"/>
                  </a:solidFill>
                  <a:ea typeface="宋体" pitchFamily="2" charset="-122"/>
                  <a:cs typeface="Arial" pitchFamily="34" charset="0"/>
                </a:rPr>
                <a:t>县（区）划分竞争档次。</a:t>
              </a:r>
              <a:endParaRPr lang="en-US" altLang="zh-CN" sz="1400" b="1">
                <a:solidFill>
                  <a:srgbClr val="000000"/>
                </a:solidFill>
                <a:ea typeface="宋体" pitchFamily="2" charset="-122"/>
                <a:cs typeface="Arial" pitchFamily="34" charset="0"/>
              </a:endParaRPr>
            </a:p>
          </p:txBody>
        </p:sp>
        <p:sp>
          <p:nvSpPr>
            <p:cNvPr id="7191" name="Rectangle 33"/>
            <p:cNvSpPr>
              <a:spLocks noChangeArrowheads="1"/>
            </p:cNvSpPr>
            <p:nvPr/>
          </p:nvSpPr>
          <p:spPr bwMode="gray">
            <a:xfrm>
              <a:off x="5638800" y="3714750"/>
              <a:ext cx="2259013" cy="284163"/>
            </a:xfrm>
            <a:prstGeom prst="rect">
              <a:avLst/>
            </a:prstGeom>
            <a:noFill/>
            <a:ln w="9525" algn="ctr">
              <a:noFill/>
              <a:miter lim="800000"/>
              <a:headEnd/>
              <a:tailEnd/>
            </a:ln>
          </p:spPr>
          <p:txBody>
            <a:bodyPr wrap="none">
              <a:spAutoFit/>
            </a:bodyPr>
            <a:lstStyle/>
            <a:p>
              <a:pPr>
                <a:lnSpc>
                  <a:spcPct val="90000"/>
                </a:lnSpc>
                <a:buFont typeface="Wingdings" pitchFamily="2" charset="2"/>
                <a:buChar char="§"/>
              </a:pPr>
              <a:r>
                <a:rPr lang="zh-CN" altLang="en-US" sz="1400" b="1" dirty="0">
                  <a:solidFill>
                    <a:srgbClr val="000000"/>
                  </a:solidFill>
                  <a:ea typeface="宋体" pitchFamily="2" charset="-122"/>
                  <a:cs typeface="Arial" pitchFamily="34" charset="0"/>
                </a:rPr>
                <a:t>第一档        </a:t>
              </a:r>
              <a:r>
                <a:rPr lang="zh-CN" altLang="en-US" sz="1400" b="1" dirty="0">
                  <a:solidFill>
                    <a:srgbClr val="1C1C1C"/>
                  </a:solidFill>
                  <a:ea typeface="宋体" pitchFamily="2" charset="-122"/>
                  <a:cs typeface="Arial" pitchFamily="34" charset="0"/>
                </a:rPr>
                <a:t>枢纽型司法所</a:t>
              </a:r>
            </a:p>
          </p:txBody>
        </p:sp>
        <p:sp>
          <p:nvSpPr>
            <p:cNvPr id="7216" name="AutoShape 29"/>
            <p:cNvSpPr>
              <a:spLocks noChangeArrowheads="1"/>
            </p:cNvSpPr>
            <p:nvPr/>
          </p:nvSpPr>
          <p:spPr bwMode="gray">
            <a:xfrm>
              <a:off x="5638800" y="4276725"/>
              <a:ext cx="2698750" cy="428625"/>
            </a:xfrm>
            <a:prstGeom prst="roundRect">
              <a:avLst>
                <a:gd name="adj" fmla="val 50000"/>
              </a:avLst>
            </a:prstGeom>
            <a:solidFill>
              <a:schemeClr val="accent2">
                <a:alpha val="50195"/>
              </a:schemeClr>
            </a:solidFill>
            <a:ln w="57150" algn="ctr">
              <a:noFill/>
              <a:round/>
              <a:headEnd/>
              <a:tailEnd/>
            </a:ln>
          </p:spPr>
          <p:txBody>
            <a:bodyPr wrap="none" anchor="ctr"/>
            <a:lstStyle/>
            <a:p>
              <a:endParaRPr lang="zh-CN" altLang="en-US">
                <a:ea typeface="宋体" pitchFamily="2" charset="-122"/>
              </a:endParaRPr>
            </a:p>
          </p:txBody>
        </p:sp>
        <p:sp>
          <p:nvSpPr>
            <p:cNvPr id="7217" name="Rectangle 33"/>
            <p:cNvSpPr>
              <a:spLocks noChangeArrowheads="1"/>
            </p:cNvSpPr>
            <p:nvPr/>
          </p:nvSpPr>
          <p:spPr bwMode="gray">
            <a:xfrm>
              <a:off x="5638800" y="4352925"/>
              <a:ext cx="2081213" cy="284163"/>
            </a:xfrm>
            <a:prstGeom prst="rect">
              <a:avLst/>
            </a:prstGeom>
            <a:noFill/>
            <a:ln w="9525" algn="ctr">
              <a:noFill/>
              <a:miter lim="800000"/>
              <a:headEnd/>
              <a:tailEnd/>
            </a:ln>
          </p:spPr>
          <p:txBody>
            <a:bodyPr wrap="none">
              <a:spAutoFit/>
            </a:bodyPr>
            <a:lstStyle/>
            <a:p>
              <a:pPr>
                <a:lnSpc>
                  <a:spcPct val="90000"/>
                </a:lnSpc>
                <a:buFont typeface="Wingdings" pitchFamily="2" charset="2"/>
                <a:buChar char="§"/>
              </a:pPr>
              <a:r>
                <a:rPr lang="zh-CN" altLang="en-US" sz="1400" b="1">
                  <a:solidFill>
                    <a:srgbClr val="000000"/>
                  </a:solidFill>
                  <a:ea typeface="宋体" pitchFamily="2" charset="-122"/>
                  <a:cs typeface="Arial" pitchFamily="34" charset="0"/>
                </a:rPr>
                <a:t>第二档        </a:t>
              </a:r>
              <a:r>
                <a:rPr lang="zh-CN" altLang="en-US" sz="1400" b="1">
                  <a:solidFill>
                    <a:srgbClr val="1C1C1C"/>
                  </a:solidFill>
                  <a:ea typeface="宋体" pitchFamily="2" charset="-122"/>
                  <a:cs typeface="Arial" pitchFamily="34" charset="0"/>
                </a:rPr>
                <a:t>优秀司法所</a:t>
              </a:r>
            </a:p>
          </p:txBody>
        </p:sp>
        <p:sp>
          <p:nvSpPr>
            <p:cNvPr id="7218" name="AutoShape 29"/>
            <p:cNvSpPr>
              <a:spLocks noChangeArrowheads="1"/>
            </p:cNvSpPr>
            <p:nvPr/>
          </p:nvSpPr>
          <p:spPr bwMode="gray">
            <a:xfrm>
              <a:off x="5638800" y="4933950"/>
              <a:ext cx="2698750" cy="428625"/>
            </a:xfrm>
            <a:prstGeom prst="roundRect">
              <a:avLst>
                <a:gd name="adj" fmla="val 50000"/>
              </a:avLst>
            </a:prstGeom>
            <a:solidFill>
              <a:schemeClr val="accent2">
                <a:alpha val="50195"/>
              </a:schemeClr>
            </a:solidFill>
            <a:ln w="57150" algn="ctr">
              <a:noFill/>
              <a:round/>
              <a:headEnd/>
              <a:tailEnd/>
            </a:ln>
          </p:spPr>
          <p:txBody>
            <a:bodyPr wrap="none" anchor="ctr"/>
            <a:lstStyle/>
            <a:p>
              <a:endParaRPr lang="zh-CN" altLang="en-US">
                <a:ea typeface="宋体" pitchFamily="2" charset="-122"/>
              </a:endParaRPr>
            </a:p>
          </p:txBody>
        </p:sp>
        <p:sp>
          <p:nvSpPr>
            <p:cNvPr id="7219" name="Rectangle 33"/>
            <p:cNvSpPr>
              <a:spLocks noChangeArrowheads="1"/>
            </p:cNvSpPr>
            <p:nvPr/>
          </p:nvSpPr>
          <p:spPr bwMode="gray">
            <a:xfrm>
              <a:off x="5638800" y="5010150"/>
              <a:ext cx="2081213" cy="284163"/>
            </a:xfrm>
            <a:prstGeom prst="rect">
              <a:avLst/>
            </a:prstGeom>
            <a:noFill/>
            <a:ln w="9525" algn="ctr">
              <a:noFill/>
              <a:miter lim="800000"/>
              <a:headEnd/>
              <a:tailEnd/>
            </a:ln>
          </p:spPr>
          <p:txBody>
            <a:bodyPr wrap="none">
              <a:spAutoFit/>
            </a:bodyPr>
            <a:lstStyle/>
            <a:p>
              <a:pPr>
                <a:lnSpc>
                  <a:spcPct val="90000"/>
                </a:lnSpc>
                <a:buFont typeface="Wingdings" pitchFamily="2" charset="2"/>
                <a:buChar char="§"/>
              </a:pPr>
              <a:r>
                <a:rPr lang="zh-CN" altLang="en-US" sz="1400" b="1">
                  <a:solidFill>
                    <a:srgbClr val="000000"/>
                  </a:solidFill>
                  <a:ea typeface="宋体" pitchFamily="2" charset="-122"/>
                  <a:cs typeface="Arial" pitchFamily="34" charset="0"/>
                </a:rPr>
                <a:t>第三档        </a:t>
              </a:r>
              <a:r>
                <a:rPr lang="zh-CN" altLang="en-US" sz="1400" b="1">
                  <a:solidFill>
                    <a:srgbClr val="1C1C1C"/>
                  </a:solidFill>
                  <a:ea typeface="宋体" pitchFamily="2" charset="-122"/>
                  <a:cs typeface="Arial" pitchFamily="34" charset="0"/>
                </a:rPr>
                <a:t>中等司法所</a:t>
              </a:r>
            </a:p>
          </p:txBody>
        </p:sp>
        <p:sp>
          <p:nvSpPr>
            <p:cNvPr id="7220" name="AutoShape 29"/>
            <p:cNvSpPr>
              <a:spLocks noChangeArrowheads="1"/>
            </p:cNvSpPr>
            <p:nvPr/>
          </p:nvSpPr>
          <p:spPr bwMode="gray">
            <a:xfrm>
              <a:off x="5638800" y="5572125"/>
              <a:ext cx="2698750" cy="428625"/>
            </a:xfrm>
            <a:prstGeom prst="roundRect">
              <a:avLst>
                <a:gd name="adj" fmla="val 50000"/>
              </a:avLst>
            </a:prstGeom>
            <a:solidFill>
              <a:schemeClr val="accent2">
                <a:alpha val="50195"/>
              </a:schemeClr>
            </a:solidFill>
            <a:ln w="57150" algn="ctr">
              <a:noFill/>
              <a:round/>
              <a:headEnd/>
              <a:tailEnd/>
            </a:ln>
          </p:spPr>
          <p:txBody>
            <a:bodyPr wrap="none" anchor="ctr"/>
            <a:lstStyle/>
            <a:p>
              <a:endParaRPr lang="zh-CN" altLang="en-US">
                <a:ea typeface="宋体" pitchFamily="2" charset="-122"/>
              </a:endParaRPr>
            </a:p>
          </p:txBody>
        </p:sp>
        <p:sp>
          <p:nvSpPr>
            <p:cNvPr id="7221" name="Rectangle 33"/>
            <p:cNvSpPr>
              <a:spLocks noChangeArrowheads="1"/>
            </p:cNvSpPr>
            <p:nvPr/>
          </p:nvSpPr>
          <p:spPr bwMode="gray">
            <a:xfrm>
              <a:off x="5638800" y="5648325"/>
              <a:ext cx="2081213" cy="284163"/>
            </a:xfrm>
            <a:prstGeom prst="rect">
              <a:avLst/>
            </a:prstGeom>
            <a:noFill/>
            <a:ln w="9525" algn="ctr">
              <a:noFill/>
              <a:miter lim="800000"/>
              <a:headEnd/>
              <a:tailEnd/>
            </a:ln>
          </p:spPr>
          <p:txBody>
            <a:bodyPr wrap="none">
              <a:spAutoFit/>
            </a:bodyPr>
            <a:lstStyle/>
            <a:p>
              <a:pPr>
                <a:lnSpc>
                  <a:spcPct val="90000"/>
                </a:lnSpc>
                <a:buFont typeface="Wingdings" pitchFamily="2" charset="2"/>
                <a:buChar char="§"/>
              </a:pPr>
              <a:r>
                <a:rPr lang="zh-CN" altLang="en-US" sz="1400" b="1">
                  <a:solidFill>
                    <a:srgbClr val="000000"/>
                  </a:solidFill>
                  <a:ea typeface="宋体" pitchFamily="2" charset="-122"/>
                  <a:cs typeface="Arial" pitchFamily="34" charset="0"/>
                </a:rPr>
                <a:t>第四档        </a:t>
              </a:r>
              <a:r>
                <a:rPr lang="zh-CN" altLang="en-US" sz="1400" b="1">
                  <a:solidFill>
                    <a:srgbClr val="1C1C1C"/>
                  </a:solidFill>
                  <a:ea typeface="宋体" pitchFamily="2" charset="-122"/>
                  <a:cs typeface="Arial" pitchFamily="34" charset="0"/>
                </a:rPr>
                <a:t>一般司法所</a:t>
              </a:r>
            </a:p>
          </p:txBody>
        </p:sp>
      </p:grpSp>
      <p:pic>
        <p:nvPicPr>
          <p:cNvPr id="34"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92867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58" y="2786058"/>
            <a:ext cx="8229600" cy="1143000"/>
          </a:xfrm>
        </p:spPr>
        <p:txBody>
          <a:bodyPr/>
          <a:lstStyle/>
          <a:p>
            <a:r>
              <a:rPr lang="zh-CN" altLang="en-US" sz="9600" dirty="0" smtClean="0"/>
              <a:t>谢谢！</a:t>
            </a:r>
            <a:endParaRPr lang="zh-CN" altLang="en-US" sz="9600" dirty="0"/>
          </a:p>
        </p:txBody>
      </p:sp>
      <p:pic>
        <p:nvPicPr>
          <p:cNvPr id="4" name="Picture 1" descr="C:\Documents and Settings\Administrator\桌面\工作用图\青年创客-d.jpg"/>
          <p:cNvPicPr>
            <a:picLocks noGrp="1" noChangeAspect="1" noChangeArrowheads="1"/>
          </p:cNvPicPr>
          <p:nvPr>
            <p:ph idx="1"/>
          </p:nvPr>
        </p:nvPicPr>
        <p:blipFill>
          <a:blip r:embed="rId2"/>
          <a:srcRect/>
          <a:stretch>
            <a:fillRect/>
          </a:stretch>
        </p:blipFill>
        <p:spPr bwMode="auto">
          <a:xfrm>
            <a:off x="428596" y="1071546"/>
            <a:ext cx="8120314" cy="524034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85786" y="1142984"/>
            <a:ext cx="7704138" cy="759182"/>
          </a:xfrm>
          <a:prstGeom prst="rect">
            <a:avLst/>
          </a:prstGeom>
          <a:noFill/>
          <a:ln w="9525">
            <a:noFill/>
            <a:miter lim="800000"/>
            <a:headEnd/>
            <a:tailEnd/>
          </a:ln>
          <a:effectLst/>
        </p:spPr>
        <p:txBody>
          <a:bodyPr>
            <a:spAutoFit/>
          </a:bodyPr>
          <a:lstStyle/>
          <a:p>
            <a:pPr algn="ctr">
              <a:lnSpc>
                <a:spcPts val="2600"/>
              </a:lnSpc>
            </a:pPr>
            <a:r>
              <a:rPr lang="zh-CN" altLang="en-US" sz="2400" b="1" dirty="0" smtClean="0">
                <a:latin typeface="方正小标宋简体" pitchFamily="65" charset="-122"/>
                <a:ea typeface="方正小标宋简体" pitchFamily="65" charset="-122"/>
              </a:rPr>
              <a:t>成果三    建立并</a:t>
            </a:r>
            <a:r>
              <a:rPr lang="zh-CN" sz="2400" b="1" dirty="0" smtClean="0">
                <a:latin typeface="方正小标宋简体" pitchFamily="65" charset="-122"/>
                <a:ea typeface="方正小标宋简体" pitchFamily="65" charset="-122"/>
              </a:rPr>
              <a:t>开展</a:t>
            </a:r>
            <a:r>
              <a:rPr lang="zh-CN" altLang="en-US" sz="2400" b="1" dirty="0" smtClean="0">
                <a:latin typeface="方正小标宋简体" pitchFamily="65" charset="-122"/>
                <a:ea typeface="方正小标宋简体" pitchFamily="65" charset="-122"/>
              </a:rPr>
              <a:t>“江苏省司法行政开放日”</a:t>
            </a:r>
            <a:r>
              <a:rPr lang="zh-CN" sz="2400" b="1" dirty="0" smtClean="0">
                <a:latin typeface="方正小标宋简体" pitchFamily="65" charset="-122"/>
                <a:ea typeface="方正小标宋简体" pitchFamily="65" charset="-122"/>
              </a:rPr>
              <a:t> 活动</a:t>
            </a:r>
            <a:endParaRPr lang="en-US" altLang="zh-CN" sz="2400" b="1" dirty="0" smtClean="0">
              <a:latin typeface="方正小标宋简体" pitchFamily="65" charset="-122"/>
              <a:ea typeface="方正小标宋简体" pitchFamily="65" charset="-122"/>
            </a:endParaRPr>
          </a:p>
          <a:p>
            <a:pPr algn="ctr">
              <a:lnSpc>
                <a:spcPts val="2600"/>
              </a:lnSpc>
            </a:pPr>
            <a:r>
              <a:rPr lang="zh-CN" altLang="en-US" sz="2200" b="1" dirty="0" smtClean="0">
                <a:latin typeface="楷体_GB2312" pitchFamily="49" charset="-122"/>
                <a:ea typeface="楷体_GB2312" pitchFamily="49" charset="-122"/>
              </a:rPr>
              <a:t>厅基层处   卞媛媛</a:t>
            </a:r>
            <a:endParaRPr lang="zh-CN" sz="2200" b="1" dirty="0">
              <a:latin typeface="楷体_GB2312" pitchFamily="49" charset="-122"/>
              <a:ea typeface="楷体_GB2312" pitchFamily="49" charset="-122"/>
            </a:endParaRPr>
          </a:p>
        </p:txBody>
      </p:sp>
      <p:sp>
        <p:nvSpPr>
          <p:cNvPr id="4099" name="Rectangle 3"/>
          <p:cNvSpPr>
            <a:spLocks noChangeArrowheads="1"/>
          </p:cNvSpPr>
          <p:nvPr/>
        </p:nvSpPr>
        <p:spPr bwMode="auto">
          <a:xfrm>
            <a:off x="252413" y="1771650"/>
            <a:ext cx="8639175" cy="1425575"/>
          </a:xfrm>
          <a:prstGeom prst="rect">
            <a:avLst/>
          </a:prstGeom>
          <a:noFill/>
          <a:ln w="9525">
            <a:noFill/>
            <a:miter lim="800000"/>
            <a:headEnd/>
            <a:tailEnd/>
          </a:ln>
          <a:effectLst/>
        </p:spPr>
        <p:txBody>
          <a:bodyPr>
            <a:spAutoFit/>
          </a:bodyPr>
          <a:lstStyle/>
          <a:p>
            <a:pPr indent="25400" algn="just">
              <a:lnSpc>
                <a:spcPts val="2100"/>
              </a:lnSpc>
            </a:pPr>
            <a:r>
              <a:rPr lang="zh-CN" altLang="zh-CN" sz="1600" b="1" dirty="0">
                <a:solidFill>
                  <a:srgbClr val="800000"/>
                </a:solidFill>
                <a:latin typeface="黑体" pitchFamily="2" charset="-122"/>
                <a:ea typeface="黑体" pitchFamily="2" charset="-122"/>
              </a:rPr>
              <a:t>【</a:t>
            </a:r>
            <a:r>
              <a:rPr lang="zh-CN" sz="1600" b="1" dirty="0">
                <a:solidFill>
                  <a:srgbClr val="800000"/>
                </a:solidFill>
                <a:latin typeface="黑体" pitchFamily="2" charset="-122"/>
                <a:ea typeface="黑体" pitchFamily="2" charset="-122"/>
              </a:rPr>
              <a:t>创意概述</a:t>
            </a:r>
            <a:r>
              <a:rPr lang="zh-CN" altLang="zh-CN" sz="1600" b="1" dirty="0">
                <a:solidFill>
                  <a:srgbClr val="800000"/>
                </a:solidFill>
                <a:latin typeface="黑体" pitchFamily="2" charset="-122"/>
                <a:ea typeface="黑体" pitchFamily="2" charset="-122"/>
              </a:rPr>
              <a:t>】</a:t>
            </a:r>
            <a:r>
              <a:rPr lang="zh-CN" sz="1600" dirty="0">
                <a:solidFill>
                  <a:srgbClr val="800000"/>
                </a:solidFill>
                <a:latin typeface="宋体" pitchFamily="2" charset="-122"/>
              </a:rPr>
              <a:t>建立</a:t>
            </a:r>
            <a:r>
              <a:rPr lang="zh-CN" sz="1600" dirty="0">
                <a:solidFill>
                  <a:srgbClr val="800000"/>
                </a:solidFill>
                <a:latin typeface="Times New Roman"/>
              </a:rPr>
              <a:t>“</a:t>
            </a:r>
            <a:r>
              <a:rPr lang="zh-CN" sz="1600" dirty="0">
                <a:solidFill>
                  <a:srgbClr val="800000"/>
                </a:solidFill>
                <a:latin typeface="宋体" pitchFamily="2" charset="-122"/>
              </a:rPr>
              <a:t>江苏省司法行政开放日</a:t>
            </a:r>
            <a:r>
              <a:rPr lang="zh-CN" sz="1600" dirty="0">
                <a:solidFill>
                  <a:srgbClr val="800000"/>
                </a:solidFill>
                <a:latin typeface="Times New Roman"/>
              </a:rPr>
              <a:t>”</a:t>
            </a:r>
            <a:r>
              <a:rPr lang="zh-CN" sz="1600" dirty="0">
                <a:solidFill>
                  <a:srgbClr val="800000"/>
                </a:solidFill>
                <a:latin typeface="宋体" pitchFamily="2" charset="-122"/>
              </a:rPr>
              <a:t>制度，将每年</a:t>
            </a:r>
            <a:r>
              <a:rPr lang="zh-CN" altLang="zh-CN" sz="1600" dirty="0">
                <a:solidFill>
                  <a:srgbClr val="800000"/>
                </a:solidFill>
                <a:latin typeface="宋体" pitchFamily="2" charset="-122"/>
              </a:rPr>
              <a:t>4</a:t>
            </a:r>
            <a:r>
              <a:rPr lang="zh-CN" sz="1600" dirty="0">
                <a:solidFill>
                  <a:srgbClr val="800000"/>
                </a:solidFill>
                <a:latin typeface="宋体" pitchFamily="2" charset="-122"/>
              </a:rPr>
              <a:t>月</a:t>
            </a:r>
            <a:r>
              <a:rPr lang="zh-CN" altLang="zh-CN" sz="1600" dirty="0">
                <a:solidFill>
                  <a:srgbClr val="800000"/>
                </a:solidFill>
                <a:latin typeface="宋体" pitchFamily="2" charset="-122"/>
              </a:rPr>
              <a:t>8</a:t>
            </a:r>
            <a:r>
              <a:rPr lang="zh-CN" sz="1600" dirty="0">
                <a:solidFill>
                  <a:srgbClr val="800000"/>
                </a:solidFill>
                <a:latin typeface="宋体" pitchFamily="2" charset="-122"/>
              </a:rPr>
              <a:t>日、</a:t>
            </a:r>
            <a:r>
              <a:rPr lang="zh-CN" altLang="zh-CN" sz="1600" dirty="0">
                <a:solidFill>
                  <a:srgbClr val="800000"/>
                </a:solidFill>
                <a:latin typeface="宋体" pitchFamily="2" charset="-122"/>
              </a:rPr>
              <a:t>8</a:t>
            </a:r>
            <a:r>
              <a:rPr lang="zh-CN" sz="1600" dirty="0">
                <a:solidFill>
                  <a:srgbClr val="800000"/>
                </a:solidFill>
                <a:latin typeface="宋体" pitchFamily="2" charset="-122"/>
              </a:rPr>
              <a:t>月</a:t>
            </a:r>
            <a:r>
              <a:rPr lang="zh-CN" altLang="zh-CN" sz="1600" dirty="0">
                <a:solidFill>
                  <a:srgbClr val="800000"/>
                </a:solidFill>
                <a:latin typeface="宋体" pitchFamily="2" charset="-122"/>
              </a:rPr>
              <a:t>8</a:t>
            </a:r>
            <a:r>
              <a:rPr lang="zh-CN" sz="1600" dirty="0">
                <a:solidFill>
                  <a:srgbClr val="800000"/>
                </a:solidFill>
                <a:latin typeface="宋体" pitchFamily="2" charset="-122"/>
              </a:rPr>
              <a:t>日和</a:t>
            </a:r>
            <a:r>
              <a:rPr lang="zh-CN" altLang="zh-CN" sz="1600" dirty="0">
                <a:solidFill>
                  <a:srgbClr val="800000"/>
                </a:solidFill>
                <a:latin typeface="宋体" pitchFamily="2" charset="-122"/>
              </a:rPr>
              <a:t>12</a:t>
            </a:r>
            <a:r>
              <a:rPr lang="zh-CN" sz="1600" dirty="0">
                <a:solidFill>
                  <a:srgbClr val="800000"/>
                </a:solidFill>
                <a:latin typeface="宋体" pitchFamily="2" charset="-122"/>
              </a:rPr>
              <a:t>月</a:t>
            </a:r>
            <a:r>
              <a:rPr lang="zh-CN" altLang="zh-CN" sz="1600" dirty="0">
                <a:solidFill>
                  <a:srgbClr val="800000"/>
                </a:solidFill>
                <a:latin typeface="宋体" pitchFamily="2" charset="-122"/>
              </a:rPr>
              <a:t>4</a:t>
            </a:r>
            <a:r>
              <a:rPr lang="zh-CN" sz="1600" dirty="0">
                <a:solidFill>
                  <a:srgbClr val="800000"/>
                </a:solidFill>
                <a:latin typeface="宋体" pitchFamily="2" charset="-122"/>
              </a:rPr>
              <a:t>日定为</a:t>
            </a:r>
            <a:r>
              <a:rPr lang="zh-CN" sz="1600" dirty="0">
                <a:solidFill>
                  <a:srgbClr val="800000"/>
                </a:solidFill>
                <a:latin typeface="Times New Roman"/>
              </a:rPr>
              <a:t>“</a:t>
            </a:r>
            <a:r>
              <a:rPr lang="zh-CN" sz="1600" dirty="0">
                <a:solidFill>
                  <a:srgbClr val="800000"/>
                </a:solidFill>
                <a:latin typeface="宋体" pitchFamily="2" charset="-122"/>
              </a:rPr>
              <a:t>江苏省司法行政开放日</a:t>
            </a:r>
            <a:r>
              <a:rPr lang="zh-CN" sz="1600" dirty="0">
                <a:solidFill>
                  <a:srgbClr val="800000"/>
                </a:solidFill>
                <a:latin typeface="Times New Roman"/>
              </a:rPr>
              <a:t>”</a:t>
            </a:r>
            <a:r>
              <a:rPr lang="zh-CN" sz="1600" dirty="0">
                <a:solidFill>
                  <a:srgbClr val="800000"/>
                </a:solidFill>
                <a:latin typeface="宋体" pitchFamily="2" charset="-122"/>
              </a:rPr>
              <a:t>，通过邀请群众参观司法行政工作场所，观看宣传图片与影像资料，现场聆听工作人员讲解，模拟体验实际工作等方式，积极宣传司法行政机关职能，展示司法行政系统的工作风采。通过与群众面对面开展工作互动交流，让司法行政走进普通群众，拉近与人民群众距离，增进与人民群众感情，畅通联系服务群众最后一公里。</a:t>
            </a:r>
            <a:endParaRPr lang="zh-CN" dirty="0">
              <a:solidFill>
                <a:srgbClr val="800000"/>
              </a:solidFill>
              <a:latin typeface="宋体" pitchFamily="2" charset="-122"/>
            </a:endParaRPr>
          </a:p>
        </p:txBody>
      </p:sp>
      <p:sp>
        <p:nvSpPr>
          <p:cNvPr id="4100" name="Rectangle 4"/>
          <p:cNvSpPr>
            <a:spLocks noChangeArrowheads="1"/>
          </p:cNvSpPr>
          <p:nvPr/>
        </p:nvSpPr>
        <p:spPr bwMode="auto">
          <a:xfrm>
            <a:off x="4432300" y="3140075"/>
            <a:ext cx="4603750" cy="3813175"/>
          </a:xfrm>
          <a:prstGeom prst="rect">
            <a:avLst/>
          </a:prstGeom>
          <a:noFill/>
          <a:ln w="9525">
            <a:noFill/>
            <a:miter lim="800000"/>
            <a:headEnd/>
            <a:tailEnd/>
          </a:ln>
          <a:effectLst/>
        </p:spPr>
        <p:txBody>
          <a:bodyPr>
            <a:spAutoFit/>
          </a:bodyPr>
          <a:lstStyle/>
          <a:p>
            <a:pPr indent="25400" algn="just">
              <a:lnSpc>
                <a:spcPts val="2100"/>
              </a:lnSpc>
            </a:pPr>
            <a:r>
              <a:rPr lang="zh-CN" altLang="zh-CN" sz="1600">
                <a:solidFill>
                  <a:srgbClr val="800000"/>
                </a:solidFill>
                <a:latin typeface="宋体" pitchFamily="2" charset="-122"/>
              </a:rPr>
              <a:t>1.</a:t>
            </a:r>
            <a:r>
              <a:rPr lang="zh-CN" sz="1600">
                <a:solidFill>
                  <a:srgbClr val="800000"/>
                </a:solidFill>
                <a:latin typeface="宋体" pitchFamily="2" charset="-122"/>
              </a:rPr>
              <a:t>本活动省市县乡村五级整体联动，省厅设主会场，各设区市司法局设分会场，分别组织律师事务所、公证处、司法鉴定所、县级司法局、公共法律服务中心、基层法律服务所、司法所、司法行政服务站、人民调解委员会等联动向公众开放。每次选取</a:t>
            </a:r>
            <a:r>
              <a:rPr lang="zh-CN" altLang="zh-CN" sz="1600">
                <a:solidFill>
                  <a:srgbClr val="800000"/>
                </a:solidFill>
                <a:latin typeface="宋体" pitchFamily="2" charset="-122"/>
              </a:rPr>
              <a:t>500</a:t>
            </a:r>
            <a:r>
              <a:rPr lang="zh-CN" sz="1600">
                <a:solidFill>
                  <a:srgbClr val="800000"/>
                </a:solidFill>
                <a:latin typeface="宋体" pitchFamily="2" charset="-122"/>
              </a:rPr>
              <a:t>个单位同时开放。</a:t>
            </a:r>
          </a:p>
          <a:p>
            <a:pPr indent="25400" algn="just">
              <a:lnSpc>
                <a:spcPts val="2100"/>
              </a:lnSpc>
            </a:pPr>
            <a:r>
              <a:rPr lang="zh-CN" altLang="zh-CN" sz="1600">
                <a:solidFill>
                  <a:srgbClr val="800000"/>
                </a:solidFill>
                <a:latin typeface="宋体" pitchFamily="2" charset="-122"/>
              </a:rPr>
              <a:t>2.</a:t>
            </a:r>
            <a:r>
              <a:rPr lang="zh-CN" sz="1600">
                <a:solidFill>
                  <a:srgbClr val="800000"/>
                </a:solidFill>
                <a:latin typeface="宋体" pitchFamily="2" charset="-122"/>
              </a:rPr>
              <a:t>各主会场和分会场播放司法行政工作巡礼片，举办司法行政工作展、荣誉展和法治文化长廊，回顾司法行政事业发展的历程，展现新时期司法行政工作开拓创新的成果。邀请人大代表、政协委员、专家学者、新闻记者、高校师生、企业人士、居民代表等参与，争取社会各界的广泛参与、监督与支持。</a:t>
            </a:r>
          </a:p>
          <a:p>
            <a:pPr indent="25400" algn="just">
              <a:lnSpc>
                <a:spcPts val="2000"/>
              </a:lnSpc>
            </a:pPr>
            <a:endParaRPr lang="zh-CN" altLang="zh-CN"/>
          </a:p>
        </p:txBody>
      </p:sp>
      <p:grpSp>
        <p:nvGrpSpPr>
          <p:cNvPr id="4101" name="Group 5"/>
          <p:cNvGrpSpPr>
            <a:grpSpLocks/>
          </p:cNvGrpSpPr>
          <p:nvPr/>
        </p:nvGrpSpPr>
        <p:grpSpPr bwMode="auto">
          <a:xfrm>
            <a:off x="249238" y="3286125"/>
            <a:ext cx="4170362" cy="3200400"/>
            <a:chOff x="157" y="2070"/>
            <a:chExt cx="2627" cy="2016"/>
          </a:xfrm>
        </p:grpSpPr>
        <p:sp>
          <p:nvSpPr>
            <p:cNvPr id="4102" name="AutoShape 6"/>
            <p:cNvSpPr>
              <a:spLocks noChangeAspect="1" noChangeArrowheads="1"/>
            </p:cNvSpPr>
            <p:nvPr/>
          </p:nvSpPr>
          <p:spPr bwMode="auto">
            <a:xfrm>
              <a:off x="157" y="2070"/>
              <a:ext cx="2627" cy="2016"/>
            </a:xfrm>
            <a:prstGeom prst="rect">
              <a:avLst/>
            </a:prstGeom>
            <a:noFill/>
            <a:ln w="9525">
              <a:noFill/>
              <a:miter lim="800000"/>
              <a:headEnd/>
              <a:tailEnd/>
            </a:ln>
            <a:effectLst/>
          </p:spPr>
          <p:txBody>
            <a:bodyPr/>
            <a:lstStyle/>
            <a:p>
              <a:endParaRPr lang="zh-CN" altLang="en-US"/>
            </a:p>
          </p:txBody>
        </p:sp>
        <p:sp>
          <p:nvSpPr>
            <p:cNvPr id="4103" name="AutoShape 7"/>
            <p:cNvSpPr>
              <a:spLocks noChangeArrowheads="1"/>
            </p:cNvSpPr>
            <p:nvPr/>
          </p:nvSpPr>
          <p:spPr bwMode="auto">
            <a:xfrm>
              <a:off x="1090" y="2070"/>
              <a:ext cx="660"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江苏省司法厅</a:t>
              </a:r>
            </a:p>
            <a:p>
              <a:pPr algn="ctr">
                <a:lnSpc>
                  <a:spcPts val="1200"/>
                </a:lnSpc>
              </a:pPr>
              <a:r>
                <a:rPr lang="zh-CN" sz="900">
                  <a:latin typeface="宋体" pitchFamily="2" charset="-122"/>
                </a:rPr>
                <a:t>（主会场）</a:t>
              </a:r>
            </a:p>
          </p:txBody>
        </p:sp>
        <p:sp>
          <p:nvSpPr>
            <p:cNvPr id="4104" name="AutoShape 8"/>
            <p:cNvSpPr>
              <a:spLocks noChangeArrowheads="1"/>
            </p:cNvSpPr>
            <p:nvPr/>
          </p:nvSpPr>
          <p:spPr bwMode="auto">
            <a:xfrm>
              <a:off x="1090" y="2502"/>
              <a:ext cx="660"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设区市司法局</a:t>
              </a:r>
            </a:p>
            <a:p>
              <a:pPr algn="ctr">
                <a:lnSpc>
                  <a:spcPts val="1200"/>
                </a:lnSpc>
              </a:pPr>
              <a:r>
                <a:rPr lang="zh-CN" sz="900">
                  <a:latin typeface="宋体" pitchFamily="2" charset="-122"/>
                </a:rPr>
                <a:t>（分会场）</a:t>
              </a:r>
            </a:p>
          </p:txBody>
        </p:sp>
        <p:cxnSp>
          <p:nvCxnSpPr>
            <p:cNvPr id="4105" name="AutoShape 9"/>
            <p:cNvCxnSpPr>
              <a:cxnSpLocks noChangeShapeType="1"/>
              <a:stCxn id="4103" idx="2"/>
              <a:endCxn id="4104" idx="0"/>
            </p:cNvCxnSpPr>
            <p:nvPr/>
          </p:nvCxnSpPr>
          <p:spPr bwMode="auto">
            <a:xfrm rot="5400000">
              <a:off x="1350" y="2431"/>
              <a:ext cx="144" cy="1"/>
            </a:xfrm>
            <a:prstGeom prst="bentConnector3">
              <a:avLst>
                <a:gd name="adj1" fmla="val 44662"/>
              </a:avLst>
            </a:prstGeom>
            <a:noFill/>
            <a:ln w="28575" cmpd="sng">
              <a:solidFill>
                <a:srgbClr val="000000"/>
              </a:solidFill>
              <a:prstDash val="solid"/>
              <a:miter lim="800000"/>
              <a:headEnd type="none" w="med" len="med"/>
              <a:tailEnd type="none" w="med" len="med"/>
            </a:ln>
            <a:effectLst/>
          </p:spPr>
        </p:cxnSp>
        <p:sp>
          <p:nvSpPr>
            <p:cNvPr id="4106" name="AutoShape 10"/>
            <p:cNvSpPr>
              <a:spLocks noChangeArrowheads="1"/>
            </p:cNvSpPr>
            <p:nvPr/>
          </p:nvSpPr>
          <p:spPr bwMode="auto">
            <a:xfrm>
              <a:off x="157" y="2934"/>
              <a:ext cx="432"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律师事务所</a:t>
              </a:r>
            </a:p>
          </p:txBody>
        </p:sp>
        <p:cxnSp>
          <p:nvCxnSpPr>
            <p:cNvPr id="4107" name="AutoShape 11"/>
            <p:cNvCxnSpPr>
              <a:cxnSpLocks noChangeShapeType="1"/>
              <a:stCxn id="4104" idx="2"/>
              <a:endCxn id="4106" idx="0"/>
            </p:cNvCxnSpPr>
            <p:nvPr/>
          </p:nvCxnSpPr>
          <p:spPr bwMode="auto">
            <a:xfrm rot="5400000">
              <a:off x="825" y="2339"/>
              <a:ext cx="144" cy="1047"/>
            </a:xfrm>
            <a:prstGeom prst="bentConnector3">
              <a:avLst>
                <a:gd name="adj1" fmla="val 45829"/>
              </a:avLst>
            </a:prstGeom>
            <a:noFill/>
            <a:ln w="28575" cmpd="sng">
              <a:solidFill>
                <a:srgbClr val="000000"/>
              </a:solidFill>
              <a:prstDash val="solid"/>
              <a:miter lim="800000"/>
              <a:headEnd type="none" w="med" len="med"/>
              <a:tailEnd type="none" w="med" len="med"/>
            </a:ln>
            <a:effectLst/>
          </p:spPr>
        </p:cxnSp>
        <p:sp>
          <p:nvSpPr>
            <p:cNvPr id="4108" name="AutoShape 12"/>
            <p:cNvSpPr>
              <a:spLocks noChangeArrowheads="1"/>
            </p:cNvSpPr>
            <p:nvPr/>
          </p:nvSpPr>
          <p:spPr bwMode="auto">
            <a:xfrm>
              <a:off x="661" y="2934"/>
              <a:ext cx="432"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endParaRPr lang="zh-CN" altLang="zh-CN" sz="900">
                <a:latin typeface="宋体" pitchFamily="2" charset="-122"/>
              </a:endParaRPr>
            </a:p>
            <a:p>
              <a:pPr algn="ctr"/>
              <a:r>
                <a:rPr lang="zh-CN" sz="900">
                  <a:latin typeface="宋体" pitchFamily="2" charset="-122"/>
                </a:rPr>
                <a:t>公证处</a:t>
              </a:r>
            </a:p>
          </p:txBody>
        </p:sp>
        <p:cxnSp>
          <p:nvCxnSpPr>
            <p:cNvPr id="4109" name="AutoShape 13"/>
            <p:cNvCxnSpPr>
              <a:cxnSpLocks noChangeShapeType="1"/>
              <a:stCxn id="4104" idx="2"/>
              <a:endCxn id="4108" idx="0"/>
            </p:cNvCxnSpPr>
            <p:nvPr/>
          </p:nvCxnSpPr>
          <p:spPr bwMode="auto">
            <a:xfrm rot="5400000">
              <a:off x="1077" y="2591"/>
              <a:ext cx="144" cy="543"/>
            </a:xfrm>
            <a:prstGeom prst="bentConnector3">
              <a:avLst>
                <a:gd name="adj1" fmla="val 45829"/>
              </a:avLst>
            </a:prstGeom>
            <a:noFill/>
            <a:ln w="28575" cmpd="sng">
              <a:solidFill>
                <a:srgbClr val="000000"/>
              </a:solidFill>
              <a:prstDash val="solid"/>
              <a:miter lim="800000"/>
              <a:headEnd type="none" w="med" len="med"/>
              <a:tailEnd type="none" w="med" len="med"/>
            </a:ln>
            <a:effectLst/>
          </p:spPr>
        </p:cxnSp>
        <p:sp>
          <p:nvSpPr>
            <p:cNvPr id="4110" name="AutoShape 14"/>
            <p:cNvSpPr>
              <a:spLocks noChangeArrowheads="1"/>
            </p:cNvSpPr>
            <p:nvPr/>
          </p:nvSpPr>
          <p:spPr bwMode="auto">
            <a:xfrm>
              <a:off x="1200" y="2934"/>
              <a:ext cx="432"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县级司</a:t>
              </a:r>
            </a:p>
            <a:p>
              <a:pPr algn="ctr">
                <a:lnSpc>
                  <a:spcPts val="1200"/>
                </a:lnSpc>
              </a:pPr>
              <a:r>
                <a:rPr lang="zh-CN" sz="900">
                  <a:latin typeface="宋体" pitchFamily="2" charset="-122"/>
                </a:rPr>
                <a:t>法局</a:t>
              </a:r>
            </a:p>
          </p:txBody>
        </p:sp>
        <p:cxnSp>
          <p:nvCxnSpPr>
            <p:cNvPr id="4111" name="AutoShape 15"/>
            <p:cNvCxnSpPr>
              <a:cxnSpLocks noChangeShapeType="1"/>
              <a:stCxn id="4104" idx="2"/>
              <a:endCxn id="4110" idx="0"/>
            </p:cNvCxnSpPr>
            <p:nvPr/>
          </p:nvCxnSpPr>
          <p:spPr bwMode="auto">
            <a:xfrm rot="5400000">
              <a:off x="1347" y="2860"/>
              <a:ext cx="144" cy="5"/>
            </a:xfrm>
            <a:prstGeom prst="bentConnector3">
              <a:avLst>
                <a:gd name="adj1" fmla="val 45829"/>
              </a:avLst>
            </a:prstGeom>
            <a:noFill/>
            <a:ln w="28575" cmpd="sng">
              <a:solidFill>
                <a:srgbClr val="000000"/>
              </a:solidFill>
              <a:prstDash val="solid"/>
              <a:miter lim="800000"/>
              <a:headEnd type="none" w="med" len="med"/>
              <a:tailEnd type="none" w="med" len="med"/>
            </a:ln>
            <a:effectLst/>
          </p:spPr>
        </p:cxnSp>
        <p:sp>
          <p:nvSpPr>
            <p:cNvPr id="4112" name="AutoShape 16"/>
            <p:cNvSpPr>
              <a:spLocks noChangeArrowheads="1"/>
            </p:cNvSpPr>
            <p:nvPr/>
          </p:nvSpPr>
          <p:spPr bwMode="auto">
            <a:xfrm>
              <a:off x="1704" y="2934"/>
              <a:ext cx="576"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县级公共法律服务中心</a:t>
              </a:r>
            </a:p>
          </p:txBody>
        </p:sp>
        <p:cxnSp>
          <p:nvCxnSpPr>
            <p:cNvPr id="4113" name="AutoShape 17"/>
            <p:cNvCxnSpPr>
              <a:cxnSpLocks noChangeShapeType="1"/>
              <a:stCxn id="4104" idx="2"/>
              <a:endCxn id="4112" idx="0"/>
            </p:cNvCxnSpPr>
            <p:nvPr/>
          </p:nvCxnSpPr>
          <p:spPr bwMode="auto">
            <a:xfrm rot="16200000" flipH="1">
              <a:off x="1635" y="2577"/>
              <a:ext cx="144" cy="571"/>
            </a:xfrm>
            <a:prstGeom prst="bentConnector3">
              <a:avLst>
                <a:gd name="adj1" fmla="val 45829"/>
              </a:avLst>
            </a:prstGeom>
            <a:noFill/>
            <a:ln w="28575" cmpd="sng">
              <a:solidFill>
                <a:srgbClr val="000000"/>
              </a:solidFill>
              <a:prstDash val="solid"/>
              <a:miter lim="800000"/>
              <a:headEnd type="none" w="med" len="med"/>
              <a:tailEnd type="none" w="med" len="med"/>
            </a:ln>
            <a:effectLst/>
          </p:spPr>
        </p:cxnSp>
        <p:sp>
          <p:nvSpPr>
            <p:cNvPr id="4114" name="AutoShape 18"/>
            <p:cNvSpPr>
              <a:spLocks noChangeArrowheads="1"/>
            </p:cNvSpPr>
            <p:nvPr/>
          </p:nvSpPr>
          <p:spPr bwMode="auto">
            <a:xfrm>
              <a:off x="2352" y="2934"/>
              <a:ext cx="432"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司法鉴定所</a:t>
              </a:r>
            </a:p>
          </p:txBody>
        </p:sp>
        <p:cxnSp>
          <p:nvCxnSpPr>
            <p:cNvPr id="4115" name="AutoShape 19"/>
            <p:cNvCxnSpPr>
              <a:cxnSpLocks noChangeShapeType="1"/>
              <a:stCxn id="4104" idx="2"/>
              <a:endCxn id="4114" idx="0"/>
            </p:cNvCxnSpPr>
            <p:nvPr/>
          </p:nvCxnSpPr>
          <p:spPr bwMode="auto">
            <a:xfrm rot="16200000" flipH="1">
              <a:off x="1923" y="2289"/>
              <a:ext cx="144" cy="1147"/>
            </a:xfrm>
            <a:prstGeom prst="bentConnector3">
              <a:avLst>
                <a:gd name="adj1" fmla="val 45829"/>
              </a:avLst>
            </a:prstGeom>
            <a:noFill/>
            <a:ln w="28575" cmpd="sng">
              <a:solidFill>
                <a:srgbClr val="000000"/>
              </a:solidFill>
              <a:prstDash val="solid"/>
              <a:miter lim="800000"/>
              <a:headEnd type="none" w="med" len="med"/>
              <a:tailEnd type="none" w="med" len="med"/>
            </a:ln>
            <a:effectLst/>
          </p:spPr>
        </p:cxnSp>
        <p:sp>
          <p:nvSpPr>
            <p:cNvPr id="4116" name="AutoShape 20"/>
            <p:cNvSpPr>
              <a:spLocks noChangeArrowheads="1"/>
            </p:cNvSpPr>
            <p:nvPr/>
          </p:nvSpPr>
          <p:spPr bwMode="auto">
            <a:xfrm>
              <a:off x="877" y="3366"/>
              <a:ext cx="432"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endParaRPr lang="zh-CN" altLang="zh-CN" sz="900">
                <a:latin typeface="宋体" pitchFamily="2" charset="-122"/>
              </a:endParaRPr>
            </a:p>
            <a:p>
              <a:pPr algn="ctr"/>
              <a:r>
                <a:rPr lang="zh-CN" sz="900">
                  <a:latin typeface="宋体" pitchFamily="2" charset="-122"/>
                </a:rPr>
                <a:t>司法所</a:t>
              </a:r>
            </a:p>
          </p:txBody>
        </p:sp>
        <p:cxnSp>
          <p:nvCxnSpPr>
            <p:cNvPr id="4117" name="AutoShape 21"/>
            <p:cNvCxnSpPr>
              <a:cxnSpLocks noChangeShapeType="1"/>
              <a:stCxn id="4110" idx="2"/>
              <a:endCxn id="4116" idx="3"/>
            </p:cNvCxnSpPr>
            <p:nvPr/>
          </p:nvCxnSpPr>
          <p:spPr bwMode="auto">
            <a:xfrm rot="5400000">
              <a:off x="1218" y="3313"/>
              <a:ext cx="288" cy="106"/>
            </a:xfrm>
            <a:prstGeom prst="bentConnector2">
              <a:avLst/>
            </a:prstGeom>
            <a:noFill/>
            <a:ln w="28575" cmpd="sng">
              <a:solidFill>
                <a:srgbClr val="000000"/>
              </a:solidFill>
              <a:prstDash val="solid"/>
              <a:miter lim="800000"/>
              <a:headEnd type="none" w="med" len="med"/>
              <a:tailEnd type="none" w="med" len="med"/>
            </a:ln>
            <a:effectLst/>
          </p:spPr>
        </p:cxnSp>
        <p:sp>
          <p:nvSpPr>
            <p:cNvPr id="4118" name="AutoShape 22"/>
            <p:cNvSpPr>
              <a:spLocks noChangeArrowheads="1"/>
            </p:cNvSpPr>
            <p:nvPr/>
          </p:nvSpPr>
          <p:spPr bwMode="auto">
            <a:xfrm>
              <a:off x="1532" y="3366"/>
              <a:ext cx="497"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基层法律服务所</a:t>
              </a:r>
            </a:p>
          </p:txBody>
        </p:sp>
        <p:cxnSp>
          <p:nvCxnSpPr>
            <p:cNvPr id="4119" name="AutoShape 23"/>
            <p:cNvCxnSpPr>
              <a:cxnSpLocks noChangeShapeType="1"/>
              <a:stCxn id="4110" idx="2"/>
              <a:endCxn id="4118" idx="1"/>
            </p:cNvCxnSpPr>
            <p:nvPr/>
          </p:nvCxnSpPr>
          <p:spPr bwMode="auto">
            <a:xfrm rot="16200000" flipH="1">
              <a:off x="1330" y="3308"/>
              <a:ext cx="288" cy="116"/>
            </a:xfrm>
            <a:prstGeom prst="bentConnector2">
              <a:avLst/>
            </a:prstGeom>
            <a:noFill/>
            <a:ln w="28575" cmpd="sng">
              <a:solidFill>
                <a:srgbClr val="000000"/>
              </a:solidFill>
              <a:prstDash val="solid"/>
              <a:miter lim="800000"/>
              <a:headEnd type="none" w="med" len="med"/>
              <a:tailEnd type="none" w="med" len="med"/>
            </a:ln>
            <a:effectLst/>
          </p:spPr>
        </p:cxnSp>
        <p:sp>
          <p:nvSpPr>
            <p:cNvPr id="4120" name="AutoShape 24"/>
            <p:cNvSpPr>
              <a:spLocks noChangeArrowheads="1"/>
            </p:cNvSpPr>
            <p:nvPr/>
          </p:nvSpPr>
          <p:spPr bwMode="auto">
            <a:xfrm>
              <a:off x="301" y="3798"/>
              <a:ext cx="648"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村（社区）司法行政服务站</a:t>
              </a:r>
            </a:p>
          </p:txBody>
        </p:sp>
        <p:cxnSp>
          <p:nvCxnSpPr>
            <p:cNvPr id="4121" name="AutoShape 25"/>
            <p:cNvCxnSpPr>
              <a:cxnSpLocks noChangeShapeType="1"/>
              <a:stCxn id="4116" idx="2"/>
              <a:endCxn id="4120" idx="3"/>
            </p:cNvCxnSpPr>
            <p:nvPr/>
          </p:nvCxnSpPr>
          <p:spPr bwMode="auto">
            <a:xfrm rot="5400000">
              <a:off x="877" y="3726"/>
              <a:ext cx="288" cy="144"/>
            </a:xfrm>
            <a:prstGeom prst="bentConnector2">
              <a:avLst/>
            </a:prstGeom>
            <a:noFill/>
            <a:ln w="28575" cmpd="sng">
              <a:solidFill>
                <a:srgbClr val="000000"/>
              </a:solidFill>
              <a:prstDash val="solid"/>
              <a:miter lim="800000"/>
              <a:headEnd type="none" w="med" len="med"/>
              <a:tailEnd type="none" w="med" len="med"/>
            </a:ln>
            <a:effectLst/>
          </p:spPr>
        </p:cxnSp>
        <p:sp>
          <p:nvSpPr>
            <p:cNvPr id="4122" name="AutoShape 26"/>
            <p:cNvSpPr>
              <a:spLocks noChangeArrowheads="1"/>
            </p:cNvSpPr>
            <p:nvPr/>
          </p:nvSpPr>
          <p:spPr bwMode="auto">
            <a:xfrm>
              <a:off x="1237" y="3798"/>
              <a:ext cx="504" cy="288"/>
            </a:xfrm>
            <a:prstGeom prst="roundRect">
              <a:avLst>
                <a:gd name="adj" fmla="val 16667"/>
              </a:avLst>
            </a:prstGeom>
            <a:solidFill>
              <a:srgbClr val="BBE0E3"/>
            </a:solidFill>
            <a:ln w="9525" cmpd="sng">
              <a:solidFill>
                <a:srgbClr val="000000"/>
              </a:solidFill>
              <a:prstDash val="solid"/>
              <a:round/>
              <a:headEnd/>
              <a:tailEnd/>
            </a:ln>
            <a:effectLst/>
          </p:spPr>
          <p:txBody>
            <a:bodyPr/>
            <a:lstStyle/>
            <a:p>
              <a:pPr algn="ctr">
                <a:lnSpc>
                  <a:spcPts val="1200"/>
                </a:lnSpc>
              </a:pPr>
              <a:r>
                <a:rPr lang="zh-CN" sz="900">
                  <a:latin typeface="宋体" pitchFamily="2" charset="-122"/>
                </a:rPr>
                <a:t>人民调解委员会</a:t>
              </a:r>
            </a:p>
          </p:txBody>
        </p:sp>
        <p:cxnSp>
          <p:nvCxnSpPr>
            <p:cNvPr id="4123" name="AutoShape 27"/>
            <p:cNvCxnSpPr>
              <a:cxnSpLocks noChangeShapeType="1"/>
              <a:stCxn id="4116" idx="2"/>
              <a:endCxn id="4122" idx="1"/>
            </p:cNvCxnSpPr>
            <p:nvPr/>
          </p:nvCxnSpPr>
          <p:spPr bwMode="auto">
            <a:xfrm rot="16200000" flipH="1">
              <a:off x="1021" y="3726"/>
              <a:ext cx="288" cy="144"/>
            </a:xfrm>
            <a:prstGeom prst="bentConnector2">
              <a:avLst/>
            </a:prstGeom>
            <a:noFill/>
            <a:ln w="28575" cmpd="sng">
              <a:solidFill>
                <a:srgbClr val="000000"/>
              </a:solidFill>
              <a:prstDash val="solid"/>
              <a:miter lim="800000"/>
              <a:headEnd type="none" w="med" len="med"/>
              <a:tailEnd type="none" w="med" len="med"/>
            </a:ln>
            <a:effectLst/>
          </p:spPr>
        </p:cxnSp>
      </p:grpSp>
      <p:pic>
        <p:nvPicPr>
          <p:cNvPr id="28"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1036821"/>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26" descr="22222"/>
          <p:cNvPicPr>
            <a:picLocks noGrp="1" noChangeAspect="1" noChangeArrowheads="1"/>
          </p:cNvPicPr>
          <p:nvPr>
            <p:ph type="dgm" idx="1"/>
          </p:nvPr>
        </p:nvPicPr>
        <p:blipFill>
          <a:blip r:embed="rId2" cstate="print"/>
          <a:srcRect/>
          <a:stretch>
            <a:fillRect/>
          </a:stretch>
        </p:blipFill>
        <p:spPr>
          <a:xfrm>
            <a:off x="1357290" y="1363642"/>
            <a:ext cx="6271027" cy="4922878"/>
          </a:xfrm>
          <a:noFill/>
          <a:ln/>
        </p:spPr>
      </p:pic>
      <p:sp>
        <p:nvSpPr>
          <p:cNvPr id="35844" name="Text Box 1028"/>
          <p:cNvSpPr txBox="1">
            <a:spLocks noChangeArrowheads="1"/>
          </p:cNvSpPr>
          <p:nvPr/>
        </p:nvSpPr>
        <p:spPr bwMode="auto">
          <a:xfrm>
            <a:off x="2362200" y="609600"/>
            <a:ext cx="3962400" cy="457200"/>
          </a:xfrm>
          <a:prstGeom prst="rect">
            <a:avLst/>
          </a:prstGeom>
          <a:noFill/>
          <a:ln w="9525">
            <a:noFill/>
            <a:miter lim="800000"/>
            <a:headEnd/>
            <a:tailEnd/>
          </a:ln>
          <a:effectLst/>
        </p:spPr>
        <p:txBody>
          <a:bodyPr>
            <a:spAutoFit/>
          </a:bodyPr>
          <a:lstStyle/>
          <a:p>
            <a:pPr>
              <a:spcBef>
                <a:spcPct val="50000"/>
              </a:spcBef>
            </a:pPr>
            <a:endParaRPr lang="zh-CN" altLang="en-US"/>
          </a:p>
        </p:txBody>
      </p:sp>
      <p:sp>
        <p:nvSpPr>
          <p:cNvPr id="35845" name="Text Box 1029"/>
          <p:cNvSpPr txBox="1">
            <a:spLocks noChangeArrowheads="1"/>
          </p:cNvSpPr>
          <p:nvPr/>
        </p:nvSpPr>
        <p:spPr bwMode="auto">
          <a:xfrm>
            <a:off x="571472" y="857232"/>
            <a:ext cx="7643866" cy="1046440"/>
          </a:xfrm>
          <a:prstGeom prst="rect">
            <a:avLst/>
          </a:prstGeom>
          <a:noFill/>
          <a:ln w="9525">
            <a:noFill/>
            <a:miter lim="800000"/>
            <a:headEnd/>
            <a:tailEnd/>
          </a:ln>
          <a:effectLst/>
        </p:spPr>
        <p:txBody>
          <a:bodyPr wrap="square">
            <a:spAutoFit/>
          </a:bodyPr>
          <a:lstStyle/>
          <a:p>
            <a:pPr>
              <a:spcBef>
                <a:spcPct val="50000"/>
              </a:spcBef>
            </a:pPr>
            <a:r>
              <a:rPr lang="zh-CN" altLang="en-US" dirty="0"/>
              <a:t>  </a:t>
            </a:r>
            <a:r>
              <a:rPr lang="zh-CN" altLang="en-US" sz="3200" b="1" dirty="0" smtClean="0">
                <a:latin typeface="方正小标宋简体" pitchFamily="65" charset="-122"/>
                <a:ea typeface="方正小标宋简体" pitchFamily="65" charset="-122"/>
              </a:rPr>
              <a:t>成果四     电子病历第三方公证监管机制</a:t>
            </a:r>
            <a:endParaRPr lang="en-US" altLang="zh-CN" sz="3200" b="1" dirty="0" smtClean="0">
              <a:latin typeface="方正小标宋简体" pitchFamily="65" charset="-122"/>
              <a:ea typeface="方正小标宋简体" pitchFamily="65" charset="-122"/>
            </a:endParaRPr>
          </a:p>
          <a:p>
            <a:pPr algn="ctr">
              <a:spcBef>
                <a:spcPct val="50000"/>
              </a:spcBef>
            </a:pPr>
            <a:r>
              <a:rPr lang="zh-CN" altLang="en-US" sz="2000" b="1" dirty="0" smtClean="0">
                <a:latin typeface="楷体_GB2312" pitchFamily="49" charset="-122"/>
                <a:ea typeface="楷体_GB2312" pitchFamily="49" charset="-122"/>
              </a:rPr>
              <a:t>厅公管处  李红明       连云港公证处  王志伟</a:t>
            </a:r>
            <a:endParaRPr lang="zh-CN" altLang="en-US" sz="2000" b="1" dirty="0">
              <a:latin typeface="楷体_GB2312" pitchFamily="49" charset="-122"/>
              <a:ea typeface="楷体_GB2312" pitchFamily="49" charset="-122"/>
            </a:endParaRPr>
          </a:p>
        </p:txBody>
      </p:sp>
      <p:pic>
        <p:nvPicPr>
          <p:cNvPr id="6"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103682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428604"/>
            <a:ext cx="9144000" cy="1631216"/>
          </a:xfrm>
          <a:prstGeom prst="rect">
            <a:avLst/>
          </a:prstGeom>
          <a:noFill/>
          <a:ln w="9525">
            <a:noFill/>
            <a:miter lim="800000"/>
            <a:headEnd/>
            <a:tailEnd/>
          </a:ln>
          <a:effectLst/>
        </p:spPr>
        <p:txBody>
          <a:bodyPr wrap="square">
            <a:spAutoFit/>
          </a:bodyPr>
          <a:lstStyle/>
          <a:p>
            <a:pPr algn="just"/>
            <a:endParaRPr lang="zh-CN" sz="2200" dirty="0">
              <a:latin typeface="方正小标宋简体" pitchFamily="65" charset="-122"/>
              <a:ea typeface="方正小标宋简体" pitchFamily="65" charset="-122"/>
            </a:endParaRPr>
          </a:p>
          <a:p>
            <a:pPr algn="just"/>
            <a:endParaRPr lang="zh-CN" sz="1200" dirty="0">
              <a:latin typeface="方正小标宋简体" pitchFamily="65" charset="-122"/>
              <a:ea typeface="方正小标宋简体" pitchFamily="65" charset="-122"/>
            </a:endParaRPr>
          </a:p>
          <a:p>
            <a:pPr algn="ctr"/>
            <a:r>
              <a:rPr lang="zh-CN" altLang="en-US" sz="2200" dirty="0" smtClean="0">
                <a:latin typeface="方正小标宋简体" pitchFamily="65" charset="-122"/>
                <a:ea typeface="方正小标宋简体" pitchFamily="65" charset="-122"/>
              </a:rPr>
              <a:t>成果五    </a:t>
            </a:r>
            <a:r>
              <a:rPr lang="zh-CN" sz="2200" dirty="0" smtClean="0">
                <a:latin typeface="方正小标宋简体" pitchFamily="65" charset="-122"/>
                <a:ea typeface="方正小标宋简体" pitchFamily="65" charset="-122"/>
              </a:rPr>
              <a:t>引导法律</a:t>
            </a:r>
            <a:r>
              <a:rPr lang="zh-CN" sz="2200" dirty="0">
                <a:latin typeface="方正小标宋简体" pitchFamily="65" charset="-122"/>
                <a:ea typeface="方正小标宋简体" pitchFamily="65" charset="-122"/>
              </a:rPr>
              <a:t>专业人才参与农村公共法律</a:t>
            </a:r>
            <a:r>
              <a:rPr lang="zh-CN" sz="2200" dirty="0" smtClean="0">
                <a:latin typeface="方正小标宋简体" pitchFamily="65" charset="-122"/>
                <a:ea typeface="方正小标宋简体" pitchFamily="65" charset="-122"/>
              </a:rPr>
              <a:t>服务</a:t>
            </a:r>
            <a:endParaRPr lang="en-US" altLang="zh-CN" sz="2200" dirty="0" smtClean="0">
              <a:latin typeface="方正小标宋简体" pitchFamily="65" charset="-122"/>
              <a:ea typeface="方正小标宋简体" pitchFamily="65" charset="-122"/>
            </a:endParaRPr>
          </a:p>
          <a:p>
            <a:pPr algn="ctr"/>
            <a:r>
              <a:rPr lang="zh-CN" altLang="en-US" sz="2200" dirty="0" smtClean="0">
                <a:latin typeface="楷体_GB2312" pitchFamily="49" charset="-122"/>
                <a:ea typeface="楷体_GB2312" pitchFamily="49" charset="-122"/>
              </a:rPr>
              <a:t>厅司鉴处    吴培</a:t>
            </a:r>
            <a:endParaRPr lang="en-US" altLang="zh-CN" sz="2200" dirty="0" smtClean="0">
              <a:latin typeface="楷体_GB2312" pitchFamily="49" charset="-122"/>
              <a:ea typeface="楷体_GB2312" pitchFamily="49" charset="-122"/>
            </a:endParaRPr>
          </a:p>
          <a:p>
            <a:pPr algn="ctr"/>
            <a:r>
              <a:rPr lang="en-US" altLang="zh-CN" sz="2200" dirty="0">
                <a:latin typeface="方正小标宋简体" pitchFamily="65" charset="-122"/>
                <a:ea typeface="方正小标宋简体" pitchFamily="65" charset="-122"/>
              </a:rPr>
              <a:t> </a:t>
            </a:r>
            <a:r>
              <a:rPr lang="en-US" altLang="zh-CN" sz="2200" dirty="0" smtClean="0">
                <a:latin typeface="方正小标宋简体" pitchFamily="65" charset="-122"/>
                <a:ea typeface="方正小标宋简体" pitchFamily="65" charset="-122"/>
              </a:rPr>
              <a:t>             </a:t>
            </a:r>
            <a:endParaRPr lang="zh-CN" dirty="0">
              <a:latin typeface="楷体_GB2312" pitchFamily="49" charset="-122"/>
              <a:ea typeface="楷体_GB2312" pitchFamily="49" charset="-122"/>
            </a:endParaRPr>
          </a:p>
        </p:txBody>
      </p:sp>
      <p:sp>
        <p:nvSpPr>
          <p:cNvPr id="5124" name="Rectangle 4"/>
          <p:cNvSpPr>
            <a:spLocks noChangeArrowheads="1"/>
          </p:cNvSpPr>
          <p:nvPr/>
        </p:nvSpPr>
        <p:spPr bwMode="auto">
          <a:xfrm>
            <a:off x="714348" y="1714488"/>
            <a:ext cx="7773987" cy="3557588"/>
          </a:xfrm>
          <a:prstGeom prst="rect">
            <a:avLst/>
          </a:prstGeom>
          <a:noFill/>
          <a:ln w="9525">
            <a:noFill/>
            <a:miter lim="800000"/>
            <a:headEnd/>
            <a:tailEnd/>
          </a:ln>
          <a:effectLst/>
        </p:spPr>
        <p:txBody>
          <a:bodyPr>
            <a:spAutoFit/>
          </a:bodyPr>
          <a:lstStyle/>
          <a:p>
            <a:pPr indent="25400" algn="just"/>
            <a:r>
              <a:rPr lang="zh-CN" dirty="0">
                <a:latin typeface="宋体" pitchFamily="2" charset="-122"/>
              </a:rPr>
              <a:t>创新点：</a:t>
            </a:r>
            <a:r>
              <a:rPr lang="zh-CN" dirty="0">
                <a:latin typeface="仿宋" pitchFamily="-128" charset="-122"/>
                <a:ea typeface="仿宋" pitchFamily="-128" charset="-122"/>
              </a:rPr>
              <a:t>建议加强并明确法律专业人才到农村基层地区提供公共或准公共法律服务的基本物质保障，并将服务农村基层的年限、社会影响、工作成效等实践经验列为从法律专业人才中招录立法工作者、法官、检察官的硬性规定，从政策制度上更多体现公平正义。调整</a:t>
            </a:r>
            <a:r>
              <a:rPr lang="zh-CN" dirty="0">
                <a:latin typeface="Times New Roman"/>
                <a:ea typeface="仿宋" pitchFamily="-128" charset="-122"/>
              </a:rPr>
              <a:t>“</a:t>
            </a:r>
            <a:r>
              <a:rPr lang="zh-CN" dirty="0">
                <a:latin typeface="仿宋" pitchFamily="-128" charset="-122"/>
                <a:ea typeface="仿宋" pitchFamily="-128" charset="-122"/>
              </a:rPr>
              <a:t>三支一扶</a:t>
            </a:r>
            <a:r>
              <a:rPr lang="zh-CN" dirty="0">
                <a:latin typeface="Times New Roman"/>
                <a:ea typeface="仿宋" pitchFamily="-128" charset="-122"/>
              </a:rPr>
              <a:t>”</a:t>
            </a:r>
            <a:r>
              <a:rPr lang="zh-CN" dirty="0">
                <a:latin typeface="仿宋" pitchFamily="-128" charset="-122"/>
                <a:ea typeface="仿宋" pitchFamily="-128" charset="-122"/>
              </a:rPr>
              <a:t>的相关规定，把法学专业大学毕业生到农村基层从事法治实践活动列入其中，形成</a:t>
            </a:r>
            <a:r>
              <a:rPr lang="zh-CN" dirty="0">
                <a:latin typeface="Times New Roman"/>
                <a:ea typeface="仿宋" pitchFamily="-128" charset="-122"/>
              </a:rPr>
              <a:t>“</a:t>
            </a:r>
            <a:r>
              <a:rPr lang="zh-CN" dirty="0">
                <a:latin typeface="仿宋" pitchFamily="-128" charset="-122"/>
                <a:ea typeface="仿宋" pitchFamily="-128" charset="-122"/>
              </a:rPr>
              <a:t>支农、支教、支医、支法和扶贫</a:t>
            </a:r>
            <a:r>
              <a:rPr lang="zh-CN" dirty="0">
                <a:latin typeface="Times New Roman"/>
                <a:ea typeface="仿宋" pitchFamily="-128" charset="-122"/>
              </a:rPr>
              <a:t>”</a:t>
            </a:r>
            <a:r>
              <a:rPr lang="zh-CN" dirty="0">
                <a:latin typeface="仿宋" pitchFamily="-128" charset="-122"/>
                <a:ea typeface="仿宋" pitchFamily="-128" charset="-122"/>
              </a:rPr>
              <a:t>的</a:t>
            </a:r>
            <a:r>
              <a:rPr lang="zh-CN" dirty="0">
                <a:latin typeface="Times New Roman"/>
                <a:ea typeface="仿宋" pitchFamily="-128" charset="-122"/>
              </a:rPr>
              <a:t>“</a:t>
            </a:r>
            <a:r>
              <a:rPr lang="zh-CN" dirty="0">
                <a:latin typeface="仿宋" pitchFamily="-128" charset="-122"/>
                <a:ea typeface="仿宋" pitchFamily="-128" charset="-122"/>
              </a:rPr>
              <a:t>四支一扶</a:t>
            </a:r>
            <a:r>
              <a:rPr lang="zh-CN" dirty="0">
                <a:latin typeface="Times New Roman"/>
                <a:ea typeface="仿宋" pitchFamily="-128" charset="-122"/>
              </a:rPr>
              <a:t>”</a:t>
            </a:r>
            <a:r>
              <a:rPr lang="zh-CN" dirty="0">
                <a:latin typeface="仿宋" pitchFamily="-128" charset="-122"/>
                <a:ea typeface="仿宋" pitchFamily="-128" charset="-122"/>
              </a:rPr>
              <a:t>工作计划。另一方面，为尽快全面设立公职律师，首先要修改</a:t>
            </a:r>
            <a:r>
              <a:rPr lang="zh-CN" altLang="zh-CN" dirty="0">
                <a:latin typeface="仿宋" pitchFamily="-128" charset="-122"/>
                <a:ea typeface="仿宋" pitchFamily="-128" charset="-122"/>
              </a:rPr>
              <a:t>《</a:t>
            </a:r>
            <a:r>
              <a:rPr lang="zh-CN" dirty="0">
                <a:latin typeface="仿宋" pitchFamily="-128" charset="-122"/>
                <a:ea typeface="仿宋" pitchFamily="-128" charset="-122"/>
              </a:rPr>
              <a:t>律师法</a:t>
            </a:r>
            <a:r>
              <a:rPr lang="zh-CN" altLang="zh-CN" dirty="0">
                <a:latin typeface="仿宋" pitchFamily="-128" charset="-122"/>
                <a:ea typeface="仿宋" pitchFamily="-128" charset="-122"/>
              </a:rPr>
              <a:t>》</a:t>
            </a:r>
            <a:r>
              <a:rPr lang="zh-CN" dirty="0">
                <a:latin typeface="仿宋" pitchFamily="-128" charset="-122"/>
                <a:ea typeface="仿宋" pitchFamily="-128" charset="-122"/>
              </a:rPr>
              <a:t>第十一条有关公务员不得兼任执业律师的规定；第二是加大人才培养力度，挖掘内部潜力，鼓励公职人员参加国家司法考试和相关培训；第三是盘活公职律师资源，明确公职律师除完成本机关交办的任务外，还要接受政府法制部门、司法行政部门等领导，参与面向农民群众的法治宣传教育、法律咨询、法律援助、人民调解等工作，使公职律师资源能够统筹运用到农村公共法律服务中。 </a:t>
            </a:r>
          </a:p>
          <a:p>
            <a:pPr indent="25400"/>
            <a:endParaRPr lang="zh-CN" altLang="zh-CN" dirty="0">
              <a:latin typeface="仿宋" pitchFamily="-128" charset="-122"/>
              <a:ea typeface="仿宋" pitchFamily="-128" charset="-122"/>
            </a:endParaRPr>
          </a:p>
        </p:txBody>
      </p:sp>
      <p:sp>
        <p:nvSpPr>
          <p:cNvPr id="5125" name="Rectangle 5"/>
          <p:cNvSpPr>
            <a:spLocks noChangeArrowheads="1"/>
          </p:cNvSpPr>
          <p:nvPr/>
        </p:nvSpPr>
        <p:spPr bwMode="auto">
          <a:xfrm>
            <a:off x="714348" y="5143512"/>
            <a:ext cx="7773987" cy="1157287"/>
          </a:xfrm>
          <a:prstGeom prst="rect">
            <a:avLst/>
          </a:prstGeom>
          <a:noFill/>
          <a:ln w="9525">
            <a:noFill/>
            <a:miter lim="800000"/>
            <a:headEnd/>
            <a:tailEnd/>
          </a:ln>
          <a:effectLst/>
        </p:spPr>
        <p:txBody>
          <a:bodyPr>
            <a:spAutoFit/>
          </a:bodyPr>
          <a:lstStyle/>
          <a:p>
            <a:pPr indent="25400" algn="just"/>
            <a:r>
              <a:rPr lang="zh-CN" dirty="0"/>
              <a:t>核心创意：</a:t>
            </a:r>
            <a:r>
              <a:rPr lang="zh-CN" dirty="0">
                <a:latin typeface="仿宋" pitchFamily="-128" charset="-122"/>
                <a:ea typeface="仿宋" pitchFamily="-128" charset="-122"/>
              </a:rPr>
              <a:t>通过顶层制度设计，可以引导律师等法律专业人才参与农村公共法律服务工作机制，能有效统筹城乡、区域法律服务资源，推进覆盖广大农村的公共法律服务体系建设。</a:t>
            </a:r>
          </a:p>
          <a:p>
            <a:pPr indent="25400"/>
            <a:endParaRPr lang="zh-CN" altLang="zh-CN" dirty="0"/>
          </a:p>
        </p:txBody>
      </p:sp>
      <p:pic>
        <p:nvPicPr>
          <p:cNvPr id="5" name="Picture 1" descr="C:\Documents and Settings\Administrator\桌面\工作用图\青年创客-d.jpg"/>
          <p:cNvPicPr>
            <a:picLocks noChangeAspect="1" noChangeArrowheads="1"/>
          </p:cNvPicPr>
          <p:nvPr/>
        </p:nvPicPr>
        <p:blipFill>
          <a:blip r:embed="rId2"/>
          <a:srcRect/>
          <a:stretch>
            <a:fillRect/>
          </a:stretch>
        </p:blipFill>
        <p:spPr bwMode="auto">
          <a:xfrm>
            <a:off x="6000728" y="0"/>
            <a:ext cx="3143272" cy="103682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linds(horizontal)">
                                      <p:cBhvr>
                                        <p:cTn id="7" dur="500"/>
                                        <p:tgtEl>
                                          <p:spTgt spid="51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blinds(horizontal)">
                                      <p:cBhvr>
                                        <p:cTn id="11"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utoUpdateAnimBg="0"/>
      <p:bldP spid="512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Administrator\桌面\200642095229844.jpg"/>
          <p:cNvPicPr>
            <a:picLocks noChangeAspect="1" noChangeArrowheads="1"/>
          </p:cNvPicPr>
          <p:nvPr/>
        </p:nvPicPr>
        <p:blipFill>
          <a:blip r:embed="rId2"/>
          <a:srcRect/>
          <a:stretch>
            <a:fillRect/>
          </a:stretch>
        </p:blipFill>
        <p:spPr bwMode="auto">
          <a:xfrm rot="15824065">
            <a:off x="3921457" y="3445294"/>
            <a:ext cx="1254490" cy="1683941"/>
          </a:xfrm>
          <a:prstGeom prst="rect">
            <a:avLst/>
          </a:prstGeom>
          <a:noFill/>
        </p:spPr>
      </p:pic>
      <p:sp>
        <p:nvSpPr>
          <p:cNvPr id="4" name="圆角矩形 3"/>
          <p:cNvSpPr/>
          <p:nvPr/>
        </p:nvSpPr>
        <p:spPr>
          <a:xfrm>
            <a:off x="500034" y="714356"/>
            <a:ext cx="7604546" cy="537881"/>
          </a:xfrm>
          <a:prstGeom prst="roundRect">
            <a:avLst>
              <a:gd name="adj" fmla="val 50000"/>
            </a:avLst>
          </a:prstGeom>
          <a:gradFill flip="none" rotWithShape="1">
            <a:gsLst>
              <a:gs pos="100000">
                <a:srgbClr val="FCFCFC"/>
              </a:gs>
              <a:gs pos="0">
                <a:srgbClr val="CCCCCC"/>
              </a:gs>
            </a:gsLst>
            <a:lin ang="15600000" scaled="0"/>
            <a:tileRect/>
          </a:gradFill>
          <a:ln w="12700" cap="flat" cmpd="sng" algn="ctr">
            <a:gradFill>
              <a:gsLst>
                <a:gs pos="89000">
                  <a:sysClr val="window" lastClr="FFFFFF">
                    <a:lumMod val="85000"/>
                  </a:sysClr>
                </a:gs>
                <a:gs pos="0">
                  <a:sysClr val="window" lastClr="FFFFFF"/>
                </a:gs>
              </a:gsLst>
              <a:lin ang="7200000" scaled="0"/>
              <a:tileRect/>
            </a:gra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7" name="文本框 6"/>
          <p:cNvSpPr txBox="1"/>
          <p:nvPr/>
        </p:nvSpPr>
        <p:spPr>
          <a:xfrm>
            <a:off x="1142976" y="714356"/>
            <a:ext cx="8001024" cy="892552"/>
          </a:xfrm>
          <a:prstGeom prst="rect">
            <a:avLst/>
          </a:prstGeom>
          <a:noFill/>
        </p:spPr>
        <p:txBody>
          <a:bodyPr wrap="square" rtlCol="0">
            <a:spAutoFit/>
          </a:bodyPr>
          <a:lstStyle/>
          <a:p>
            <a:r>
              <a:rPr lang="zh-CN" altLang="en-US" sz="2800" dirty="0" smtClean="0">
                <a:latin typeface="方正小标宋简体" pitchFamily="65" charset="-122"/>
                <a:ea typeface="方正小标宋简体" pitchFamily="65" charset="-122"/>
              </a:rPr>
              <a:t>成果六   “小微企业”法律服务众筹平台</a:t>
            </a:r>
            <a:endParaRPr lang="en-US" altLang="zh-CN" sz="2800" dirty="0" smtClean="0">
              <a:latin typeface="方正小标宋简体" pitchFamily="65" charset="-122"/>
              <a:ea typeface="方正小标宋简体" pitchFamily="65" charset="-122"/>
            </a:endParaRPr>
          </a:p>
          <a:p>
            <a:r>
              <a:rPr lang="en-US" altLang="zh-CN" sz="2400" b="1" dirty="0" smtClean="0">
                <a:solidFill>
                  <a:srgbClr val="0070C0"/>
                </a:solidFill>
                <a:latin typeface="楷体_GB2312" pitchFamily="49" charset="-122"/>
                <a:ea typeface="楷体_GB2312" pitchFamily="49" charset="-122"/>
              </a:rPr>
              <a:t>                                         </a:t>
            </a:r>
            <a:endParaRPr lang="zh-CN" altLang="en-US" sz="2400" b="1" dirty="0">
              <a:solidFill>
                <a:srgbClr val="0070C0"/>
              </a:solidFill>
              <a:latin typeface="楷体_GB2312" pitchFamily="49" charset="-122"/>
              <a:ea typeface="楷体_GB2312" pitchFamily="49" charset="-122"/>
            </a:endParaRPr>
          </a:p>
        </p:txBody>
      </p:sp>
      <p:sp>
        <p:nvSpPr>
          <p:cNvPr id="86" name="文本框 85"/>
          <p:cNvSpPr txBox="1"/>
          <p:nvPr/>
        </p:nvSpPr>
        <p:spPr>
          <a:xfrm>
            <a:off x="642910" y="1428736"/>
            <a:ext cx="6480310" cy="461665"/>
          </a:xfrm>
          <a:prstGeom prst="rect">
            <a:avLst/>
          </a:prstGeom>
          <a:noFill/>
        </p:spPr>
        <p:txBody>
          <a:bodyPr wrap="square" rtlCol="0">
            <a:spAutoFit/>
          </a:bodyPr>
          <a:lstStyle/>
          <a:p>
            <a:r>
              <a:rPr lang="zh-CN" altLang="en-US" sz="2400" dirty="0" smtClean="0">
                <a:latin typeface="黑体" pitchFamily="2" charset="-122"/>
                <a:ea typeface="黑体" pitchFamily="2" charset="-122"/>
              </a:rPr>
              <a:t>“小微企业”法律服务众筹平台架构演示</a:t>
            </a:r>
            <a:endParaRPr lang="zh-CN" altLang="en-US" sz="2400" dirty="0">
              <a:latin typeface="黑体" pitchFamily="2" charset="-122"/>
              <a:ea typeface="黑体" pitchFamily="2" charset="-122"/>
            </a:endParaRPr>
          </a:p>
        </p:txBody>
      </p:sp>
      <p:sp>
        <p:nvSpPr>
          <p:cNvPr id="87" name="圆角矩形 86"/>
          <p:cNvSpPr/>
          <p:nvPr/>
        </p:nvSpPr>
        <p:spPr>
          <a:xfrm>
            <a:off x="7143768" y="1357298"/>
            <a:ext cx="1571636" cy="471129"/>
          </a:xfrm>
          <a:prstGeom prst="roundRect">
            <a:avLst>
              <a:gd name="adj" fmla="val 50000"/>
            </a:avLst>
          </a:prstGeom>
          <a:solidFill>
            <a:srgbClr val="3BC5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smtClean="0">
                <a:solidFill>
                  <a:schemeClr val="tx1"/>
                </a:solidFill>
                <a:latin typeface="楷体_GB2312" pitchFamily="49" charset="-122"/>
                <a:ea typeface="楷体_GB2312" pitchFamily="49" charset="-122"/>
              </a:rPr>
              <a:t>厅研究室</a:t>
            </a:r>
            <a:endParaRPr lang="zh-CN" altLang="en-US" sz="2400" b="1" dirty="0">
              <a:solidFill>
                <a:schemeClr val="tx1"/>
              </a:solidFill>
              <a:latin typeface="楷体_GB2312" pitchFamily="49" charset="-122"/>
              <a:ea typeface="楷体_GB2312" pitchFamily="49" charset="-122"/>
            </a:endParaRPr>
          </a:p>
        </p:txBody>
      </p:sp>
      <p:grpSp>
        <p:nvGrpSpPr>
          <p:cNvPr id="3" name="组合 17"/>
          <p:cNvGrpSpPr/>
          <p:nvPr/>
        </p:nvGrpSpPr>
        <p:grpSpPr>
          <a:xfrm>
            <a:off x="1180448" y="1939896"/>
            <a:ext cx="2491769" cy="1959083"/>
            <a:chOff x="1549444" y="2283133"/>
            <a:chExt cx="3322359" cy="1959083"/>
          </a:xfrm>
        </p:grpSpPr>
        <p:sp>
          <p:nvSpPr>
            <p:cNvPr id="15" name="矩形 14"/>
            <p:cNvSpPr/>
            <p:nvPr/>
          </p:nvSpPr>
          <p:spPr>
            <a:xfrm>
              <a:off x="1549444" y="2283133"/>
              <a:ext cx="3322359" cy="1959083"/>
            </a:xfrm>
            <a:prstGeom prst="rect">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6" name="圆角矩形 15"/>
            <p:cNvSpPr/>
            <p:nvPr/>
          </p:nvSpPr>
          <p:spPr>
            <a:xfrm>
              <a:off x="1741587" y="2443396"/>
              <a:ext cx="2938072" cy="599607"/>
            </a:xfrm>
            <a:prstGeom prst="roundRect">
              <a:avLst>
                <a:gd name="adj" fmla="val 21667"/>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rPr>
                <a:t>实体平台（线下）</a:t>
              </a:r>
              <a:endParaRPr lang="zh-CN" altLang="en-US" sz="20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741587" y="3227111"/>
              <a:ext cx="2938072" cy="707886"/>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县、乡（镇）公共法律服务中心</a:t>
              </a:r>
              <a:endParaRPr lang="zh-CN" altLang="en-US" sz="2000" dirty="0">
                <a:latin typeface="微软雅黑" panose="020B0503020204020204" pitchFamily="34" charset="-122"/>
                <a:ea typeface="微软雅黑" panose="020B0503020204020204" pitchFamily="34" charset="-122"/>
              </a:endParaRPr>
            </a:p>
          </p:txBody>
        </p:sp>
      </p:grpSp>
      <p:grpSp>
        <p:nvGrpSpPr>
          <p:cNvPr id="8" name="组合 72"/>
          <p:cNvGrpSpPr/>
          <p:nvPr/>
        </p:nvGrpSpPr>
        <p:grpSpPr>
          <a:xfrm>
            <a:off x="5486373" y="1939896"/>
            <a:ext cx="2491769" cy="1959641"/>
            <a:chOff x="1549444" y="2283133"/>
            <a:chExt cx="3322359" cy="1959641"/>
          </a:xfrm>
        </p:grpSpPr>
        <p:sp>
          <p:nvSpPr>
            <p:cNvPr id="84" name="矩形 83"/>
            <p:cNvSpPr/>
            <p:nvPr/>
          </p:nvSpPr>
          <p:spPr>
            <a:xfrm>
              <a:off x="1549444" y="2283133"/>
              <a:ext cx="3322359" cy="1959083"/>
            </a:xfrm>
            <a:prstGeom prst="rect">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96" name="圆角矩形 95"/>
            <p:cNvSpPr/>
            <p:nvPr/>
          </p:nvSpPr>
          <p:spPr>
            <a:xfrm>
              <a:off x="1741587" y="2443396"/>
              <a:ext cx="2938072" cy="599607"/>
            </a:xfrm>
            <a:prstGeom prst="roundRect">
              <a:avLst>
                <a:gd name="adj" fmla="val 21667"/>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微软雅黑" panose="020B0503020204020204" pitchFamily="34" charset="-122"/>
                  <a:ea typeface="微软雅黑" panose="020B0503020204020204" pitchFamily="34" charset="-122"/>
                </a:rPr>
                <a:t>虚拟平台（线上）</a:t>
              </a:r>
              <a:endParaRPr lang="zh-CN" altLang="en-US" sz="2000" b="1" dirty="0">
                <a:latin typeface="微软雅黑" panose="020B0503020204020204" pitchFamily="34" charset="-122"/>
                <a:ea typeface="微软雅黑" panose="020B0503020204020204" pitchFamily="34" charset="-122"/>
              </a:endParaRPr>
            </a:p>
          </p:txBody>
        </p:sp>
        <p:sp>
          <p:nvSpPr>
            <p:cNvPr id="105" name="文本框 104"/>
            <p:cNvSpPr txBox="1"/>
            <p:nvPr/>
          </p:nvSpPr>
          <p:spPr>
            <a:xfrm>
              <a:off x="1741587" y="3227111"/>
              <a:ext cx="2938072" cy="1015663"/>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开发专门</a:t>
              </a:r>
              <a:r>
                <a:rPr lang="en-US" altLang="zh-CN" sz="2000" dirty="0" smtClean="0">
                  <a:latin typeface="微软雅黑" panose="020B0503020204020204" pitchFamily="34" charset="-122"/>
                  <a:ea typeface="微软雅黑" panose="020B0503020204020204" pitchFamily="34" charset="-122"/>
                </a:rPr>
                <a:t>APP</a:t>
              </a:r>
              <a:r>
                <a:rPr lang="zh-CN" altLang="en-US" sz="2000" dirty="0" smtClean="0">
                  <a:latin typeface="微软雅黑" panose="020B0503020204020204" pitchFamily="34" charset="-122"/>
                  <a:ea typeface="微软雅黑" panose="020B0503020204020204" pitchFamily="34" charset="-122"/>
                </a:rPr>
                <a:t>，后台管理由</a:t>
              </a:r>
              <a:r>
                <a:rPr lang="en-US" altLang="zh-CN" sz="2000" dirty="0" smtClean="0">
                  <a:latin typeface="微软雅黑" panose="020B0503020204020204" pitchFamily="34" charset="-122"/>
                  <a:ea typeface="微软雅黑" panose="020B0503020204020204" pitchFamily="34" charset="-122"/>
                </a:rPr>
                <a:t>12348</a:t>
              </a:r>
              <a:r>
                <a:rPr lang="zh-CN" altLang="en-US" sz="2000" dirty="0" smtClean="0">
                  <a:latin typeface="微软雅黑" panose="020B0503020204020204" pitchFamily="34" charset="-122"/>
                  <a:ea typeface="微软雅黑" panose="020B0503020204020204" pitchFamily="34" charset="-122"/>
                </a:rPr>
                <a:t>授权</a:t>
              </a:r>
              <a:endParaRPr lang="zh-CN" altLang="en-US" sz="2000" dirty="0">
                <a:latin typeface="微软雅黑" panose="020B0503020204020204" pitchFamily="34" charset="-122"/>
                <a:ea typeface="微软雅黑" panose="020B0503020204020204" pitchFamily="34" charset="-122"/>
              </a:endParaRPr>
            </a:p>
          </p:txBody>
        </p:sp>
      </p:grpSp>
      <p:sp>
        <p:nvSpPr>
          <p:cNvPr id="106" name="下箭头 105"/>
          <p:cNvSpPr/>
          <p:nvPr/>
        </p:nvSpPr>
        <p:spPr>
          <a:xfrm>
            <a:off x="2313273" y="4083088"/>
            <a:ext cx="232002" cy="584617"/>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下箭头 106"/>
          <p:cNvSpPr/>
          <p:nvPr/>
        </p:nvSpPr>
        <p:spPr>
          <a:xfrm>
            <a:off x="6616256" y="4083088"/>
            <a:ext cx="232002" cy="584617"/>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23"/>
          <p:cNvGrpSpPr/>
          <p:nvPr/>
        </p:nvGrpSpPr>
        <p:grpSpPr>
          <a:xfrm>
            <a:off x="803280" y="4841822"/>
            <a:ext cx="876926" cy="1169234"/>
            <a:chOff x="1549443" y="4841822"/>
            <a:chExt cx="1169234" cy="1169234"/>
          </a:xfrm>
        </p:grpSpPr>
        <p:sp>
          <p:nvSpPr>
            <p:cNvPr id="21" name="椭圆 20"/>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22" name="椭圆 21"/>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pic>
          <p:nvPicPr>
            <p:cNvPr id="113" name="Picture 10" descr="C:\Users\Justin\Desktop\_Work_in_Progress\_MS\1407\guy.png"/>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1810537" y="5048956"/>
              <a:ext cx="641532" cy="75496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3" name="右箭头 22"/>
          <p:cNvSpPr/>
          <p:nvPr/>
        </p:nvSpPr>
        <p:spPr>
          <a:xfrm>
            <a:off x="1722228" y="5336498"/>
            <a:ext cx="295066" cy="19487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113"/>
          <p:cNvGrpSpPr/>
          <p:nvPr/>
        </p:nvGrpSpPr>
        <p:grpSpPr>
          <a:xfrm>
            <a:off x="2036622" y="4841822"/>
            <a:ext cx="876926" cy="1169234"/>
            <a:chOff x="1549443" y="4841822"/>
            <a:chExt cx="1169234" cy="1169234"/>
          </a:xfrm>
        </p:grpSpPr>
        <p:sp>
          <p:nvSpPr>
            <p:cNvPr id="115" name="椭圆 114"/>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16" name="椭圆 115"/>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grpSp>
      <p:grpSp>
        <p:nvGrpSpPr>
          <p:cNvPr id="11" name="组合 117"/>
          <p:cNvGrpSpPr/>
          <p:nvPr/>
        </p:nvGrpSpPr>
        <p:grpSpPr>
          <a:xfrm>
            <a:off x="3286116" y="4857760"/>
            <a:ext cx="876926" cy="1169234"/>
            <a:chOff x="1549443" y="4841822"/>
            <a:chExt cx="1169234" cy="1169234"/>
          </a:xfrm>
        </p:grpSpPr>
        <p:sp>
          <p:nvSpPr>
            <p:cNvPr id="119" name="椭圆 118"/>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20" name="椭圆 119"/>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grpSp>
      <p:sp>
        <p:nvSpPr>
          <p:cNvPr id="122" name="右箭头 121"/>
          <p:cNvSpPr/>
          <p:nvPr/>
        </p:nvSpPr>
        <p:spPr>
          <a:xfrm>
            <a:off x="2944223" y="5336498"/>
            <a:ext cx="295066" cy="19487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Freeform 24"/>
          <p:cNvSpPr>
            <a:spLocks noEditPoints="1"/>
          </p:cNvSpPr>
          <p:nvPr/>
        </p:nvSpPr>
        <p:spPr bwMode="black">
          <a:xfrm>
            <a:off x="2206347" y="5081803"/>
            <a:ext cx="537476" cy="689272"/>
          </a:xfrm>
          <a:custGeom>
            <a:avLst/>
            <a:gdLst>
              <a:gd name="T0" fmla="*/ 126 w 259"/>
              <a:gd name="T1" fmla="*/ 53 h 300"/>
              <a:gd name="T2" fmla="*/ 120 w 259"/>
              <a:gd name="T3" fmla="*/ 38 h 300"/>
              <a:gd name="T4" fmla="*/ 77 w 259"/>
              <a:gd name="T5" fmla="*/ 43 h 300"/>
              <a:gd name="T6" fmla="*/ 105 w 259"/>
              <a:gd name="T7" fmla="*/ 53 h 300"/>
              <a:gd name="T8" fmla="*/ 105 w 259"/>
              <a:gd name="T9" fmla="*/ 53 h 300"/>
              <a:gd name="T10" fmla="*/ 84 w 259"/>
              <a:gd name="T11" fmla="*/ 136 h 300"/>
              <a:gd name="T12" fmla="*/ 79 w 259"/>
              <a:gd name="T13" fmla="*/ 124 h 300"/>
              <a:gd name="T14" fmla="*/ 45 w 259"/>
              <a:gd name="T15" fmla="*/ 128 h 300"/>
              <a:gd name="T16" fmla="*/ 67 w 259"/>
              <a:gd name="T17" fmla="*/ 136 h 300"/>
              <a:gd name="T18" fmla="*/ 67 w 259"/>
              <a:gd name="T19" fmla="*/ 136 h 300"/>
              <a:gd name="T20" fmla="*/ 35 w 259"/>
              <a:gd name="T21" fmla="*/ 69 h 300"/>
              <a:gd name="T22" fmla="*/ 32 w 259"/>
              <a:gd name="T23" fmla="*/ 63 h 300"/>
              <a:gd name="T24" fmla="*/ 15 w 259"/>
              <a:gd name="T25" fmla="*/ 65 h 300"/>
              <a:gd name="T26" fmla="*/ 26 w 259"/>
              <a:gd name="T27" fmla="*/ 69 h 300"/>
              <a:gd name="T28" fmla="*/ 26 w 259"/>
              <a:gd name="T29" fmla="*/ 69 h 300"/>
              <a:gd name="T30" fmla="*/ 233 w 259"/>
              <a:gd name="T31" fmla="*/ 19 h 300"/>
              <a:gd name="T32" fmla="*/ 231 w 259"/>
              <a:gd name="T33" fmla="*/ 13 h 300"/>
              <a:gd name="T34" fmla="*/ 214 w 259"/>
              <a:gd name="T35" fmla="*/ 15 h 300"/>
              <a:gd name="T36" fmla="*/ 225 w 259"/>
              <a:gd name="T37" fmla="*/ 19 h 300"/>
              <a:gd name="T38" fmla="*/ 225 w 259"/>
              <a:gd name="T39" fmla="*/ 19 h 300"/>
              <a:gd name="T40" fmla="*/ 248 w 259"/>
              <a:gd name="T41" fmla="*/ 141 h 300"/>
              <a:gd name="T42" fmla="*/ 246 w 259"/>
              <a:gd name="T43" fmla="*/ 135 h 300"/>
              <a:gd name="T44" fmla="*/ 229 w 259"/>
              <a:gd name="T45" fmla="*/ 136 h 300"/>
              <a:gd name="T46" fmla="*/ 240 w 259"/>
              <a:gd name="T47" fmla="*/ 141 h 300"/>
              <a:gd name="T48" fmla="*/ 240 w 259"/>
              <a:gd name="T49" fmla="*/ 141 h 300"/>
              <a:gd name="T50" fmla="*/ 20 w 259"/>
              <a:gd name="T51" fmla="*/ 162 h 300"/>
              <a:gd name="T52" fmla="*/ 17 w 259"/>
              <a:gd name="T53" fmla="*/ 156 h 300"/>
              <a:gd name="T54" fmla="*/ 0 w 259"/>
              <a:gd name="T55" fmla="*/ 158 h 300"/>
              <a:gd name="T56" fmla="*/ 11 w 259"/>
              <a:gd name="T57" fmla="*/ 162 h 300"/>
              <a:gd name="T58" fmla="*/ 11 w 259"/>
              <a:gd name="T59" fmla="*/ 162 h 300"/>
              <a:gd name="T60" fmla="*/ 226 w 259"/>
              <a:gd name="T61" fmla="*/ 100 h 300"/>
              <a:gd name="T62" fmla="*/ 219 w 259"/>
              <a:gd name="T63" fmla="*/ 82 h 300"/>
              <a:gd name="T64" fmla="*/ 168 w 259"/>
              <a:gd name="T65" fmla="*/ 88 h 300"/>
              <a:gd name="T66" fmla="*/ 201 w 259"/>
              <a:gd name="T67" fmla="*/ 100 h 300"/>
              <a:gd name="T68" fmla="*/ 201 w 259"/>
              <a:gd name="T69" fmla="*/ 100 h 300"/>
              <a:gd name="T70" fmla="*/ 223 w 259"/>
              <a:gd name="T71" fmla="*/ 146 h 300"/>
              <a:gd name="T72" fmla="*/ 156 w 259"/>
              <a:gd name="T73" fmla="*/ 178 h 300"/>
              <a:gd name="T74" fmla="*/ 150 w 259"/>
              <a:gd name="T75" fmla="*/ 178 h 300"/>
              <a:gd name="T76" fmla="*/ 206 w 259"/>
              <a:gd name="T77" fmla="*/ 17 h 300"/>
              <a:gd name="T78" fmla="*/ 120 w 259"/>
              <a:gd name="T79" fmla="*/ 69 h 300"/>
              <a:gd name="T80" fmla="*/ 54 w 259"/>
              <a:gd name="T81" fmla="*/ 62 h 300"/>
              <a:gd name="T82" fmla="*/ 103 w 259"/>
              <a:gd name="T83" fmla="*/ 178 h 300"/>
              <a:gd name="T84" fmla="*/ 97 w 259"/>
              <a:gd name="T85" fmla="*/ 178 h 300"/>
              <a:gd name="T86" fmla="*/ 36 w 259"/>
              <a:gd name="T87" fmla="*/ 160 h 300"/>
              <a:gd name="T88" fmla="*/ 22 w 259"/>
              <a:gd name="T89" fmla="*/ 236 h 300"/>
              <a:gd name="T90" fmla="*/ 60 w 259"/>
              <a:gd name="T91" fmla="*/ 294 h 300"/>
              <a:gd name="T92" fmla="*/ 212 w 259"/>
              <a:gd name="T93" fmla="*/ 195 h 300"/>
              <a:gd name="T94" fmla="*/ 250 w 259"/>
              <a:gd name="T95" fmla="*/ 231 h 300"/>
              <a:gd name="T96" fmla="*/ 113 w 259"/>
              <a:gd name="T97" fmla="*/ 21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300">
                <a:moveTo>
                  <a:pt x="115" y="81"/>
                </a:moveTo>
                <a:cubicBezTo>
                  <a:pt x="115" y="81"/>
                  <a:pt x="115" y="52"/>
                  <a:pt x="120" y="47"/>
                </a:cubicBezTo>
                <a:cubicBezTo>
                  <a:pt x="125" y="42"/>
                  <a:pt x="153" y="43"/>
                  <a:pt x="153" y="43"/>
                </a:cubicBezTo>
                <a:cubicBezTo>
                  <a:pt x="153" y="43"/>
                  <a:pt x="131" y="48"/>
                  <a:pt x="126" y="53"/>
                </a:cubicBezTo>
                <a:cubicBezTo>
                  <a:pt x="120" y="58"/>
                  <a:pt x="115" y="81"/>
                  <a:pt x="115" y="81"/>
                </a:cubicBezTo>
                <a:close/>
                <a:moveTo>
                  <a:pt x="126" y="32"/>
                </a:moveTo>
                <a:cubicBezTo>
                  <a:pt x="120" y="27"/>
                  <a:pt x="115" y="5"/>
                  <a:pt x="115" y="5"/>
                </a:cubicBezTo>
                <a:cubicBezTo>
                  <a:pt x="115" y="5"/>
                  <a:pt x="115" y="33"/>
                  <a:pt x="120" y="38"/>
                </a:cubicBezTo>
                <a:cubicBezTo>
                  <a:pt x="125" y="43"/>
                  <a:pt x="153" y="43"/>
                  <a:pt x="153" y="43"/>
                </a:cubicBezTo>
                <a:cubicBezTo>
                  <a:pt x="153" y="43"/>
                  <a:pt x="131" y="38"/>
                  <a:pt x="126" y="32"/>
                </a:cubicBezTo>
                <a:close/>
                <a:moveTo>
                  <a:pt x="105" y="32"/>
                </a:moveTo>
                <a:cubicBezTo>
                  <a:pt x="100" y="38"/>
                  <a:pt x="77" y="43"/>
                  <a:pt x="77" y="43"/>
                </a:cubicBezTo>
                <a:cubicBezTo>
                  <a:pt x="77" y="43"/>
                  <a:pt x="105" y="43"/>
                  <a:pt x="111" y="38"/>
                </a:cubicBezTo>
                <a:cubicBezTo>
                  <a:pt x="116" y="33"/>
                  <a:pt x="115" y="5"/>
                  <a:pt x="115" y="5"/>
                </a:cubicBezTo>
                <a:cubicBezTo>
                  <a:pt x="115" y="5"/>
                  <a:pt x="110" y="27"/>
                  <a:pt x="105" y="32"/>
                </a:cubicBezTo>
                <a:close/>
                <a:moveTo>
                  <a:pt x="105" y="53"/>
                </a:moveTo>
                <a:cubicBezTo>
                  <a:pt x="110" y="58"/>
                  <a:pt x="115" y="81"/>
                  <a:pt x="115" y="81"/>
                </a:cubicBezTo>
                <a:cubicBezTo>
                  <a:pt x="115" y="81"/>
                  <a:pt x="116" y="52"/>
                  <a:pt x="111" y="47"/>
                </a:cubicBezTo>
                <a:cubicBezTo>
                  <a:pt x="105" y="42"/>
                  <a:pt x="77" y="43"/>
                  <a:pt x="77" y="43"/>
                </a:cubicBezTo>
                <a:cubicBezTo>
                  <a:pt x="77" y="43"/>
                  <a:pt x="100" y="48"/>
                  <a:pt x="105" y="53"/>
                </a:cubicBezTo>
                <a:close/>
                <a:moveTo>
                  <a:pt x="75" y="158"/>
                </a:moveTo>
                <a:cubicBezTo>
                  <a:pt x="75" y="158"/>
                  <a:pt x="75" y="136"/>
                  <a:pt x="79" y="131"/>
                </a:cubicBezTo>
                <a:cubicBezTo>
                  <a:pt x="83" y="127"/>
                  <a:pt x="106" y="128"/>
                  <a:pt x="106" y="128"/>
                </a:cubicBezTo>
                <a:cubicBezTo>
                  <a:pt x="106" y="128"/>
                  <a:pt x="88" y="132"/>
                  <a:pt x="84" y="136"/>
                </a:cubicBezTo>
                <a:cubicBezTo>
                  <a:pt x="79" y="140"/>
                  <a:pt x="75" y="158"/>
                  <a:pt x="75" y="158"/>
                </a:cubicBezTo>
                <a:close/>
                <a:moveTo>
                  <a:pt x="84" y="119"/>
                </a:moveTo>
                <a:cubicBezTo>
                  <a:pt x="79" y="115"/>
                  <a:pt x="75" y="97"/>
                  <a:pt x="75" y="97"/>
                </a:cubicBezTo>
                <a:cubicBezTo>
                  <a:pt x="75" y="97"/>
                  <a:pt x="75" y="120"/>
                  <a:pt x="79" y="124"/>
                </a:cubicBezTo>
                <a:cubicBezTo>
                  <a:pt x="83" y="128"/>
                  <a:pt x="106" y="128"/>
                  <a:pt x="106" y="128"/>
                </a:cubicBezTo>
                <a:cubicBezTo>
                  <a:pt x="106" y="128"/>
                  <a:pt x="88" y="124"/>
                  <a:pt x="84" y="119"/>
                </a:cubicBezTo>
                <a:close/>
                <a:moveTo>
                  <a:pt x="67" y="119"/>
                </a:moveTo>
                <a:cubicBezTo>
                  <a:pt x="63" y="124"/>
                  <a:pt x="45" y="128"/>
                  <a:pt x="45" y="128"/>
                </a:cubicBezTo>
                <a:cubicBezTo>
                  <a:pt x="45" y="128"/>
                  <a:pt x="68" y="128"/>
                  <a:pt x="72" y="124"/>
                </a:cubicBezTo>
                <a:cubicBezTo>
                  <a:pt x="76" y="120"/>
                  <a:pt x="75" y="97"/>
                  <a:pt x="75" y="97"/>
                </a:cubicBezTo>
                <a:cubicBezTo>
                  <a:pt x="75" y="97"/>
                  <a:pt x="71" y="115"/>
                  <a:pt x="67" y="119"/>
                </a:cubicBezTo>
                <a:close/>
                <a:moveTo>
                  <a:pt x="67" y="136"/>
                </a:moveTo>
                <a:cubicBezTo>
                  <a:pt x="71" y="140"/>
                  <a:pt x="75" y="158"/>
                  <a:pt x="75" y="158"/>
                </a:cubicBezTo>
                <a:cubicBezTo>
                  <a:pt x="75" y="158"/>
                  <a:pt x="76" y="136"/>
                  <a:pt x="72" y="131"/>
                </a:cubicBezTo>
                <a:cubicBezTo>
                  <a:pt x="68" y="127"/>
                  <a:pt x="45" y="128"/>
                  <a:pt x="45" y="128"/>
                </a:cubicBezTo>
                <a:cubicBezTo>
                  <a:pt x="45" y="128"/>
                  <a:pt x="63" y="132"/>
                  <a:pt x="67" y="136"/>
                </a:cubicBezTo>
                <a:close/>
                <a:moveTo>
                  <a:pt x="31" y="80"/>
                </a:moveTo>
                <a:cubicBezTo>
                  <a:pt x="31" y="80"/>
                  <a:pt x="30" y="69"/>
                  <a:pt x="32" y="67"/>
                </a:cubicBezTo>
                <a:cubicBezTo>
                  <a:pt x="35" y="65"/>
                  <a:pt x="46" y="65"/>
                  <a:pt x="46" y="65"/>
                </a:cubicBezTo>
                <a:cubicBezTo>
                  <a:pt x="46" y="65"/>
                  <a:pt x="37" y="67"/>
                  <a:pt x="35" y="69"/>
                </a:cubicBezTo>
                <a:cubicBezTo>
                  <a:pt x="33" y="71"/>
                  <a:pt x="31" y="80"/>
                  <a:pt x="31" y="80"/>
                </a:cubicBezTo>
                <a:close/>
                <a:moveTo>
                  <a:pt x="35" y="61"/>
                </a:moveTo>
                <a:cubicBezTo>
                  <a:pt x="33" y="59"/>
                  <a:pt x="31" y="50"/>
                  <a:pt x="31" y="50"/>
                </a:cubicBezTo>
                <a:cubicBezTo>
                  <a:pt x="31" y="50"/>
                  <a:pt x="30" y="61"/>
                  <a:pt x="32" y="63"/>
                </a:cubicBezTo>
                <a:cubicBezTo>
                  <a:pt x="35" y="65"/>
                  <a:pt x="46" y="65"/>
                  <a:pt x="46" y="65"/>
                </a:cubicBezTo>
                <a:cubicBezTo>
                  <a:pt x="46" y="65"/>
                  <a:pt x="37" y="63"/>
                  <a:pt x="35" y="61"/>
                </a:cubicBezTo>
                <a:close/>
                <a:moveTo>
                  <a:pt x="26" y="61"/>
                </a:moveTo>
                <a:cubicBezTo>
                  <a:pt x="24" y="63"/>
                  <a:pt x="15" y="65"/>
                  <a:pt x="15" y="65"/>
                </a:cubicBezTo>
                <a:cubicBezTo>
                  <a:pt x="15" y="65"/>
                  <a:pt x="27" y="65"/>
                  <a:pt x="29" y="63"/>
                </a:cubicBezTo>
                <a:cubicBezTo>
                  <a:pt x="31" y="61"/>
                  <a:pt x="31" y="50"/>
                  <a:pt x="31" y="50"/>
                </a:cubicBezTo>
                <a:cubicBezTo>
                  <a:pt x="31" y="50"/>
                  <a:pt x="29" y="59"/>
                  <a:pt x="26" y="61"/>
                </a:cubicBezTo>
                <a:close/>
                <a:moveTo>
                  <a:pt x="26" y="69"/>
                </a:moveTo>
                <a:cubicBezTo>
                  <a:pt x="29" y="71"/>
                  <a:pt x="31" y="80"/>
                  <a:pt x="31" y="80"/>
                </a:cubicBezTo>
                <a:cubicBezTo>
                  <a:pt x="31" y="80"/>
                  <a:pt x="31" y="69"/>
                  <a:pt x="29" y="67"/>
                </a:cubicBezTo>
                <a:cubicBezTo>
                  <a:pt x="27" y="65"/>
                  <a:pt x="15" y="65"/>
                  <a:pt x="15" y="65"/>
                </a:cubicBezTo>
                <a:cubicBezTo>
                  <a:pt x="15" y="65"/>
                  <a:pt x="24" y="67"/>
                  <a:pt x="26" y="69"/>
                </a:cubicBezTo>
                <a:close/>
                <a:moveTo>
                  <a:pt x="229" y="30"/>
                </a:moveTo>
                <a:cubicBezTo>
                  <a:pt x="229" y="30"/>
                  <a:pt x="229" y="19"/>
                  <a:pt x="231" y="17"/>
                </a:cubicBezTo>
                <a:cubicBezTo>
                  <a:pt x="233" y="15"/>
                  <a:pt x="244" y="15"/>
                  <a:pt x="244" y="15"/>
                </a:cubicBezTo>
                <a:cubicBezTo>
                  <a:pt x="244" y="15"/>
                  <a:pt x="235" y="17"/>
                  <a:pt x="233" y="19"/>
                </a:cubicBezTo>
                <a:cubicBezTo>
                  <a:pt x="231" y="21"/>
                  <a:pt x="229" y="30"/>
                  <a:pt x="229" y="30"/>
                </a:cubicBezTo>
                <a:close/>
                <a:moveTo>
                  <a:pt x="233" y="11"/>
                </a:moveTo>
                <a:cubicBezTo>
                  <a:pt x="231" y="9"/>
                  <a:pt x="229" y="0"/>
                  <a:pt x="229" y="0"/>
                </a:cubicBezTo>
                <a:cubicBezTo>
                  <a:pt x="229" y="0"/>
                  <a:pt x="229" y="11"/>
                  <a:pt x="231" y="13"/>
                </a:cubicBezTo>
                <a:cubicBezTo>
                  <a:pt x="233" y="15"/>
                  <a:pt x="244" y="15"/>
                  <a:pt x="244" y="15"/>
                </a:cubicBezTo>
                <a:cubicBezTo>
                  <a:pt x="244" y="15"/>
                  <a:pt x="235" y="13"/>
                  <a:pt x="233" y="11"/>
                </a:cubicBezTo>
                <a:close/>
                <a:moveTo>
                  <a:pt x="225" y="11"/>
                </a:moveTo>
                <a:cubicBezTo>
                  <a:pt x="223" y="13"/>
                  <a:pt x="214" y="15"/>
                  <a:pt x="214" y="15"/>
                </a:cubicBezTo>
                <a:cubicBezTo>
                  <a:pt x="214" y="15"/>
                  <a:pt x="225" y="15"/>
                  <a:pt x="227" y="13"/>
                </a:cubicBezTo>
                <a:cubicBezTo>
                  <a:pt x="229" y="11"/>
                  <a:pt x="229" y="0"/>
                  <a:pt x="229" y="0"/>
                </a:cubicBezTo>
                <a:cubicBezTo>
                  <a:pt x="229" y="0"/>
                  <a:pt x="227" y="9"/>
                  <a:pt x="225" y="11"/>
                </a:cubicBezTo>
                <a:close/>
                <a:moveTo>
                  <a:pt x="225" y="19"/>
                </a:moveTo>
                <a:cubicBezTo>
                  <a:pt x="227" y="21"/>
                  <a:pt x="229" y="30"/>
                  <a:pt x="229" y="30"/>
                </a:cubicBezTo>
                <a:cubicBezTo>
                  <a:pt x="229" y="30"/>
                  <a:pt x="229" y="19"/>
                  <a:pt x="227" y="17"/>
                </a:cubicBezTo>
                <a:cubicBezTo>
                  <a:pt x="225" y="15"/>
                  <a:pt x="214" y="15"/>
                  <a:pt x="214" y="15"/>
                </a:cubicBezTo>
                <a:cubicBezTo>
                  <a:pt x="214" y="15"/>
                  <a:pt x="223" y="17"/>
                  <a:pt x="225" y="19"/>
                </a:cubicBezTo>
                <a:close/>
                <a:moveTo>
                  <a:pt x="244" y="152"/>
                </a:moveTo>
                <a:cubicBezTo>
                  <a:pt x="244" y="152"/>
                  <a:pt x="244" y="140"/>
                  <a:pt x="246" y="138"/>
                </a:cubicBezTo>
                <a:cubicBezTo>
                  <a:pt x="248" y="136"/>
                  <a:pt x="259" y="136"/>
                  <a:pt x="259" y="136"/>
                </a:cubicBezTo>
                <a:cubicBezTo>
                  <a:pt x="259" y="136"/>
                  <a:pt x="250" y="138"/>
                  <a:pt x="248" y="141"/>
                </a:cubicBezTo>
                <a:cubicBezTo>
                  <a:pt x="246" y="143"/>
                  <a:pt x="244" y="152"/>
                  <a:pt x="244" y="152"/>
                </a:cubicBezTo>
                <a:close/>
                <a:moveTo>
                  <a:pt x="248" y="132"/>
                </a:moveTo>
                <a:cubicBezTo>
                  <a:pt x="246" y="130"/>
                  <a:pt x="244" y="121"/>
                  <a:pt x="244" y="121"/>
                </a:cubicBezTo>
                <a:cubicBezTo>
                  <a:pt x="244" y="121"/>
                  <a:pt x="244" y="133"/>
                  <a:pt x="246" y="135"/>
                </a:cubicBezTo>
                <a:cubicBezTo>
                  <a:pt x="248" y="137"/>
                  <a:pt x="259" y="136"/>
                  <a:pt x="259" y="136"/>
                </a:cubicBezTo>
                <a:cubicBezTo>
                  <a:pt x="259" y="136"/>
                  <a:pt x="250" y="134"/>
                  <a:pt x="248" y="132"/>
                </a:cubicBezTo>
                <a:close/>
                <a:moveTo>
                  <a:pt x="240" y="132"/>
                </a:moveTo>
                <a:cubicBezTo>
                  <a:pt x="238" y="134"/>
                  <a:pt x="229" y="136"/>
                  <a:pt x="229" y="136"/>
                </a:cubicBezTo>
                <a:cubicBezTo>
                  <a:pt x="229" y="136"/>
                  <a:pt x="240" y="137"/>
                  <a:pt x="242" y="135"/>
                </a:cubicBezTo>
                <a:cubicBezTo>
                  <a:pt x="244" y="133"/>
                  <a:pt x="244" y="121"/>
                  <a:pt x="244" y="121"/>
                </a:cubicBezTo>
                <a:cubicBezTo>
                  <a:pt x="244" y="121"/>
                  <a:pt x="242" y="130"/>
                  <a:pt x="240" y="132"/>
                </a:cubicBezTo>
                <a:close/>
                <a:moveTo>
                  <a:pt x="240" y="141"/>
                </a:moveTo>
                <a:cubicBezTo>
                  <a:pt x="242" y="143"/>
                  <a:pt x="244" y="152"/>
                  <a:pt x="244" y="152"/>
                </a:cubicBezTo>
                <a:cubicBezTo>
                  <a:pt x="244" y="152"/>
                  <a:pt x="244" y="140"/>
                  <a:pt x="242" y="138"/>
                </a:cubicBezTo>
                <a:cubicBezTo>
                  <a:pt x="240" y="136"/>
                  <a:pt x="229" y="136"/>
                  <a:pt x="229" y="136"/>
                </a:cubicBezTo>
                <a:cubicBezTo>
                  <a:pt x="229" y="136"/>
                  <a:pt x="238" y="138"/>
                  <a:pt x="240" y="141"/>
                </a:cubicBezTo>
                <a:close/>
                <a:moveTo>
                  <a:pt x="15" y="173"/>
                </a:moveTo>
                <a:cubicBezTo>
                  <a:pt x="15" y="173"/>
                  <a:pt x="15" y="162"/>
                  <a:pt x="17" y="160"/>
                </a:cubicBezTo>
                <a:cubicBezTo>
                  <a:pt x="19" y="158"/>
                  <a:pt x="31" y="158"/>
                  <a:pt x="31" y="158"/>
                </a:cubicBezTo>
                <a:cubicBezTo>
                  <a:pt x="31" y="158"/>
                  <a:pt x="22" y="160"/>
                  <a:pt x="20" y="162"/>
                </a:cubicBezTo>
                <a:cubicBezTo>
                  <a:pt x="17" y="164"/>
                  <a:pt x="15" y="173"/>
                  <a:pt x="15" y="173"/>
                </a:cubicBezTo>
                <a:close/>
                <a:moveTo>
                  <a:pt x="20" y="154"/>
                </a:moveTo>
                <a:cubicBezTo>
                  <a:pt x="17" y="152"/>
                  <a:pt x="15" y="143"/>
                  <a:pt x="15" y="143"/>
                </a:cubicBezTo>
                <a:cubicBezTo>
                  <a:pt x="15" y="143"/>
                  <a:pt x="15" y="154"/>
                  <a:pt x="17" y="156"/>
                </a:cubicBezTo>
                <a:cubicBezTo>
                  <a:pt x="19" y="158"/>
                  <a:pt x="31" y="158"/>
                  <a:pt x="31" y="158"/>
                </a:cubicBezTo>
                <a:cubicBezTo>
                  <a:pt x="31" y="158"/>
                  <a:pt x="22" y="156"/>
                  <a:pt x="20" y="154"/>
                </a:cubicBezTo>
                <a:close/>
                <a:moveTo>
                  <a:pt x="11" y="154"/>
                </a:moveTo>
                <a:cubicBezTo>
                  <a:pt x="9" y="156"/>
                  <a:pt x="0" y="158"/>
                  <a:pt x="0" y="158"/>
                </a:cubicBezTo>
                <a:cubicBezTo>
                  <a:pt x="0" y="158"/>
                  <a:pt x="11" y="158"/>
                  <a:pt x="14" y="156"/>
                </a:cubicBezTo>
                <a:cubicBezTo>
                  <a:pt x="16" y="154"/>
                  <a:pt x="15" y="143"/>
                  <a:pt x="15" y="143"/>
                </a:cubicBezTo>
                <a:cubicBezTo>
                  <a:pt x="15" y="143"/>
                  <a:pt x="13" y="152"/>
                  <a:pt x="11" y="154"/>
                </a:cubicBezTo>
                <a:close/>
                <a:moveTo>
                  <a:pt x="11" y="162"/>
                </a:moveTo>
                <a:cubicBezTo>
                  <a:pt x="13" y="164"/>
                  <a:pt x="15" y="173"/>
                  <a:pt x="15" y="173"/>
                </a:cubicBezTo>
                <a:cubicBezTo>
                  <a:pt x="15" y="173"/>
                  <a:pt x="16" y="162"/>
                  <a:pt x="14" y="160"/>
                </a:cubicBezTo>
                <a:cubicBezTo>
                  <a:pt x="11" y="158"/>
                  <a:pt x="0" y="158"/>
                  <a:pt x="0" y="158"/>
                </a:cubicBezTo>
                <a:cubicBezTo>
                  <a:pt x="0" y="158"/>
                  <a:pt x="9" y="160"/>
                  <a:pt x="11" y="162"/>
                </a:cubicBezTo>
                <a:close/>
                <a:moveTo>
                  <a:pt x="214" y="133"/>
                </a:moveTo>
                <a:cubicBezTo>
                  <a:pt x="214" y="133"/>
                  <a:pt x="213" y="99"/>
                  <a:pt x="219" y="93"/>
                </a:cubicBezTo>
                <a:cubicBezTo>
                  <a:pt x="226" y="87"/>
                  <a:pt x="259" y="88"/>
                  <a:pt x="259" y="88"/>
                </a:cubicBezTo>
                <a:cubicBezTo>
                  <a:pt x="259" y="88"/>
                  <a:pt x="232" y="94"/>
                  <a:pt x="226" y="100"/>
                </a:cubicBezTo>
                <a:cubicBezTo>
                  <a:pt x="220" y="106"/>
                  <a:pt x="214" y="133"/>
                  <a:pt x="214" y="133"/>
                </a:cubicBezTo>
                <a:close/>
                <a:moveTo>
                  <a:pt x="226" y="75"/>
                </a:moveTo>
                <a:cubicBezTo>
                  <a:pt x="220" y="69"/>
                  <a:pt x="214" y="42"/>
                  <a:pt x="214" y="42"/>
                </a:cubicBezTo>
                <a:cubicBezTo>
                  <a:pt x="214" y="42"/>
                  <a:pt x="213" y="76"/>
                  <a:pt x="219" y="82"/>
                </a:cubicBezTo>
                <a:cubicBezTo>
                  <a:pt x="226" y="88"/>
                  <a:pt x="259" y="88"/>
                  <a:pt x="259" y="88"/>
                </a:cubicBezTo>
                <a:cubicBezTo>
                  <a:pt x="259" y="88"/>
                  <a:pt x="232" y="81"/>
                  <a:pt x="226" y="75"/>
                </a:cubicBezTo>
                <a:close/>
                <a:moveTo>
                  <a:pt x="201" y="75"/>
                </a:moveTo>
                <a:cubicBezTo>
                  <a:pt x="195" y="81"/>
                  <a:pt x="168" y="88"/>
                  <a:pt x="168" y="88"/>
                </a:cubicBezTo>
                <a:cubicBezTo>
                  <a:pt x="168" y="88"/>
                  <a:pt x="202" y="88"/>
                  <a:pt x="208" y="82"/>
                </a:cubicBezTo>
                <a:cubicBezTo>
                  <a:pt x="215" y="76"/>
                  <a:pt x="214" y="42"/>
                  <a:pt x="214" y="42"/>
                </a:cubicBezTo>
                <a:cubicBezTo>
                  <a:pt x="214" y="42"/>
                  <a:pt x="208" y="69"/>
                  <a:pt x="201" y="75"/>
                </a:cubicBezTo>
                <a:close/>
                <a:moveTo>
                  <a:pt x="201" y="100"/>
                </a:moveTo>
                <a:cubicBezTo>
                  <a:pt x="208" y="106"/>
                  <a:pt x="214" y="133"/>
                  <a:pt x="214" y="133"/>
                </a:cubicBezTo>
                <a:cubicBezTo>
                  <a:pt x="214" y="133"/>
                  <a:pt x="215" y="99"/>
                  <a:pt x="208" y="93"/>
                </a:cubicBezTo>
                <a:cubicBezTo>
                  <a:pt x="202" y="87"/>
                  <a:pt x="168" y="88"/>
                  <a:pt x="168" y="88"/>
                </a:cubicBezTo>
                <a:cubicBezTo>
                  <a:pt x="168" y="88"/>
                  <a:pt x="195" y="94"/>
                  <a:pt x="201" y="100"/>
                </a:cubicBezTo>
                <a:close/>
                <a:moveTo>
                  <a:pt x="250" y="231"/>
                </a:moveTo>
                <a:cubicBezTo>
                  <a:pt x="212" y="178"/>
                  <a:pt x="212" y="178"/>
                  <a:pt x="212" y="178"/>
                </a:cubicBezTo>
                <a:cubicBezTo>
                  <a:pt x="189" y="178"/>
                  <a:pt x="189" y="178"/>
                  <a:pt x="189" y="178"/>
                </a:cubicBezTo>
                <a:cubicBezTo>
                  <a:pt x="193" y="160"/>
                  <a:pt x="207" y="146"/>
                  <a:pt x="223" y="146"/>
                </a:cubicBezTo>
                <a:cubicBezTo>
                  <a:pt x="224" y="146"/>
                  <a:pt x="226" y="144"/>
                  <a:pt x="226" y="143"/>
                </a:cubicBezTo>
                <a:cubicBezTo>
                  <a:pt x="226" y="141"/>
                  <a:pt x="224" y="140"/>
                  <a:pt x="223" y="140"/>
                </a:cubicBezTo>
                <a:cubicBezTo>
                  <a:pt x="203" y="140"/>
                  <a:pt x="187" y="156"/>
                  <a:pt x="183" y="178"/>
                </a:cubicBezTo>
                <a:cubicBezTo>
                  <a:pt x="156" y="178"/>
                  <a:pt x="156" y="178"/>
                  <a:pt x="156" y="178"/>
                </a:cubicBezTo>
                <a:cubicBezTo>
                  <a:pt x="158" y="140"/>
                  <a:pt x="173" y="110"/>
                  <a:pt x="190" y="110"/>
                </a:cubicBezTo>
                <a:cubicBezTo>
                  <a:pt x="191" y="110"/>
                  <a:pt x="193" y="109"/>
                  <a:pt x="193" y="107"/>
                </a:cubicBezTo>
                <a:cubicBezTo>
                  <a:pt x="193" y="105"/>
                  <a:pt x="191" y="104"/>
                  <a:pt x="190" y="104"/>
                </a:cubicBezTo>
                <a:cubicBezTo>
                  <a:pt x="169" y="104"/>
                  <a:pt x="152" y="136"/>
                  <a:pt x="150" y="178"/>
                </a:cubicBezTo>
                <a:cubicBezTo>
                  <a:pt x="139" y="178"/>
                  <a:pt x="139" y="178"/>
                  <a:pt x="139" y="178"/>
                </a:cubicBezTo>
                <a:cubicBezTo>
                  <a:pt x="141" y="92"/>
                  <a:pt x="170" y="23"/>
                  <a:pt x="206" y="23"/>
                </a:cubicBezTo>
                <a:cubicBezTo>
                  <a:pt x="208" y="23"/>
                  <a:pt x="210" y="21"/>
                  <a:pt x="210" y="20"/>
                </a:cubicBezTo>
                <a:cubicBezTo>
                  <a:pt x="210" y="18"/>
                  <a:pt x="208" y="17"/>
                  <a:pt x="206" y="17"/>
                </a:cubicBezTo>
                <a:cubicBezTo>
                  <a:pt x="166" y="17"/>
                  <a:pt x="135" y="87"/>
                  <a:pt x="133" y="178"/>
                </a:cubicBezTo>
                <a:cubicBezTo>
                  <a:pt x="129" y="178"/>
                  <a:pt x="129" y="178"/>
                  <a:pt x="129" y="178"/>
                </a:cubicBezTo>
                <a:cubicBezTo>
                  <a:pt x="129" y="66"/>
                  <a:pt x="127" y="66"/>
                  <a:pt x="124" y="66"/>
                </a:cubicBezTo>
                <a:cubicBezTo>
                  <a:pt x="122" y="66"/>
                  <a:pt x="120" y="68"/>
                  <a:pt x="120" y="69"/>
                </a:cubicBezTo>
                <a:cubicBezTo>
                  <a:pt x="120" y="70"/>
                  <a:pt x="121" y="70"/>
                  <a:pt x="121" y="71"/>
                </a:cubicBezTo>
                <a:cubicBezTo>
                  <a:pt x="122" y="76"/>
                  <a:pt x="123" y="118"/>
                  <a:pt x="123" y="178"/>
                </a:cubicBezTo>
                <a:cubicBezTo>
                  <a:pt x="120" y="178"/>
                  <a:pt x="120" y="178"/>
                  <a:pt x="120" y="178"/>
                </a:cubicBezTo>
                <a:cubicBezTo>
                  <a:pt x="118" y="114"/>
                  <a:pt x="89" y="62"/>
                  <a:pt x="54" y="62"/>
                </a:cubicBezTo>
                <a:cubicBezTo>
                  <a:pt x="52" y="62"/>
                  <a:pt x="51" y="63"/>
                  <a:pt x="51" y="65"/>
                </a:cubicBezTo>
                <a:cubicBezTo>
                  <a:pt x="51" y="67"/>
                  <a:pt x="52" y="68"/>
                  <a:pt x="54" y="68"/>
                </a:cubicBezTo>
                <a:cubicBezTo>
                  <a:pt x="86" y="68"/>
                  <a:pt x="112" y="117"/>
                  <a:pt x="113" y="178"/>
                </a:cubicBezTo>
                <a:cubicBezTo>
                  <a:pt x="103" y="178"/>
                  <a:pt x="103" y="178"/>
                  <a:pt x="103" y="178"/>
                </a:cubicBezTo>
                <a:cubicBezTo>
                  <a:pt x="103" y="161"/>
                  <a:pt x="98" y="144"/>
                  <a:pt x="89" y="144"/>
                </a:cubicBezTo>
                <a:cubicBezTo>
                  <a:pt x="87" y="144"/>
                  <a:pt x="86" y="145"/>
                  <a:pt x="86" y="147"/>
                </a:cubicBezTo>
                <a:cubicBezTo>
                  <a:pt x="86" y="149"/>
                  <a:pt x="87" y="150"/>
                  <a:pt x="89" y="150"/>
                </a:cubicBezTo>
                <a:cubicBezTo>
                  <a:pt x="91" y="150"/>
                  <a:pt x="97" y="161"/>
                  <a:pt x="97" y="178"/>
                </a:cubicBezTo>
                <a:cubicBezTo>
                  <a:pt x="86" y="178"/>
                  <a:pt x="86" y="178"/>
                  <a:pt x="86" y="178"/>
                </a:cubicBezTo>
                <a:cubicBezTo>
                  <a:pt x="79" y="164"/>
                  <a:pt x="59" y="154"/>
                  <a:pt x="36" y="154"/>
                </a:cubicBezTo>
                <a:cubicBezTo>
                  <a:pt x="34" y="154"/>
                  <a:pt x="33" y="156"/>
                  <a:pt x="33" y="157"/>
                </a:cubicBezTo>
                <a:cubicBezTo>
                  <a:pt x="33" y="159"/>
                  <a:pt x="34" y="160"/>
                  <a:pt x="36" y="160"/>
                </a:cubicBezTo>
                <a:cubicBezTo>
                  <a:pt x="55" y="160"/>
                  <a:pt x="72" y="168"/>
                  <a:pt x="79" y="178"/>
                </a:cubicBezTo>
                <a:cubicBezTo>
                  <a:pt x="60" y="178"/>
                  <a:pt x="60" y="178"/>
                  <a:pt x="60" y="178"/>
                </a:cubicBezTo>
                <a:cubicBezTo>
                  <a:pt x="22" y="231"/>
                  <a:pt x="22" y="231"/>
                  <a:pt x="22" y="231"/>
                </a:cubicBezTo>
                <a:cubicBezTo>
                  <a:pt x="21" y="233"/>
                  <a:pt x="21" y="235"/>
                  <a:pt x="22" y="236"/>
                </a:cubicBezTo>
                <a:cubicBezTo>
                  <a:pt x="27" y="238"/>
                  <a:pt x="27" y="238"/>
                  <a:pt x="27" y="238"/>
                </a:cubicBezTo>
                <a:cubicBezTo>
                  <a:pt x="28" y="239"/>
                  <a:pt x="30" y="239"/>
                  <a:pt x="31" y="238"/>
                </a:cubicBezTo>
                <a:cubicBezTo>
                  <a:pt x="60" y="195"/>
                  <a:pt x="60" y="195"/>
                  <a:pt x="60" y="195"/>
                </a:cubicBezTo>
                <a:cubicBezTo>
                  <a:pt x="60" y="294"/>
                  <a:pt x="60" y="294"/>
                  <a:pt x="60" y="294"/>
                </a:cubicBezTo>
                <a:cubicBezTo>
                  <a:pt x="60" y="297"/>
                  <a:pt x="63" y="300"/>
                  <a:pt x="66" y="300"/>
                </a:cubicBezTo>
                <a:cubicBezTo>
                  <a:pt x="206" y="300"/>
                  <a:pt x="206" y="300"/>
                  <a:pt x="206" y="300"/>
                </a:cubicBezTo>
                <a:cubicBezTo>
                  <a:pt x="209" y="300"/>
                  <a:pt x="212" y="297"/>
                  <a:pt x="212" y="294"/>
                </a:cubicBezTo>
                <a:cubicBezTo>
                  <a:pt x="212" y="195"/>
                  <a:pt x="212" y="195"/>
                  <a:pt x="212" y="195"/>
                </a:cubicBezTo>
                <a:cubicBezTo>
                  <a:pt x="242" y="238"/>
                  <a:pt x="242" y="238"/>
                  <a:pt x="242" y="238"/>
                </a:cubicBezTo>
                <a:cubicBezTo>
                  <a:pt x="243" y="239"/>
                  <a:pt x="244" y="239"/>
                  <a:pt x="246" y="238"/>
                </a:cubicBezTo>
                <a:cubicBezTo>
                  <a:pt x="250" y="236"/>
                  <a:pt x="250" y="236"/>
                  <a:pt x="250" y="236"/>
                </a:cubicBezTo>
                <a:cubicBezTo>
                  <a:pt x="251" y="235"/>
                  <a:pt x="251" y="233"/>
                  <a:pt x="250" y="231"/>
                </a:cubicBezTo>
                <a:close/>
                <a:moveTo>
                  <a:pt x="159" y="226"/>
                </a:moveTo>
                <a:cubicBezTo>
                  <a:pt x="113" y="226"/>
                  <a:pt x="113" y="226"/>
                  <a:pt x="113" y="226"/>
                </a:cubicBezTo>
                <a:cubicBezTo>
                  <a:pt x="110" y="226"/>
                  <a:pt x="107" y="223"/>
                  <a:pt x="107" y="220"/>
                </a:cubicBezTo>
                <a:cubicBezTo>
                  <a:pt x="107" y="216"/>
                  <a:pt x="110" y="214"/>
                  <a:pt x="113" y="214"/>
                </a:cubicBezTo>
                <a:cubicBezTo>
                  <a:pt x="159" y="214"/>
                  <a:pt x="159" y="214"/>
                  <a:pt x="159" y="214"/>
                </a:cubicBezTo>
                <a:cubicBezTo>
                  <a:pt x="162" y="214"/>
                  <a:pt x="165" y="216"/>
                  <a:pt x="165" y="220"/>
                </a:cubicBezTo>
                <a:cubicBezTo>
                  <a:pt x="165" y="223"/>
                  <a:pt x="162" y="226"/>
                  <a:pt x="159" y="226"/>
                </a:cubicBezTo>
                <a:close/>
              </a:path>
            </a:pathLst>
          </a:custGeom>
          <a:solidFill>
            <a:srgbClr val="FFFFFF"/>
          </a:solidFill>
          <a:ln>
            <a:noFill/>
          </a:ln>
        </p:spPr>
        <p:txBody>
          <a:bodyPr vert="horz" wrap="square" lIns="82272" tIns="41137" rIns="82272" bIns="41137" numCol="1" anchor="t" anchorCtr="0" compatLnSpc="1">
            <a:prstTxWarp prst="textNoShape">
              <a:avLst/>
            </a:prstTxWarp>
          </a:bodyPr>
          <a:lstStyle/>
          <a:p>
            <a:pPr defTabSz="931144" fontAlgn="base">
              <a:spcBef>
                <a:spcPct val="0"/>
              </a:spcBef>
              <a:spcAft>
                <a:spcPct val="0"/>
              </a:spcAft>
            </a:pPr>
            <a:endParaRPr lang="en-US" sz="1600">
              <a:solidFill>
                <a:srgbClr val="505050"/>
              </a:solidFill>
              <a:ea typeface="MS PGothic" panose="020B0600070205080204" pitchFamily="34" charset="-128"/>
            </a:endParaRPr>
          </a:p>
        </p:txBody>
      </p:sp>
      <p:grpSp>
        <p:nvGrpSpPr>
          <p:cNvPr id="12" name="组合 124"/>
          <p:cNvGrpSpPr/>
          <p:nvPr/>
        </p:nvGrpSpPr>
        <p:grpSpPr>
          <a:xfrm>
            <a:off x="5047909" y="4841822"/>
            <a:ext cx="876926" cy="1169234"/>
            <a:chOff x="1549443" y="4841822"/>
            <a:chExt cx="1169234" cy="1169234"/>
          </a:xfrm>
        </p:grpSpPr>
        <p:sp>
          <p:nvSpPr>
            <p:cNvPr id="126" name="椭圆 125"/>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27" name="椭圆 126"/>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pic>
          <p:nvPicPr>
            <p:cNvPr id="128" name="Picture 10" descr="C:\Users\Justin\Desktop\_Work_in_Progress\_MS\1407\guy.png"/>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1810537" y="5048956"/>
              <a:ext cx="641532" cy="75496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9" name="右箭头 128"/>
          <p:cNvSpPr/>
          <p:nvPr/>
        </p:nvSpPr>
        <p:spPr>
          <a:xfrm>
            <a:off x="5966858" y="5336498"/>
            <a:ext cx="295066" cy="19487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9"/>
          <p:cNvGrpSpPr/>
          <p:nvPr/>
        </p:nvGrpSpPr>
        <p:grpSpPr>
          <a:xfrm>
            <a:off x="6281251" y="4841822"/>
            <a:ext cx="876926" cy="1169234"/>
            <a:chOff x="1549443" y="4841822"/>
            <a:chExt cx="1169234" cy="1169234"/>
          </a:xfrm>
        </p:grpSpPr>
        <p:sp>
          <p:nvSpPr>
            <p:cNvPr id="131" name="椭圆 130"/>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32" name="椭圆 131"/>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grpSp>
      <p:grpSp>
        <p:nvGrpSpPr>
          <p:cNvPr id="14" name="组合 132"/>
          <p:cNvGrpSpPr/>
          <p:nvPr/>
        </p:nvGrpSpPr>
        <p:grpSpPr>
          <a:xfrm>
            <a:off x="7514593" y="4841822"/>
            <a:ext cx="876926" cy="1169234"/>
            <a:chOff x="1549443" y="4841822"/>
            <a:chExt cx="1169234" cy="1169234"/>
          </a:xfrm>
        </p:grpSpPr>
        <p:sp>
          <p:nvSpPr>
            <p:cNvPr id="134" name="椭圆 133"/>
            <p:cNvSpPr/>
            <p:nvPr/>
          </p:nvSpPr>
          <p:spPr>
            <a:xfrm>
              <a:off x="1549443" y="4841822"/>
              <a:ext cx="1169234" cy="1169234"/>
            </a:xfrm>
            <a:prstGeom prst="ellipse">
              <a:avLst/>
            </a:prstGeom>
            <a:gradFill flip="none" rotWithShape="1">
              <a:gsLst>
                <a:gs pos="100000">
                  <a:srgbClr val="FCFCFC"/>
                </a:gs>
                <a:gs pos="0">
                  <a:srgbClr val="CCCCCC"/>
                </a:gs>
              </a:gsLst>
              <a:lin ang="15600000" scaled="0"/>
              <a:tileRect/>
            </a:gradFill>
            <a:ln w="12700" cap="flat" cmpd="sng" algn="ctr">
              <a:solidFill>
                <a:schemeClr val="bg1"/>
              </a:solidFill>
              <a:prstDash val="solid"/>
            </a:ln>
            <a:effectLst>
              <a:outerShdw blurRad="254000" dist="127000" dir="8160000" algn="tr" rotWithShape="0">
                <a:prstClr val="black">
                  <a:alpha val="34000"/>
                </a:prstClr>
              </a:outerShdw>
            </a:effectLst>
          </p:spPr>
          <p:txBody>
            <a:bodyPr rtlCol="0" anchor="ctr"/>
            <a:lstStyle/>
            <a:p>
              <a:pPr algn="ctr"/>
              <a:endParaRPr lang="zh-CN" altLang="en-US">
                <a:solidFill>
                  <a:sysClr val="window" lastClr="FFFFFF"/>
                </a:solidFill>
                <a:latin typeface="Calibri" panose="020F0502020204030204"/>
                <a:ea typeface="宋体" panose="02010600030101010101" pitchFamily="2" charset="-122"/>
              </a:endParaRPr>
            </a:p>
          </p:txBody>
        </p:sp>
        <p:sp>
          <p:nvSpPr>
            <p:cNvPr id="135" name="椭圆 134"/>
            <p:cNvSpPr/>
            <p:nvPr/>
          </p:nvSpPr>
          <p:spPr>
            <a:xfrm>
              <a:off x="1657758" y="4950137"/>
              <a:ext cx="952604" cy="952604"/>
            </a:xfrm>
            <a:prstGeom prst="ellipse">
              <a:avLst/>
            </a:prstGeom>
            <a:solidFill>
              <a:srgbClr val="3BC5E9"/>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pitchFamily="34" charset="-122"/>
                <a:ea typeface="微软雅黑" panose="020B0503020204020204" pitchFamily="34" charset="-122"/>
              </a:endParaRPr>
            </a:p>
          </p:txBody>
        </p:sp>
      </p:grpSp>
      <p:sp>
        <p:nvSpPr>
          <p:cNvPr id="136" name="右箭头 135"/>
          <p:cNvSpPr/>
          <p:nvPr/>
        </p:nvSpPr>
        <p:spPr>
          <a:xfrm>
            <a:off x="7188852" y="5336498"/>
            <a:ext cx="295066" cy="19487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57158" y="6119371"/>
            <a:ext cx="1323048" cy="646331"/>
          </a:xfrm>
          <a:prstGeom prst="rect">
            <a:avLst/>
          </a:prstGeom>
          <a:noFill/>
          <a:ln>
            <a:solidFill>
              <a:srgbClr val="3BC5E9"/>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法律服务供给</a:t>
            </a:r>
            <a:endParaRPr lang="zh-CN" altLang="en-US" dirty="0">
              <a:latin typeface="微软雅黑" panose="020B0503020204020204" pitchFamily="34" charset="-122"/>
              <a:ea typeface="微软雅黑" panose="020B0503020204020204" pitchFamily="34" charset="-122"/>
            </a:endParaRPr>
          </a:p>
        </p:txBody>
      </p:sp>
      <p:sp>
        <p:nvSpPr>
          <p:cNvPr id="140" name="文本框 139"/>
          <p:cNvSpPr txBox="1"/>
          <p:nvPr/>
        </p:nvSpPr>
        <p:spPr>
          <a:xfrm>
            <a:off x="1857356" y="6119371"/>
            <a:ext cx="1285884" cy="523220"/>
          </a:xfrm>
          <a:prstGeom prst="rect">
            <a:avLst/>
          </a:prstGeom>
          <a:noFill/>
          <a:ln>
            <a:solidFill>
              <a:srgbClr val="3BC5E9"/>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众</a:t>
            </a:r>
            <a:r>
              <a:rPr lang="zh-CN" altLang="en-US" sz="1400" dirty="0" smtClean="0">
                <a:latin typeface="微软雅黑" panose="020B0503020204020204" pitchFamily="34" charset="-122"/>
                <a:ea typeface="微软雅黑" panose="020B0503020204020204" pitchFamily="34" charset="-122"/>
              </a:rPr>
              <a:t>筹产品审核与资金管理</a:t>
            </a:r>
            <a:endParaRPr lang="zh-CN" altLang="en-US" sz="1400" dirty="0">
              <a:latin typeface="微软雅黑" panose="020B0503020204020204" pitchFamily="34" charset="-122"/>
              <a:ea typeface="微软雅黑" panose="020B0503020204020204" pitchFamily="34" charset="-122"/>
            </a:endParaRPr>
          </a:p>
        </p:txBody>
      </p:sp>
      <p:sp>
        <p:nvSpPr>
          <p:cNvPr id="141" name="文本框 140"/>
          <p:cNvSpPr txBox="1"/>
          <p:nvPr/>
        </p:nvSpPr>
        <p:spPr>
          <a:xfrm>
            <a:off x="3269964" y="6119371"/>
            <a:ext cx="1230598" cy="646331"/>
          </a:xfrm>
          <a:prstGeom prst="rect">
            <a:avLst/>
          </a:prstGeom>
          <a:noFill/>
          <a:ln>
            <a:solidFill>
              <a:srgbClr val="3BC5E9"/>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法律服务产品库</a:t>
            </a:r>
            <a:endParaRPr lang="zh-CN" altLang="en-US" dirty="0">
              <a:latin typeface="微软雅黑" panose="020B0503020204020204" pitchFamily="34" charset="-122"/>
              <a:ea typeface="微软雅黑" panose="020B0503020204020204" pitchFamily="34" charset="-122"/>
            </a:endParaRPr>
          </a:p>
        </p:txBody>
      </p:sp>
      <p:sp>
        <p:nvSpPr>
          <p:cNvPr id="142" name="文本框 141"/>
          <p:cNvSpPr txBox="1"/>
          <p:nvPr/>
        </p:nvSpPr>
        <p:spPr>
          <a:xfrm>
            <a:off x="4857752" y="6119371"/>
            <a:ext cx="1143008" cy="646331"/>
          </a:xfrm>
          <a:prstGeom prst="rect">
            <a:avLst/>
          </a:prstGeom>
          <a:noFill/>
          <a:ln>
            <a:solidFill>
              <a:srgbClr val="3BC5E9"/>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法律服务需求方</a:t>
            </a:r>
            <a:endParaRPr lang="zh-CN" altLang="en-US" dirty="0">
              <a:latin typeface="微软雅黑" panose="020B0503020204020204" pitchFamily="34" charset="-122"/>
              <a:ea typeface="微软雅黑" panose="020B0503020204020204" pitchFamily="34" charset="-122"/>
            </a:endParaRPr>
          </a:p>
        </p:txBody>
      </p:sp>
      <p:sp>
        <p:nvSpPr>
          <p:cNvPr id="143" name="文本框 142"/>
          <p:cNvSpPr txBox="1"/>
          <p:nvPr/>
        </p:nvSpPr>
        <p:spPr>
          <a:xfrm>
            <a:off x="6262546" y="6119371"/>
            <a:ext cx="883010" cy="646331"/>
          </a:xfrm>
          <a:prstGeom prst="rect">
            <a:avLst/>
          </a:prstGeom>
          <a:noFill/>
          <a:ln>
            <a:solidFill>
              <a:srgbClr val="3BC5E9"/>
            </a:solidFill>
          </a:ln>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圈子众筹</a:t>
            </a:r>
          </a:p>
        </p:txBody>
      </p:sp>
      <p:sp>
        <p:nvSpPr>
          <p:cNvPr id="144" name="文本框 143"/>
          <p:cNvSpPr txBox="1"/>
          <p:nvPr/>
        </p:nvSpPr>
        <p:spPr>
          <a:xfrm>
            <a:off x="7514593" y="6119371"/>
            <a:ext cx="876926" cy="646331"/>
          </a:xfrm>
          <a:prstGeom prst="rect">
            <a:avLst/>
          </a:prstGeom>
          <a:noFill/>
          <a:ln>
            <a:solidFill>
              <a:srgbClr val="3BC5E9"/>
            </a:solidFill>
          </a:ln>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众筹资金池</a:t>
            </a:r>
            <a:endParaRPr lang="zh-CN" altLang="en-US" dirty="0">
              <a:latin typeface="微软雅黑" panose="020B0503020204020204" pitchFamily="34" charset="-122"/>
              <a:ea typeface="微软雅黑" panose="020B0503020204020204" pitchFamily="34" charset="-122"/>
            </a:endParaRPr>
          </a:p>
        </p:txBody>
      </p:sp>
      <p:sp>
        <p:nvSpPr>
          <p:cNvPr id="61" name="Freeform 15"/>
          <p:cNvSpPr>
            <a:spLocks noEditPoints="1"/>
          </p:cNvSpPr>
          <p:nvPr/>
        </p:nvSpPr>
        <p:spPr bwMode="black">
          <a:xfrm>
            <a:off x="3500430" y="5143512"/>
            <a:ext cx="503308" cy="656616"/>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sp>
        <p:nvSpPr>
          <p:cNvPr id="62" name="椭圆 61"/>
          <p:cNvSpPr/>
          <p:nvPr/>
        </p:nvSpPr>
        <p:spPr>
          <a:xfrm>
            <a:off x="7572396" y="5000636"/>
            <a:ext cx="752082" cy="857256"/>
          </a:xfrm>
          <a:prstGeom prst="ellipse">
            <a:avLst/>
          </a:prstGeom>
          <a:solidFill>
            <a:srgbClr val="3BC5E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smtClean="0"/>
              <a:t>$</a:t>
            </a:r>
            <a:endParaRPr lang="zh-CN" altLang="en-US" sz="6000" dirty="0"/>
          </a:p>
        </p:txBody>
      </p:sp>
      <p:pic>
        <p:nvPicPr>
          <p:cNvPr id="63" name="Picture 2" descr="\\MAGNUM\Projects\Microsoft\Cloud Power FY12\Design\Icons\PNGs\Cloud_on_your_terms.png"/>
          <p:cNvPicPr>
            <a:picLocks noChangeAspect="1" noChangeArrowheads="1"/>
          </p:cNvPicPr>
          <p:nvPr/>
        </p:nvPicPr>
        <p:blipFill>
          <a:blip r:embed="rId4">
            <a:lum bright="100000"/>
            <a:extLst>
              <a:ext uri="{28A0092B-C50C-407E-A947-70E740481C1C}">
                <a14:useLocalDpi xmlns="" xmlns:a14="http://schemas.microsoft.com/office/drawing/2010/main"/>
              </a:ext>
            </a:extLst>
          </a:blip>
          <a:stretch>
            <a:fillRect/>
          </a:stretch>
        </p:blipFill>
        <p:spPr bwMode="auto">
          <a:xfrm>
            <a:off x="6215074" y="5072074"/>
            <a:ext cx="928694" cy="647504"/>
          </a:xfrm>
          <a:prstGeom prst="rect">
            <a:avLst/>
          </a:prstGeom>
          <a:noFill/>
          <a:ln>
            <a:noFill/>
          </a:ln>
        </p:spPr>
      </p:pic>
      <p:pic>
        <p:nvPicPr>
          <p:cNvPr id="1027" name="Picture 3" descr="众筹平台流程图"/>
          <p:cNvPicPr>
            <a:picLocks noChangeAspect="1" noChangeArrowheads="1"/>
          </p:cNvPicPr>
          <p:nvPr/>
        </p:nvPicPr>
        <p:blipFill>
          <a:blip r:embed="rId5"/>
          <a:srcRect/>
          <a:stretch>
            <a:fillRect/>
          </a:stretch>
        </p:blipFill>
        <p:spPr bwMode="auto">
          <a:xfrm>
            <a:off x="-1" y="1928802"/>
            <a:ext cx="9143997" cy="4929197"/>
          </a:xfrm>
          <a:prstGeom prst="rect">
            <a:avLst/>
          </a:prstGeom>
          <a:noFill/>
          <a:ln w="9525">
            <a:solidFill>
              <a:srgbClr val="000000"/>
            </a:solidFill>
            <a:miter lim="800000"/>
            <a:headEnd/>
            <a:tailEnd/>
          </a:ln>
        </p:spPr>
      </p:pic>
      <p:pic>
        <p:nvPicPr>
          <p:cNvPr id="64" name="Picture 1" descr="C:\Documents and Settings\Administrator\桌面\工作用图\青年创客-d.jpg"/>
          <p:cNvPicPr>
            <a:picLocks noChangeAspect="1" noChangeArrowheads="1"/>
          </p:cNvPicPr>
          <p:nvPr/>
        </p:nvPicPr>
        <p:blipFill>
          <a:blip r:embed="rId6"/>
          <a:srcRect/>
          <a:stretch>
            <a:fillRect/>
          </a:stretch>
        </p:blipFill>
        <p:spPr bwMode="auto">
          <a:xfrm>
            <a:off x="6000728" y="0"/>
            <a:ext cx="3143272" cy="642917"/>
          </a:xfrm>
          <a:prstGeom prst="rect">
            <a:avLst/>
          </a:prstGeom>
          <a:noFill/>
        </p:spPr>
      </p:pic>
    </p:spTree>
    <p:extLst>
      <p:ext uri="{BB962C8B-B14F-4D97-AF65-F5344CB8AC3E}">
        <p14:creationId xmlns="" xmlns:p14="http://schemas.microsoft.com/office/powerpoint/2010/main" val="148626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additive="base">
                                        <p:cTn id="12" dur="2000" fill="hold"/>
                                        <p:tgtEl>
                                          <p:spTgt spid="106"/>
                                        </p:tgtEl>
                                        <p:attrNameLst>
                                          <p:attrName>ppt_x</p:attrName>
                                        </p:attrNameLst>
                                      </p:cBhvr>
                                      <p:tavLst>
                                        <p:tav tm="0">
                                          <p:val>
                                            <p:strVal val="#ppt_x"/>
                                          </p:val>
                                        </p:tav>
                                        <p:tav tm="100000">
                                          <p:val>
                                            <p:strVal val="#ppt_x"/>
                                          </p:val>
                                        </p:tav>
                                      </p:tavLst>
                                    </p:anim>
                                    <p:anim calcmode="lin" valueType="num">
                                      <p:cBhvr additive="base">
                                        <p:cTn id="13" dur="2000" fill="hold"/>
                                        <p:tgtEl>
                                          <p:spTgt spid="106"/>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ppt_x"/>
                                          </p:val>
                                        </p:tav>
                                        <p:tav tm="100000">
                                          <p:val>
                                            <p:strVal val="#ppt_x"/>
                                          </p:val>
                                        </p:tav>
                                      </p:tavLst>
                                    </p:anim>
                                    <p:anim calcmode="lin" valueType="num">
                                      <p:cBhvr additive="base">
                                        <p:cTn id="22" dur="2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2000" fill="hold"/>
                                        <p:tgtEl>
                                          <p:spTgt spid="61"/>
                                        </p:tgtEl>
                                        <p:attrNameLst>
                                          <p:attrName>ppt_x</p:attrName>
                                        </p:attrNameLst>
                                      </p:cBhvr>
                                      <p:tavLst>
                                        <p:tav tm="0">
                                          <p:val>
                                            <p:strVal val="#ppt_x"/>
                                          </p:val>
                                        </p:tav>
                                        <p:tav tm="100000">
                                          <p:val>
                                            <p:strVal val="#ppt_x"/>
                                          </p:val>
                                        </p:tav>
                                      </p:tavLst>
                                    </p:anim>
                                    <p:anim calcmode="lin" valueType="num">
                                      <p:cBhvr additive="base">
                                        <p:cTn id="26" dur="2000" fill="hold"/>
                                        <p:tgtEl>
                                          <p:spTgt spid="6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ppt_x"/>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2000" fill="hold"/>
                                        <p:tgtEl>
                                          <p:spTgt spid="23"/>
                                        </p:tgtEl>
                                        <p:attrNameLst>
                                          <p:attrName>ppt_x</p:attrName>
                                        </p:attrNameLst>
                                      </p:cBhvr>
                                      <p:tavLst>
                                        <p:tav tm="0">
                                          <p:val>
                                            <p:strVal val="#ppt_x"/>
                                          </p:val>
                                        </p:tav>
                                        <p:tav tm="100000">
                                          <p:val>
                                            <p:strVal val="#ppt_x"/>
                                          </p:val>
                                        </p:tav>
                                      </p:tavLst>
                                    </p:anim>
                                    <p:anim calcmode="lin" valueType="num">
                                      <p:cBhvr additive="base">
                                        <p:cTn id="34" dur="20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additive="base">
                                        <p:cTn id="37" dur="2000" fill="hold"/>
                                        <p:tgtEl>
                                          <p:spTgt spid="123"/>
                                        </p:tgtEl>
                                        <p:attrNameLst>
                                          <p:attrName>ppt_x</p:attrName>
                                        </p:attrNameLst>
                                      </p:cBhvr>
                                      <p:tavLst>
                                        <p:tav tm="0">
                                          <p:val>
                                            <p:strVal val="#ppt_x"/>
                                          </p:val>
                                        </p:tav>
                                        <p:tav tm="100000">
                                          <p:val>
                                            <p:strVal val="#ppt_x"/>
                                          </p:val>
                                        </p:tav>
                                      </p:tavLst>
                                    </p:anim>
                                    <p:anim calcmode="lin" valueType="num">
                                      <p:cBhvr additive="base">
                                        <p:cTn id="38" dur="2000" fill="hold"/>
                                        <p:tgtEl>
                                          <p:spTgt spid="1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anim calcmode="lin" valueType="num">
                                      <p:cBhvr additive="base">
                                        <p:cTn id="41" dur="2000" fill="hold"/>
                                        <p:tgtEl>
                                          <p:spTgt spid="122"/>
                                        </p:tgtEl>
                                        <p:attrNameLst>
                                          <p:attrName>ppt_x</p:attrName>
                                        </p:attrNameLst>
                                      </p:cBhvr>
                                      <p:tavLst>
                                        <p:tav tm="0">
                                          <p:val>
                                            <p:strVal val="#ppt_x"/>
                                          </p:val>
                                        </p:tav>
                                        <p:tav tm="100000">
                                          <p:val>
                                            <p:strVal val="#ppt_x"/>
                                          </p:val>
                                        </p:tav>
                                      </p:tavLst>
                                    </p:anim>
                                    <p:anim calcmode="lin" valueType="num">
                                      <p:cBhvr additive="base">
                                        <p:cTn id="42" dur="2000" fill="hold"/>
                                        <p:tgtEl>
                                          <p:spTgt spid="1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2000" fill="hold"/>
                                        <p:tgtEl>
                                          <p:spTgt spid="11"/>
                                        </p:tgtEl>
                                        <p:attrNameLst>
                                          <p:attrName>ppt_x</p:attrName>
                                        </p:attrNameLst>
                                      </p:cBhvr>
                                      <p:tavLst>
                                        <p:tav tm="0">
                                          <p:val>
                                            <p:strVal val="#ppt_x"/>
                                          </p:val>
                                        </p:tav>
                                        <p:tav tm="100000">
                                          <p:val>
                                            <p:strVal val="#ppt_x"/>
                                          </p:val>
                                        </p:tav>
                                      </p:tavLst>
                                    </p:anim>
                                    <p:anim calcmode="lin" valueType="num">
                                      <p:cBhvr additive="base">
                                        <p:cTn id="46" dur="20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2000" fill="hold"/>
                                        <p:tgtEl>
                                          <p:spTgt spid="25"/>
                                        </p:tgtEl>
                                        <p:attrNameLst>
                                          <p:attrName>ppt_x</p:attrName>
                                        </p:attrNameLst>
                                      </p:cBhvr>
                                      <p:tavLst>
                                        <p:tav tm="0">
                                          <p:val>
                                            <p:strVal val="#ppt_x"/>
                                          </p:val>
                                        </p:tav>
                                        <p:tav tm="100000">
                                          <p:val>
                                            <p:strVal val="#ppt_x"/>
                                          </p:val>
                                        </p:tav>
                                      </p:tavLst>
                                    </p:anim>
                                    <p:anim calcmode="lin" valueType="num">
                                      <p:cBhvr additive="base">
                                        <p:cTn id="50" dur="2000" fill="hold"/>
                                        <p:tgtEl>
                                          <p:spTgt spid="2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0"/>
                                        </p:tgtEl>
                                        <p:attrNameLst>
                                          <p:attrName>style.visibility</p:attrName>
                                        </p:attrNameLst>
                                      </p:cBhvr>
                                      <p:to>
                                        <p:strVal val="visible"/>
                                      </p:to>
                                    </p:set>
                                    <p:anim calcmode="lin" valueType="num">
                                      <p:cBhvr additive="base">
                                        <p:cTn id="53" dur="2000" fill="hold"/>
                                        <p:tgtEl>
                                          <p:spTgt spid="140"/>
                                        </p:tgtEl>
                                        <p:attrNameLst>
                                          <p:attrName>ppt_x</p:attrName>
                                        </p:attrNameLst>
                                      </p:cBhvr>
                                      <p:tavLst>
                                        <p:tav tm="0">
                                          <p:val>
                                            <p:strVal val="#ppt_x"/>
                                          </p:val>
                                        </p:tav>
                                        <p:tav tm="100000">
                                          <p:val>
                                            <p:strVal val="#ppt_x"/>
                                          </p:val>
                                        </p:tav>
                                      </p:tavLst>
                                    </p:anim>
                                    <p:anim calcmode="lin" valueType="num">
                                      <p:cBhvr additive="base">
                                        <p:cTn id="54" dur="2000" fill="hold"/>
                                        <p:tgtEl>
                                          <p:spTgt spid="1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anim calcmode="lin" valueType="num">
                                      <p:cBhvr additive="base">
                                        <p:cTn id="57" dur="2000" fill="hold"/>
                                        <p:tgtEl>
                                          <p:spTgt spid="141"/>
                                        </p:tgtEl>
                                        <p:attrNameLst>
                                          <p:attrName>ppt_x</p:attrName>
                                        </p:attrNameLst>
                                      </p:cBhvr>
                                      <p:tavLst>
                                        <p:tav tm="0">
                                          <p:val>
                                            <p:strVal val="#ppt_x"/>
                                          </p:val>
                                        </p:tav>
                                        <p:tav tm="100000">
                                          <p:val>
                                            <p:strVal val="#ppt_x"/>
                                          </p:val>
                                        </p:tav>
                                      </p:tavLst>
                                    </p:anim>
                                    <p:anim calcmode="lin" valueType="num">
                                      <p:cBhvr additive="base">
                                        <p:cTn id="58" dur="2000" fill="hold"/>
                                        <p:tgtEl>
                                          <p:spTgt spid="141"/>
                                        </p:tgtEl>
                                        <p:attrNameLst>
                                          <p:attrName>ppt_y</p:attrName>
                                        </p:attrNameLst>
                                      </p:cBhvr>
                                      <p:tavLst>
                                        <p:tav tm="0">
                                          <p:val>
                                            <p:strVal val="1+#ppt_h/2"/>
                                          </p:val>
                                        </p:tav>
                                        <p:tav tm="100000">
                                          <p:val>
                                            <p:strVal val="#ppt_y"/>
                                          </p:val>
                                        </p:tav>
                                      </p:tavLst>
                                    </p:anim>
                                  </p:childTnLst>
                                </p:cTn>
                              </p:par>
                            </p:childTnLst>
                          </p:cTn>
                        </p:par>
                        <p:par>
                          <p:cTn id="59" fill="hold">
                            <p:stCondLst>
                              <p:cond delay="6000"/>
                            </p:stCondLst>
                            <p:childTnLst>
                              <p:par>
                                <p:cTn id="60" presetID="2" presetClass="entr" presetSubtype="4"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2000" fill="hold"/>
                                        <p:tgtEl>
                                          <p:spTgt spid="8"/>
                                        </p:tgtEl>
                                        <p:attrNameLst>
                                          <p:attrName>ppt_x</p:attrName>
                                        </p:attrNameLst>
                                      </p:cBhvr>
                                      <p:tavLst>
                                        <p:tav tm="0">
                                          <p:val>
                                            <p:strVal val="#ppt_x"/>
                                          </p:val>
                                        </p:tav>
                                        <p:tav tm="100000">
                                          <p:val>
                                            <p:strVal val="#ppt_x"/>
                                          </p:val>
                                        </p:tav>
                                      </p:tavLst>
                                    </p:anim>
                                    <p:anim calcmode="lin" valueType="num">
                                      <p:cBhvr additive="base">
                                        <p:cTn id="63" dur="2000" fill="hold"/>
                                        <p:tgtEl>
                                          <p:spTgt spid="8"/>
                                        </p:tgtEl>
                                        <p:attrNameLst>
                                          <p:attrName>ppt_y</p:attrName>
                                        </p:attrNameLst>
                                      </p:cBhvr>
                                      <p:tavLst>
                                        <p:tav tm="0">
                                          <p:val>
                                            <p:strVal val="1+#ppt_h/2"/>
                                          </p:val>
                                        </p:tav>
                                        <p:tav tm="100000">
                                          <p:val>
                                            <p:strVal val="#ppt_y"/>
                                          </p:val>
                                        </p:tav>
                                      </p:tavLst>
                                    </p:anim>
                                  </p:childTnLst>
                                </p:cTn>
                              </p:par>
                            </p:childTnLst>
                          </p:cTn>
                        </p:par>
                        <p:par>
                          <p:cTn id="64" fill="hold">
                            <p:stCondLst>
                              <p:cond delay="8000"/>
                            </p:stCondLst>
                            <p:childTnLst>
                              <p:par>
                                <p:cTn id="65" presetID="2" presetClass="entr" presetSubtype="4" fill="hold" grpId="0" nodeType="afterEffect">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additive="base">
                                        <p:cTn id="67" dur="2000" fill="hold"/>
                                        <p:tgtEl>
                                          <p:spTgt spid="107"/>
                                        </p:tgtEl>
                                        <p:attrNameLst>
                                          <p:attrName>ppt_x</p:attrName>
                                        </p:attrNameLst>
                                      </p:cBhvr>
                                      <p:tavLst>
                                        <p:tav tm="0">
                                          <p:val>
                                            <p:strVal val="#ppt_x"/>
                                          </p:val>
                                        </p:tav>
                                        <p:tav tm="100000">
                                          <p:val>
                                            <p:strVal val="#ppt_x"/>
                                          </p:val>
                                        </p:tav>
                                      </p:tavLst>
                                    </p:anim>
                                    <p:anim calcmode="lin" valueType="num">
                                      <p:cBhvr additive="base">
                                        <p:cTn id="68" dur="2000" fill="hold"/>
                                        <p:tgtEl>
                                          <p:spTgt spid="10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2000" fill="hold"/>
                                        <p:tgtEl>
                                          <p:spTgt spid="12"/>
                                        </p:tgtEl>
                                        <p:attrNameLst>
                                          <p:attrName>ppt_x</p:attrName>
                                        </p:attrNameLst>
                                      </p:cBhvr>
                                      <p:tavLst>
                                        <p:tav tm="0">
                                          <p:val>
                                            <p:strVal val="#ppt_x"/>
                                          </p:val>
                                        </p:tav>
                                        <p:tav tm="100000">
                                          <p:val>
                                            <p:strVal val="#ppt_x"/>
                                          </p:val>
                                        </p:tav>
                                      </p:tavLst>
                                    </p:anim>
                                    <p:anim calcmode="lin" valueType="num">
                                      <p:cBhvr additive="base">
                                        <p:cTn id="72" dur="2000" fill="hold"/>
                                        <p:tgtEl>
                                          <p:spTgt spid="1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2000" fill="hold"/>
                                        <p:tgtEl>
                                          <p:spTgt spid="63"/>
                                        </p:tgtEl>
                                        <p:attrNameLst>
                                          <p:attrName>ppt_x</p:attrName>
                                        </p:attrNameLst>
                                      </p:cBhvr>
                                      <p:tavLst>
                                        <p:tav tm="0">
                                          <p:val>
                                            <p:strVal val="#ppt_x"/>
                                          </p:val>
                                        </p:tav>
                                        <p:tav tm="100000">
                                          <p:val>
                                            <p:strVal val="#ppt_x"/>
                                          </p:val>
                                        </p:tav>
                                      </p:tavLst>
                                    </p:anim>
                                    <p:anim calcmode="lin" valueType="num">
                                      <p:cBhvr additive="base">
                                        <p:cTn id="76" dur="2000" fill="hold"/>
                                        <p:tgtEl>
                                          <p:spTgt spid="6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29"/>
                                        </p:tgtEl>
                                        <p:attrNameLst>
                                          <p:attrName>style.visibility</p:attrName>
                                        </p:attrNameLst>
                                      </p:cBhvr>
                                      <p:to>
                                        <p:strVal val="visible"/>
                                      </p:to>
                                    </p:set>
                                    <p:anim calcmode="lin" valueType="num">
                                      <p:cBhvr additive="base">
                                        <p:cTn id="79" dur="2000" fill="hold"/>
                                        <p:tgtEl>
                                          <p:spTgt spid="129"/>
                                        </p:tgtEl>
                                        <p:attrNameLst>
                                          <p:attrName>ppt_x</p:attrName>
                                        </p:attrNameLst>
                                      </p:cBhvr>
                                      <p:tavLst>
                                        <p:tav tm="0">
                                          <p:val>
                                            <p:strVal val="#ppt_x"/>
                                          </p:val>
                                        </p:tav>
                                        <p:tav tm="100000">
                                          <p:val>
                                            <p:strVal val="#ppt_x"/>
                                          </p:val>
                                        </p:tav>
                                      </p:tavLst>
                                    </p:anim>
                                    <p:anim calcmode="lin" valueType="num">
                                      <p:cBhvr additive="base">
                                        <p:cTn id="80" dur="2000" fill="hold"/>
                                        <p:tgtEl>
                                          <p:spTgt spid="12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2000" fill="hold"/>
                                        <p:tgtEl>
                                          <p:spTgt spid="13"/>
                                        </p:tgtEl>
                                        <p:attrNameLst>
                                          <p:attrName>ppt_x</p:attrName>
                                        </p:attrNameLst>
                                      </p:cBhvr>
                                      <p:tavLst>
                                        <p:tav tm="0">
                                          <p:val>
                                            <p:strVal val="#ppt_x"/>
                                          </p:val>
                                        </p:tav>
                                        <p:tav tm="100000">
                                          <p:val>
                                            <p:strVal val="#ppt_x"/>
                                          </p:val>
                                        </p:tav>
                                      </p:tavLst>
                                    </p:anim>
                                    <p:anim calcmode="lin" valueType="num">
                                      <p:cBhvr additive="base">
                                        <p:cTn id="84" dur="2000" fill="hold"/>
                                        <p:tgtEl>
                                          <p:spTgt spid="1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6"/>
                                        </p:tgtEl>
                                        <p:attrNameLst>
                                          <p:attrName>style.visibility</p:attrName>
                                        </p:attrNameLst>
                                      </p:cBhvr>
                                      <p:to>
                                        <p:strVal val="visible"/>
                                      </p:to>
                                    </p:set>
                                    <p:anim calcmode="lin" valueType="num">
                                      <p:cBhvr additive="base">
                                        <p:cTn id="87" dur="2000" fill="hold"/>
                                        <p:tgtEl>
                                          <p:spTgt spid="136"/>
                                        </p:tgtEl>
                                        <p:attrNameLst>
                                          <p:attrName>ppt_x</p:attrName>
                                        </p:attrNameLst>
                                      </p:cBhvr>
                                      <p:tavLst>
                                        <p:tav tm="0">
                                          <p:val>
                                            <p:strVal val="#ppt_x"/>
                                          </p:val>
                                        </p:tav>
                                        <p:tav tm="100000">
                                          <p:val>
                                            <p:strVal val="#ppt_x"/>
                                          </p:val>
                                        </p:tav>
                                      </p:tavLst>
                                    </p:anim>
                                    <p:anim calcmode="lin" valueType="num">
                                      <p:cBhvr additive="base">
                                        <p:cTn id="88" dur="2000" fill="hold"/>
                                        <p:tgtEl>
                                          <p:spTgt spid="13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2000" fill="hold"/>
                                        <p:tgtEl>
                                          <p:spTgt spid="62"/>
                                        </p:tgtEl>
                                        <p:attrNameLst>
                                          <p:attrName>ppt_x</p:attrName>
                                        </p:attrNameLst>
                                      </p:cBhvr>
                                      <p:tavLst>
                                        <p:tav tm="0">
                                          <p:val>
                                            <p:strVal val="#ppt_x"/>
                                          </p:val>
                                        </p:tav>
                                        <p:tav tm="100000">
                                          <p:val>
                                            <p:strVal val="#ppt_x"/>
                                          </p:val>
                                        </p:tav>
                                      </p:tavLst>
                                    </p:anim>
                                    <p:anim calcmode="lin" valueType="num">
                                      <p:cBhvr additive="base">
                                        <p:cTn id="92" dur="2000" fill="hold"/>
                                        <p:tgtEl>
                                          <p:spTgt spid="6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additive="base">
                                        <p:cTn id="95" dur="2000" fill="hold"/>
                                        <p:tgtEl>
                                          <p:spTgt spid="14"/>
                                        </p:tgtEl>
                                        <p:attrNameLst>
                                          <p:attrName>ppt_x</p:attrName>
                                        </p:attrNameLst>
                                      </p:cBhvr>
                                      <p:tavLst>
                                        <p:tav tm="0">
                                          <p:val>
                                            <p:strVal val="#ppt_x"/>
                                          </p:val>
                                        </p:tav>
                                        <p:tav tm="100000">
                                          <p:val>
                                            <p:strVal val="#ppt_x"/>
                                          </p:val>
                                        </p:tav>
                                      </p:tavLst>
                                    </p:anim>
                                    <p:anim calcmode="lin" valueType="num">
                                      <p:cBhvr additive="base">
                                        <p:cTn id="96" dur="2000" fill="hold"/>
                                        <p:tgtEl>
                                          <p:spTgt spid="14"/>
                                        </p:tgtEl>
                                        <p:attrNameLst>
                                          <p:attrName>ppt_y</p:attrName>
                                        </p:attrNameLst>
                                      </p:cBhvr>
                                      <p:tavLst>
                                        <p:tav tm="0">
                                          <p:val>
                                            <p:strVal val="1+#ppt_h/2"/>
                                          </p:val>
                                        </p:tav>
                                        <p:tav tm="100000">
                                          <p:val>
                                            <p:strVal val="#ppt_y"/>
                                          </p:val>
                                        </p:tav>
                                      </p:tavLst>
                                    </p:anim>
                                  </p:childTnLst>
                                </p:cTn>
                              </p:par>
                              <p:par>
                                <p:cTn id="97" presetID="2" presetClass="entr" presetSubtype="4" fill="hold" grpId="1" nodeType="withEffect">
                                  <p:stCondLst>
                                    <p:cond delay="0"/>
                                  </p:stCondLst>
                                  <p:childTnLst>
                                    <p:set>
                                      <p:cBhvr>
                                        <p:cTn id="98" dur="1" fill="hold">
                                          <p:stCondLst>
                                            <p:cond delay="0"/>
                                          </p:stCondLst>
                                        </p:cTn>
                                        <p:tgtEl>
                                          <p:spTgt spid="144"/>
                                        </p:tgtEl>
                                        <p:attrNameLst>
                                          <p:attrName>style.visibility</p:attrName>
                                        </p:attrNameLst>
                                      </p:cBhvr>
                                      <p:to>
                                        <p:strVal val="visible"/>
                                      </p:to>
                                    </p:set>
                                    <p:anim calcmode="lin" valueType="num">
                                      <p:cBhvr additive="base">
                                        <p:cTn id="99" dur="2000" fill="hold"/>
                                        <p:tgtEl>
                                          <p:spTgt spid="144"/>
                                        </p:tgtEl>
                                        <p:attrNameLst>
                                          <p:attrName>ppt_x</p:attrName>
                                        </p:attrNameLst>
                                      </p:cBhvr>
                                      <p:tavLst>
                                        <p:tav tm="0">
                                          <p:val>
                                            <p:strVal val="#ppt_x"/>
                                          </p:val>
                                        </p:tav>
                                        <p:tav tm="100000">
                                          <p:val>
                                            <p:strVal val="#ppt_x"/>
                                          </p:val>
                                        </p:tav>
                                      </p:tavLst>
                                    </p:anim>
                                    <p:anim calcmode="lin" valueType="num">
                                      <p:cBhvr additive="base">
                                        <p:cTn id="100" dur="2000" fill="hold"/>
                                        <p:tgtEl>
                                          <p:spTgt spid="144"/>
                                        </p:tgtEl>
                                        <p:attrNameLst>
                                          <p:attrName>ppt_y</p:attrName>
                                        </p:attrNameLst>
                                      </p:cBhvr>
                                      <p:tavLst>
                                        <p:tav tm="0">
                                          <p:val>
                                            <p:strVal val="1+#ppt_h/2"/>
                                          </p:val>
                                        </p:tav>
                                        <p:tav tm="100000">
                                          <p:val>
                                            <p:strVal val="#ppt_y"/>
                                          </p:val>
                                        </p:tav>
                                      </p:tavLst>
                                    </p:anim>
                                  </p:childTnLst>
                                </p:cTn>
                              </p:par>
                              <p:par>
                                <p:cTn id="101" presetID="2" presetClass="entr" presetSubtype="4" fill="hold" grpId="1" nodeType="withEffect">
                                  <p:stCondLst>
                                    <p:cond delay="0"/>
                                  </p:stCondLst>
                                  <p:childTnLst>
                                    <p:set>
                                      <p:cBhvr>
                                        <p:cTn id="102" dur="1" fill="hold">
                                          <p:stCondLst>
                                            <p:cond delay="0"/>
                                          </p:stCondLst>
                                        </p:cTn>
                                        <p:tgtEl>
                                          <p:spTgt spid="143"/>
                                        </p:tgtEl>
                                        <p:attrNameLst>
                                          <p:attrName>style.visibility</p:attrName>
                                        </p:attrNameLst>
                                      </p:cBhvr>
                                      <p:to>
                                        <p:strVal val="visible"/>
                                      </p:to>
                                    </p:set>
                                    <p:anim calcmode="lin" valueType="num">
                                      <p:cBhvr additive="base">
                                        <p:cTn id="103" dur="2000" fill="hold"/>
                                        <p:tgtEl>
                                          <p:spTgt spid="143"/>
                                        </p:tgtEl>
                                        <p:attrNameLst>
                                          <p:attrName>ppt_x</p:attrName>
                                        </p:attrNameLst>
                                      </p:cBhvr>
                                      <p:tavLst>
                                        <p:tav tm="0">
                                          <p:val>
                                            <p:strVal val="#ppt_x"/>
                                          </p:val>
                                        </p:tav>
                                        <p:tav tm="100000">
                                          <p:val>
                                            <p:strVal val="#ppt_x"/>
                                          </p:val>
                                        </p:tav>
                                      </p:tavLst>
                                    </p:anim>
                                    <p:anim calcmode="lin" valueType="num">
                                      <p:cBhvr additive="base">
                                        <p:cTn id="104" dur="2000" fill="hold"/>
                                        <p:tgtEl>
                                          <p:spTgt spid="143"/>
                                        </p:tgtEl>
                                        <p:attrNameLst>
                                          <p:attrName>ppt_y</p:attrName>
                                        </p:attrNameLst>
                                      </p:cBhvr>
                                      <p:tavLst>
                                        <p:tav tm="0">
                                          <p:val>
                                            <p:strVal val="1+#ppt_h/2"/>
                                          </p:val>
                                        </p:tav>
                                        <p:tav tm="100000">
                                          <p:val>
                                            <p:strVal val="#ppt_y"/>
                                          </p:val>
                                        </p:tav>
                                      </p:tavLst>
                                    </p:anim>
                                  </p:childTnLst>
                                </p:cTn>
                              </p:par>
                              <p:par>
                                <p:cTn id="105" presetID="2" presetClass="entr" presetSubtype="4" fill="hold" grpId="1" nodeType="withEffect">
                                  <p:stCondLst>
                                    <p:cond delay="0"/>
                                  </p:stCondLst>
                                  <p:childTnLst>
                                    <p:set>
                                      <p:cBhvr>
                                        <p:cTn id="106" dur="1" fill="hold">
                                          <p:stCondLst>
                                            <p:cond delay="0"/>
                                          </p:stCondLst>
                                        </p:cTn>
                                        <p:tgtEl>
                                          <p:spTgt spid="142"/>
                                        </p:tgtEl>
                                        <p:attrNameLst>
                                          <p:attrName>style.visibility</p:attrName>
                                        </p:attrNameLst>
                                      </p:cBhvr>
                                      <p:to>
                                        <p:strVal val="visible"/>
                                      </p:to>
                                    </p:set>
                                    <p:anim calcmode="lin" valueType="num">
                                      <p:cBhvr additive="base">
                                        <p:cTn id="107" dur="2000" fill="hold"/>
                                        <p:tgtEl>
                                          <p:spTgt spid="142"/>
                                        </p:tgtEl>
                                        <p:attrNameLst>
                                          <p:attrName>ppt_x</p:attrName>
                                        </p:attrNameLst>
                                      </p:cBhvr>
                                      <p:tavLst>
                                        <p:tav tm="0">
                                          <p:val>
                                            <p:strVal val="#ppt_x"/>
                                          </p:val>
                                        </p:tav>
                                        <p:tav tm="100000">
                                          <p:val>
                                            <p:strVal val="#ppt_x"/>
                                          </p:val>
                                        </p:tav>
                                      </p:tavLst>
                                    </p:anim>
                                    <p:anim calcmode="lin" valueType="num">
                                      <p:cBhvr additive="base">
                                        <p:cTn id="108" dur="2000" fill="hold"/>
                                        <p:tgtEl>
                                          <p:spTgt spid="142"/>
                                        </p:tgtEl>
                                        <p:attrNameLst>
                                          <p:attrName>ppt_y</p:attrName>
                                        </p:attrNameLst>
                                      </p:cBhvr>
                                      <p:tavLst>
                                        <p:tav tm="0">
                                          <p:val>
                                            <p:strVal val="1+#ppt_h/2"/>
                                          </p:val>
                                        </p:tav>
                                        <p:tav tm="100000">
                                          <p:val>
                                            <p:strVal val="#ppt_y"/>
                                          </p:val>
                                        </p:tav>
                                      </p:tavLst>
                                    </p:anim>
                                  </p:childTnLst>
                                </p:cTn>
                              </p:par>
                            </p:childTnLst>
                          </p:cTn>
                        </p:par>
                        <p:par>
                          <p:cTn id="109" fill="hold">
                            <p:stCondLst>
                              <p:cond delay="10000"/>
                            </p:stCondLst>
                            <p:childTnLst>
                              <p:par>
                                <p:cTn id="110" presetID="2" presetClass="entr" presetSubtype="4" fill="hold" nodeType="afterEffect">
                                  <p:stCondLst>
                                    <p:cond delay="0"/>
                                  </p:stCondLst>
                                  <p:childTnLst>
                                    <p:set>
                                      <p:cBhvr>
                                        <p:cTn id="111" dur="1" fill="hold">
                                          <p:stCondLst>
                                            <p:cond delay="0"/>
                                          </p:stCondLst>
                                        </p:cTn>
                                        <p:tgtEl>
                                          <p:spTgt spid="1028"/>
                                        </p:tgtEl>
                                        <p:attrNameLst>
                                          <p:attrName>style.visibility</p:attrName>
                                        </p:attrNameLst>
                                      </p:cBhvr>
                                      <p:to>
                                        <p:strVal val="visible"/>
                                      </p:to>
                                    </p:set>
                                    <p:anim calcmode="lin" valueType="num">
                                      <p:cBhvr additive="base">
                                        <p:cTn id="112" dur="500" fill="hold"/>
                                        <p:tgtEl>
                                          <p:spTgt spid="1028"/>
                                        </p:tgtEl>
                                        <p:attrNameLst>
                                          <p:attrName>ppt_x</p:attrName>
                                        </p:attrNameLst>
                                      </p:cBhvr>
                                      <p:tavLst>
                                        <p:tav tm="0">
                                          <p:val>
                                            <p:strVal val="#ppt_x"/>
                                          </p:val>
                                        </p:tav>
                                        <p:tav tm="100000">
                                          <p:val>
                                            <p:strVal val="#ppt_x"/>
                                          </p:val>
                                        </p:tav>
                                      </p:tavLst>
                                    </p:anim>
                                    <p:anim calcmode="lin" valueType="num">
                                      <p:cBhvr additive="base">
                                        <p:cTn id="113" dur="500" fill="hold"/>
                                        <p:tgtEl>
                                          <p:spTgt spid="1028"/>
                                        </p:tgtEl>
                                        <p:attrNameLst>
                                          <p:attrName>ppt_y</p:attrName>
                                        </p:attrNameLst>
                                      </p:cBhvr>
                                      <p:tavLst>
                                        <p:tav tm="0">
                                          <p:val>
                                            <p:strVal val="1+#ppt_h/2"/>
                                          </p:val>
                                        </p:tav>
                                        <p:tav tm="100000">
                                          <p:val>
                                            <p:strVal val="#ppt_y"/>
                                          </p:val>
                                        </p:tav>
                                      </p:tavLst>
                                    </p:anim>
                                  </p:childTnLst>
                                </p:cTn>
                              </p:par>
                            </p:childTnLst>
                          </p:cTn>
                        </p:par>
                        <p:par>
                          <p:cTn id="114" fill="hold">
                            <p:stCondLst>
                              <p:cond delay="10500"/>
                            </p:stCondLst>
                            <p:childTnLst>
                              <p:par>
                                <p:cTn id="115" presetID="1" presetClass="path" presetSubtype="0" accel="50000" decel="50000" fill="hold" nodeType="afterEffect">
                                  <p:stCondLst>
                                    <p:cond delay="0"/>
                                  </p:stCondLst>
                                  <p:childTnLst>
                                    <p:animMotion origin="layout" path="M 4.16667E-6 1.11022E-16 C 0.01093 1.11022E-16 0.01979 0.00949 0.01979 0.02153 C 0.01979 0.03333 0.01093 0.04306 4.16667E-6 0.04306 C -0.01077 0.04306 -0.01945 0.03333 -0.01945 0.02153 C -0.01945 0.00949 -0.01077 1.11022E-16 4.16667E-6 1.11022E-16 Z " pathEditMode="relative" rAng="0" ptsTypes="fffff">
                                      <p:cBhvr>
                                        <p:cTn id="116" dur="2000" fill="hold"/>
                                        <p:tgtEl>
                                          <p:spTgt spid="1028"/>
                                        </p:tgtEl>
                                        <p:attrNameLst>
                                          <p:attrName>ppt_x</p:attrName>
                                          <p:attrName>ppt_y</p:attrName>
                                        </p:attrNameLst>
                                      </p:cBhvr>
                                      <p:rCtr x="0" y="22"/>
                                    </p:animMotion>
                                  </p:childTnLst>
                                </p:cTn>
                              </p:par>
                            </p:childTnLst>
                          </p:cTn>
                        </p:par>
                        <p:par>
                          <p:cTn id="117" fill="hold">
                            <p:stCondLst>
                              <p:cond delay="12500"/>
                            </p:stCondLst>
                            <p:childTnLst>
                              <p:par>
                                <p:cTn id="118" presetID="2" presetClass="entr" presetSubtype="4" fill="hold" nodeType="afterEffect">
                                  <p:stCondLst>
                                    <p:cond delay="0"/>
                                  </p:stCondLst>
                                  <p:childTnLst>
                                    <p:set>
                                      <p:cBhvr>
                                        <p:cTn id="119" dur="1" fill="hold">
                                          <p:stCondLst>
                                            <p:cond delay="0"/>
                                          </p:stCondLst>
                                        </p:cTn>
                                        <p:tgtEl>
                                          <p:spTgt spid="1027"/>
                                        </p:tgtEl>
                                        <p:attrNameLst>
                                          <p:attrName>style.visibility</p:attrName>
                                        </p:attrNameLst>
                                      </p:cBhvr>
                                      <p:to>
                                        <p:strVal val="visible"/>
                                      </p:to>
                                    </p:set>
                                    <p:anim calcmode="lin" valueType="num">
                                      <p:cBhvr additive="base">
                                        <p:cTn id="120" dur="3000" fill="hold"/>
                                        <p:tgtEl>
                                          <p:spTgt spid="1027"/>
                                        </p:tgtEl>
                                        <p:attrNameLst>
                                          <p:attrName>ppt_x</p:attrName>
                                        </p:attrNameLst>
                                      </p:cBhvr>
                                      <p:tavLst>
                                        <p:tav tm="0">
                                          <p:val>
                                            <p:strVal val="#ppt_x"/>
                                          </p:val>
                                        </p:tav>
                                        <p:tav tm="100000">
                                          <p:val>
                                            <p:strVal val="#ppt_x"/>
                                          </p:val>
                                        </p:tav>
                                      </p:tavLst>
                                    </p:anim>
                                    <p:anim calcmode="lin" valueType="num">
                                      <p:cBhvr additive="base">
                                        <p:cTn id="121" dur="3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23" grpId="0" animBg="1"/>
      <p:bldP spid="122" grpId="0" animBg="1"/>
      <p:bldP spid="123" grpId="0" animBg="1"/>
      <p:bldP spid="129" grpId="0" animBg="1"/>
      <p:bldP spid="136" grpId="0" animBg="1"/>
      <p:bldP spid="25" grpId="0" animBg="1"/>
      <p:bldP spid="140" grpId="0" animBg="1"/>
      <p:bldP spid="141" grpId="0" animBg="1"/>
      <p:bldP spid="142" grpId="1" animBg="1"/>
      <p:bldP spid="143" grpId="1" animBg="1"/>
      <p:bldP spid="144" grpId="1"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28662" y="928670"/>
            <a:ext cx="7643866" cy="1428760"/>
          </a:xfrm>
        </p:spPr>
        <p:txBody>
          <a:bodyPr>
            <a:normAutofit/>
          </a:bodyPr>
          <a:lstStyle/>
          <a:p>
            <a:r>
              <a:rPr lang="zh-CN" altLang="en-US" sz="2800" dirty="0" smtClean="0">
                <a:latin typeface="方正小标宋简体" pitchFamily="2" charset="-122"/>
                <a:ea typeface="方正小标宋简体" pitchFamily="2" charset="-122"/>
              </a:rPr>
              <a:t>成果七  建立江苏省法律援助基金会微信公众号</a:t>
            </a:r>
            <a:r>
              <a:rPr lang="en-US" altLang="zh-CN" sz="2800" dirty="0" smtClean="0">
                <a:latin typeface="方正小标宋简体" pitchFamily="2" charset="-122"/>
                <a:ea typeface="方正小标宋简体" pitchFamily="2" charset="-122"/>
              </a:rPr>
              <a:t/>
            </a:r>
            <a:br>
              <a:rPr lang="en-US" altLang="zh-CN" sz="2800" dirty="0" smtClean="0">
                <a:latin typeface="方正小标宋简体" pitchFamily="2" charset="-122"/>
                <a:ea typeface="方正小标宋简体" pitchFamily="2" charset="-122"/>
              </a:rPr>
            </a:br>
            <a:r>
              <a:rPr lang="zh-CN" altLang="en-US" sz="2400" dirty="0" smtClean="0">
                <a:latin typeface="楷体_GB2312" pitchFamily="49" charset="-122"/>
                <a:ea typeface="楷体_GB2312" pitchFamily="49" charset="-122"/>
              </a:rPr>
              <a:t>省法律援助基金会    宋振涛  刘有才</a:t>
            </a:r>
            <a:endParaRPr lang="zh-CN" altLang="en-US" sz="2000" dirty="0">
              <a:latin typeface="楷体_GB2312" pitchFamily="49" charset="-122"/>
              <a:ea typeface="楷体_GB2312" pitchFamily="49" charset="-122"/>
            </a:endParaRPr>
          </a:p>
        </p:txBody>
      </p:sp>
      <p:sp>
        <p:nvSpPr>
          <p:cNvPr id="3" name="副标题 2"/>
          <p:cNvSpPr>
            <a:spLocks noGrp="1"/>
          </p:cNvSpPr>
          <p:nvPr>
            <p:ph type="subTitle" idx="1"/>
          </p:nvPr>
        </p:nvSpPr>
        <p:spPr>
          <a:xfrm>
            <a:off x="1432560" y="4143380"/>
            <a:ext cx="7406640" cy="1857388"/>
          </a:xfrm>
        </p:spPr>
        <p:txBody>
          <a:bodyPr>
            <a:normAutofit fontScale="47500" lnSpcReduction="20000"/>
          </a:bodyPr>
          <a:lstStyle/>
          <a:p>
            <a:pPr algn="l"/>
            <a:r>
              <a:rPr lang="en-US" altLang="zh-CN" dirty="0" smtClean="0">
                <a:latin typeface="华文细黑" pitchFamily="2" charset="-122"/>
                <a:ea typeface="华文细黑" pitchFamily="2" charset="-122"/>
              </a:rPr>
              <a:t>    1、</a:t>
            </a:r>
            <a:r>
              <a:rPr lang="zh-CN" altLang="en-US" dirty="0" smtClean="0">
                <a:latin typeface="华文细黑" pitchFamily="2" charset="-122"/>
                <a:ea typeface="华文细黑" pitchFamily="2" charset="-122"/>
              </a:rPr>
              <a:t>移动新媒体异军突起，省法援基金会及资助的各个项目工作颇具影响力，亟需</a:t>
            </a:r>
            <a:r>
              <a:rPr lang="en-US" altLang="zh-CN" dirty="0" smtClean="0">
                <a:latin typeface="华文细黑" pitchFamily="2" charset="-122"/>
                <a:ea typeface="华文细黑" pitchFamily="2" charset="-122"/>
              </a:rPr>
              <a:t>“</a:t>
            </a:r>
            <a:r>
              <a:rPr lang="zh-CN" altLang="en-US" dirty="0" smtClean="0">
                <a:latin typeface="华文细黑" pitchFamily="2" charset="-122"/>
                <a:ea typeface="华文细黑" pitchFamily="2" charset="-122"/>
              </a:rPr>
              <a:t>微信公众号</a:t>
            </a:r>
            <a:r>
              <a:rPr lang="en-US" altLang="zh-CN" dirty="0" smtClean="0">
                <a:latin typeface="华文细黑" pitchFamily="2" charset="-122"/>
                <a:ea typeface="华文细黑" pitchFamily="2" charset="-122"/>
              </a:rPr>
              <a:t>”</a:t>
            </a:r>
            <a:r>
              <a:rPr lang="zh-CN" altLang="en-US" dirty="0" smtClean="0">
                <a:latin typeface="华文细黑" pitchFamily="2" charset="-122"/>
                <a:ea typeface="华文细黑" pitchFamily="2" charset="-122"/>
              </a:rPr>
              <a:t>进行宣传推广。</a:t>
            </a:r>
            <a:endParaRPr lang="en-US" altLang="zh-CN" dirty="0" smtClean="0">
              <a:latin typeface="华文细黑" pitchFamily="2" charset="-122"/>
              <a:ea typeface="华文细黑" pitchFamily="2" charset="-122"/>
            </a:endParaRPr>
          </a:p>
          <a:p>
            <a:pPr algn="l"/>
            <a:r>
              <a:rPr lang="en-US" altLang="zh-CN" dirty="0" smtClean="0">
                <a:latin typeface="华文细黑" pitchFamily="2" charset="-122"/>
                <a:ea typeface="华文细黑" pitchFamily="2" charset="-122"/>
              </a:rPr>
              <a:t>    </a:t>
            </a:r>
          </a:p>
          <a:p>
            <a:pPr algn="l"/>
            <a:r>
              <a:rPr lang="en-US" altLang="zh-CN" dirty="0" smtClean="0">
                <a:latin typeface="华文细黑" pitchFamily="2" charset="-122"/>
                <a:ea typeface="华文细黑" pitchFamily="2" charset="-122"/>
              </a:rPr>
              <a:t>    2、“</a:t>
            </a:r>
            <a:r>
              <a:rPr lang="zh-CN" altLang="en-US" dirty="0" smtClean="0">
                <a:latin typeface="华文细黑" pitchFamily="2" charset="-122"/>
                <a:ea typeface="华文细黑" pitchFamily="2" charset="-122"/>
              </a:rPr>
              <a:t>微信支付</a:t>
            </a:r>
            <a:r>
              <a:rPr lang="en-US" altLang="zh-CN" dirty="0" smtClean="0">
                <a:latin typeface="华文细黑" pitchFamily="2" charset="-122"/>
                <a:ea typeface="华文细黑" pitchFamily="2" charset="-122"/>
              </a:rPr>
              <a:t>”</a:t>
            </a:r>
            <a:r>
              <a:rPr lang="zh-CN" altLang="en-US" dirty="0" smtClean="0">
                <a:latin typeface="华文细黑" pitchFamily="2" charset="-122"/>
                <a:ea typeface="华文细黑" pitchFamily="2" charset="-122"/>
              </a:rPr>
              <a:t>日益成为人们日常支付方式的组成部分，面对公民个人的小额法律援助善款募集值得尝试。</a:t>
            </a:r>
            <a:endParaRPr lang="en-US" altLang="zh-CN" dirty="0" smtClean="0">
              <a:latin typeface="华文细黑" pitchFamily="2" charset="-122"/>
              <a:ea typeface="华文细黑" pitchFamily="2" charset="-122"/>
            </a:endParaRPr>
          </a:p>
          <a:p>
            <a:pPr algn="l"/>
            <a:endParaRPr lang="en-US" altLang="zh-CN" dirty="0" smtClean="0">
              <a:latin typeface="华文细黑" pitchFamily="2" charset="-122"/>
              <a:ea typeface="华文细黑" pitchFamily="2" charset="-122"/>
            </a:endParaRPr>
          </a:p>
          <a:p>
            <a:pPr algn="l"/>
            <a:r>
              <a:rPr lang="en-US" altLang="zh-CN" dirty="0" smtClean="0">
                <a:latin typeface="华文细黑" pitchFamily="2" charset="-122"/>
                <a:ea typeface="华文细黑" pitchFamily="2" charset="-122"/>
              </a:rPr>
              <a:t>    3、“</a:t>
            </a:r>
            <a:r>
              <a:rPr lang="zh-CN" altLang="en-US" dirty="0" smtClean="0">
                <a:latin typeface="华文细黑" pitchFamily="2" charset="-122"/>
                <a:ea typeface="华文细黑" pitchFamily="2" charset="-122"/>
              </a:rPr>
              <a:t>江苏省法律援助基金会实用型微信公众号</a:t>
            </a:r>
            <a:r>
              <a:rPr lang="en-US" altLang="zh-CN" dirty="0" smtClean="0">
                <a:latin typeface="华文细黑" pitchFamily="2" charset="-122"/>
                <a:ea typeface="华文细黑" pitchFamily="2" charset="-122"/>
              </a:rPr>
              <a:t>”</a:t>
            </a:r>
            <a:r>
              <a:rPr lang="zh-CN" altLang="en-US" dirty="0" smtClean="0">
                <a:latin typeface="华文细黑" pitchFamily="2" charset="-122"/>
                <a:ea typeface="华文细黑" pitchFamily="2" charset="-122"/>
              </a:rPr>
              <a:t>颇具特色，有望成为全国领先的法律援助基金会微信公众号。</a:t>
            </a:r>
          </a:p>
          <a:p>
            <a:endParaRPr lang="zh-CN" altLang="en-US" dirty="0"/>
          </a:p>
        </p:txBody>
      </p:sp>
      <p:sp>
        <p:nvSpPr>
          <p:cNvPr id="5" name="TextBox 4"/>
          <p:cNvSpPr txBox="1"/>
          <p:nvPr/>
        </p:nvSpPr>
        <p:spPr>
          <a:xfrm>
            <a:off x="2643174" y="2357430"/>
            <a:ext cx="5857916" cy="1631216"/>
          </a:xfrm>
          <a:prstGeom prst="rect">
            <a:avLst/>
          </a:prstGeom>
          <a:noFill/>
        </p:spPr>
        <p:txBody>
          <a:bodyPr wrap="square" rtlCol="0">
            <a:spAutoFit/>
          </a:bodyPr>
          <a:lstStyle/>
          <a:p>
            <a:r>
              <a:rPr lang="zh-CN" altLang="en-US" sz="2000" dirty="0" smtClean="0">
                <a:solidFill>
                  <a:srgbClr val="7030A0"/>
                </a:solidFill>
                <a:latin typeface="华文楷体" pitchFamily="2" charset="-122"/>
                <a:ea typeface="华文楷体" pitchFamily="2" charset="-122"/>
              </a:rPr>
              <a:t>       针对新闻传媒方式变革、法律援助资金募集困难的情况，建立“江苏省法律援助基金会实用型微信公众号”，开展法律援助宣传和资金募集工作，普及法律知识、宣传法律援助工作、募集法律援助善款。</a:t>
            </a:r>
            <a:endParaRPr lang="zh-CN" altLang="en-US" sz="2000" dirty="0">
              <a:solidFill>
                <a:srgbClr val="7030A0"/>
              </a:solidFill>
              <a:latin typeface="华文楷体" pitchFamily="2" charset="-122"/>
              <a:ea typeface="华文楷体" pitchFamily="2" charset="-122"/>
            </a:endParaRPr>
          </a:p>
        </p:txBody>
      </p:sp>
      <p:sp>
        <p:nvSpPr>
          <p:cNvPr id="6" name="TextBox 5"/>
          <p:cNvSpPr txBox="1"/>
          <p:nvPr/>
        </p:nvSpPr>
        <p:spPr>
          <a:xfrm>
            <a:off x="1500166" y="2285992"/>
            <a:ext cx="928694" cy="369332"/>
          </a:xfrm>
          <a:prstGeom prst="rect">
            <a:avLst/>
          </a:prstGeom>
          <a:noFill/>
        </p:spPr>
        <p:txBody>
          <a:bodyPr wrap="square" rtlCol="0">
            <a:spAutoFit/>
          </a:bodyPr>
          <a:lstStyle/>
          <a:p>
            <a:endParaRPr lang="zh-CN" altLang="en-US" dirty="0"/>
          </a:p>
        </p:txBody>
      </p:sp>
      <p:pic>
        <p:nvPicPr>
          <p:cNvPr id="7" name="图片 6" descr="t010627d2876fb559f0.jpg"/>
          <p:cNvPicPr>
            <a:picLocks noChangeAspect="1"/>
          </p:cNvPicPr>
          <p:nvPr/>
        </p:nvPicPr>
        <p:blipFill>
          <a:blip r:embed="rId2" cstate="print"/>
          <a:stretch>
            <a:fillRect/>
          </a:stretch>
        </p:blipFill>
        <p:spPr>
          <a:xfrm>
            <a:off x="0" y="5286388"/>
            <a:ext cx="1566873" cy="1357322"/>
          </a:xfrm>
          <a:prstGeom prst="rect">
            <a:avLst/>
          </a:prstGeom>
        </p:spPr>
      </p:pic>
      <p:pic>
        <p:nvPicPr>
          <p:cNvPr id="8" name="Picture 1" descr="C:\Documents and Settings\Administrator\桌面\工作用图\青年创客-d.jpg"/>
          <p:cNvPicPr>
            <a:picLocks noChangeAspect="1" noChangeArrowheads="1"/>
          </p:cNvPicPr>
          <p:nvPr/>
        </p:nvPicPr>
        <p:blipFill>
          <a:blip r:embed="rId3"/>
          <a:srcRect/>
          <a:stretch>
            <a:fillRect/>
          </a:stretch>
        </p:blipFill>
        <p:spPr bwMode="auto">
          <a:xfrm>
            <a:off x="6000728" y="0"/>
            <a:ext cx="3143272" cy="103682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p:cNvSpPr/>
          <p:nvPr/>
        </p:nvSpPr>
        <p:spPr>
          <a:xfrm flipV="1">
            <a:off x="785787" y="-25405"/>
            <a:ext cx="8339163" cy="8826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直角三角形 9"/>
          <p:cNvSpPr/>
          <p:nvPr/>
        </p:nvSpPr>
        <p:spPr>
          <a:xfrm flipV="1">
            <a:off x="3313" y="-25400"/>
            <a:ext cx="1673087" cy="1835139"/>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梯形 19"/>
          <p:cNvSpPr/>
          <p:nvPr/>
        </p:nvSpPr>
        <p:spPr>
          <a:xfrm flipV="1">
            <a:off x="1428696" y="0"/>
            <a:ext cx="7715304" cy="882637"/>
          </a:xfrm>
          <a:prstGeom prst="trapezoid">
            <a:avLst>
              <a:gd name="adj" fmla="val 5032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tLang="en-US"/>
          </a:p>
        </p:txBody>
      </p:sp>
      <p:grpSp>
        <p:nvGrpSpPr>
          <p:cNvPr id="3" name="组合 21"/>
          <p:cNvGrpSpPr/>
          <p:nvPr/>
        </p:nvGrpSpPr>
        <p:grpSpPr>
          <a:xfrm>
            <a:off x="1" y="6000768"/>
            <a:ext cx="9155927" cy="857232"/>
            <a:chOff x="0" y="4500576"/>
            <a:chExt cx="9155927" cy="642924"/>
          </a:xfrm>
        </p:grpSpPr>
        <p:sp>
          <p:nvSpPr>
            <p:cNvPr id="23" name="Rectangle 7"/>
            <p:cNvSpPr/>
            <p:nvPr/>
          </p:nvSpPr>
          <p:spPr>
            <a:xfrm flipV="1">
              <a:off x="0" y="4500576"/>
              <a:ext cx="9155927" cy="642924"/>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矩形 24"/>
            <p:cNvSpPr/>
            <p:nvPr/>
          </p:nvSpPr>
          <p:spPr>
            <a:xfrm>
              <a:off x="0" y="4812047"/>
              <a:ext cx="2928926" cy="4571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tLang="en-US"/>
            </a:p>
          </p:txBody>
        </p:sp>
        <p:sp>
          <p:nvSpPr>
            <p:cNvPr id="26" name="矩形 25"/>
            <p:cNvSpPr/>
            <p:nvPr/>
          </p:nvSpPr>
          <p:spPr>
            <a:xfrm>
              <a:off x="6215106" y="4786328"/>
              <a:ext cx="2928926" cy="4571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tLang="en-US"/>
            </a:p>
          </p:txBody>
        </p:sp>
      </p:grpSp>
      <p:sp>
        <p:nvSpPr>
          <p:cNvPr id="30" name="内容占位符 2"/>
          <p:cNvSpPr txBox="1">
            <a:spLocks/>
          </p:cNvSpPr>
          <p:nvPr/>
        </p:nvSpPr>
        <p:spPr>
          <a:xfrm>
            <a:off x="3428992" y="6000768"/>
            <a:ext cx="2500330" cy="857232"/>
          </a:xfrm>
          <a:prstGeom prst="rect">
            <a:avLst/>
          </a:prstGeom>
        </p:spPr>
        <p:txBody>
          <a:bodyPr vert="horz" lIns="91440" tIns="45720" rIns="91440" bIns="45720" rtlCol="0">
            <a:noAutofit/>
            <a:scene3d>
              <a:camera prst="orthographicFront"/>
              <a:lightRig rig="glow" dir="tl">
                <a:rot lat="0" lon="0" rev="5400000"/>
              </a:lightRig>
            </a:scene3d>
            <a:sp3d contourW="12700">
              <a:bevelT w="25400" h="25400"/>
              <a:contourClr>
                <a:schemeClr val="accent6">
                  <a:shade val="73000"/>
                </a:schemeClr>
              </a:contourClr>
            </a:sp3d>
          </a:bodyPr>
          <a:lstStyle/>
          <a:p>
            <a:pPr>
              <a:spcBef>
                <a:spcPct val="20000"/>
              </a:spcBef>
            </a:pPr>
            <a:r>
              <a:rPr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江苏省南京监狱</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altLang="en-US" dirty="0" smtClean="0"/>
          </a:p>
          <a:p>
            <a:pPr lvl="0">
              <a:spcBef>
                <a:spcPct val="20000"/>
              </a:spcBef>
            </a:pPr>
            <a:r>
              <a:rPr kumimoji="0" lang="en-US" altLang="zh-CN"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幼圆" pitchFamily="49" charset="-122"/>
                <a:ea typeface="幼圆" pitchFamily="49" charset="-122"/>
              </a:rPr>
              <a:t>  </a:t>
            </a:r>
            <a:endParaRPr kumimoji="0" lang="zh-CN" altLang="en-US"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幼圆" pitchFamily="49" charset="-122"/>
              <a:ea typeface="幼圆" pitchFamily="49" charset="-122"/>
            </a:endParaRPr>
          </a:p>
        </p:txBody>
      </p:sp>
      <p:sp>
        <p:nvSpPr>
          <p:cNvPr id="31" name="矩形 30"/>
          <p:cNvSpPr/>
          <p:nvPr/>
        </p:nvSpPr>
        <p:spPr>
          <a:xfrm>
            <a:off x="3428992" y="6386077"/>
            <a:ext cx="2428892" cy="61555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altLang="zh-CN" sz="17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Jiangsu Nanjing  Prison</a:t>
            </a:r>
            <a:endParaRPr lang="zh-CN" altLang="en-US" sz="17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图片 2" descr="1"/>
          <p:cNvPicPr>
            <a:picLocks noChangeAspect="1" noChangeArrowheads="1"/>
          </p:cNvPicPr>
          <p:nvPr/>
        </p:nvPicPr>
        <p:blipFill>
          <a:blip r:embed="rId3" cstate="print"/>
          <a:stretch>
            <a:fillRect/>
          </a:stretch>
        </p:blipFill>
        <p:spPr bwMode="auto">
          <a:xfrm>
            <a:off x="2070262" y="1178898"/>
            <a:ext cx="4859193" cy="4631369"/>
          </a:xfrm>
          <a:prstGeom prst="rect">
            <a:avLst/>
          </a:prstGeom>
          <a:noFill/>
          <a:ln w="9525">
            <a:noFill/>
            <a:miter lim="800000"/>
            <a:headEnd/>
            <a:tailEnd/>
          </a:ln>
          <a:effectLst/>
        </p:spPr>
      </p:pic>
      <p:pic>
        <p:nvPicPr>
          <p:cNvPr id="40" name="图片 39" descr="拼图1"/>
          <p:cNvPicPr/>
          <p:nvPr/>
        </p:nvPicPr>
        <p:blipFill>
          <a:blip r:embed="rId4" cstate="print"/>
          <a:srcRect/>
          <a:stretch>
            <a:fillRect/>
          </a:stretch>
        </p:blipFill>
        <p:spPr bwMode="auto">
          <a:xfrm>
            <a:off x="3071802" y="1428736"/>
            <a:ext cx="5643602" cy="4381531"/>
          </a:xfrm>
          <a:prstGeom prst="rect">
            <a:avLst/>
          </a:prstGeom>
          <a:noFill/>
          <a:ln w="9525">
            <a:noFill/>
            <a:miter lim="800000"/>
            <a:headEnd/>
            <a:tailEnd/>
          </a:ln>
        </p:spPr>
      </p:pic>
      <p:sp>
        <p:nvSpPr>
          <p:cNvPr id="32" name="TextBox 31"/>
          <p:cNvSpPr txBox="1"/>
          <p:nvPr/>
        </p:nvSpPr>
        <p:spPr>
          <a:xfrm>
            <a:off x="758930" y="1785926"/>
            <a:ext cx="8385070" cy="1754326"/>
          </a:xfrm>
          <a:prstGeom prst="rect">
            <a:avLst/>
          </a:prstGeom>
          <a:noFill/>
        </p:spPr>
        <p:txBody>
          <a:bodyPr wrap="square" rtlCol="0">
            <a:spAutoFit/>
          </a:bodyPr>
          <a:lstStyle/>
          <a:p>
            <a:endParaRPr lang="en-US" altLang="zh-CN" sz="4000" dirty="0" smtClean="0">
              <a:latin typeface="方正小标宋简体" pitchFamily="65" charset="-122"/>
              <a:ea typeface="方正小标宋简体" pitchFamily="65" charset="-122"/>
            </a:endParaRPr>
          </a:p>
          <a:p>
            <a:r>
              <a:rPr lang="zh-CN" altLang="en-US" sz="4000" dirty="0" smtClean="0">
                <a:latin typeface="方正小标宋简体" pitchFamily="65" charset="-122"/>
                <a:ea typeface="方正小标宋简体" pitchFamily="65" charset="-122"/>
              </a:rPr>
              <a:t>成果八  </a:t>
            </a:r>
            <a:r>
              <a:rPr altLang="en-US" sz="4000" dirty="0" smtClean="0">
                <a:latin typeface="方正小标宋简体" pitchFamily="65" charset="-122"/>
                <a:ea typeface="方正小标宋简体" pitchFamily="65" charset="-122"/>
              </a:rPr>
              <a:t>借助二维码便捷监狱管理</a:t>
            </a:r>
            <a:endParaRPr lang="en-US" altLang="en-US" sz="4000" dirty="0" smtClean="0">
              <a:latin typeface="方正小标宋简体" pitchFamily="65" charset="-122"/>
              <a:ea typeface="方正小标宋简体" pitchFamily="65" charset="-122"/>
            </a:endParaRPr>
          </a:p>
          <a:p>
            <a:pPr algn="ctr"/>
            <a:r>
              <a:rPr lang="zh-CN" altLang="en-US" sz="2400" dirty="0" smtClean="0">
                <a:latin typeface="楷体_GB2312" pitchFamily="49" charset="-122"/>
                <a:ea typeface="楷体_GB2312" pitchFamily="49" charset="-122"/>
              </a:rPr>
              <a:t>南京监狱  李俊  耿洲  陆保松</a:t>
            </a:r>
            <a:endParaRPr altLang="en-US" sz="2400" dirty="0">
              <a:latin typeface="楷体_GB2312" pitchFamily="49" charset="-122"/>
              <a:ea typeface="楷体_GB2312" pitchFamily="49" charset="-122"/>
            </a:endParaRPr>
          </a:p>
        </p:txBody>
      </p:sp>
      <p:sp>
        <p:nvSpPr>
          <p:cNvPr id="34" name="Rectangle 3"/>
          <p:cNvSpPr>
            <a:spLocks noChangeArrowheads="1"/>
          </p:cNvSpPr>
          <p:nvPr/>
        </p:nvSpPr>
        <p:spPr bwMode="auto">
          <a:xfrm>
            <a:off x="3428992" y="977331"/>
            <a:ext cx="435771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smtClean="0">
                <a:ln>
                  <a:noFill/>
                </a:ln>
                <a:solidFill>
                  <a:srgbClr val="FF0000"/>
                </a:solidFill>
                <a:effectLst/>
                <a:latin typeface="Times New Roman" pitchFamily="18" charset="0"/>
                <a:ea typeface="仿宋_GB2312"/>
                <a:cs typeface="Times New Roman" pitchFamily="18" charset="0"/>
              </a:rPr>
              <a:t>一、</a:t>
            </a:r>
            <a:r>
              <a:rPr kumimoji="0" altLang="en-US" sz="2000" b="1" i="0" u="none" strike="noStrike" cap="none" normalizeH="0" baseline="0" dirty="0" smtClean="0">
                <a:ln>
                  <a:noFill/>
                </a:ln>
                <a:solidFill>
                  <a:srgbClr val="FF0000"/>
                </a:solidFill>
                <a:effectLst/>
                <a:latin typeface="Times New Roman" pitchFamily="18" charset="0"/>
                <a:ea typeface="仿宋_GB2312"/>
                <a:cs typeface="Times New Roman" pitchFamily="18" charset="0"/>
              </a:rPr>
              <a:t>罪犯人员控制更加精准</a:t>
            </a:r>
            <a:endParaRPr kumimoji="0" lang="zh-CN" sz="2400" b="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35" name="Rectangle 3"/>
          <p:cNvSpPr>
            <a:spLocks noChangeArrowheads="1"/>
          </p:cNvSpPr>
          <p:nvPr/>
        </p:nvSpPr>
        <p:spPr bwMode="auto">
          <a:xfrm>
            <a:off x="3643306" y="990507"/>
            <a:ext cx="414340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fontAlgn="base">
              <a:spcBef>
                <a:spcPct val="0"/>
              </a:spcBef>
              <a:spcAft>
                <a:spcPct val="0"/>
              </a:spcAft>
            </a:pPr>
            <a:r>
              <a:rPr altLang="en-US" sz="2000" b="1" dirty="0" smtClean="0">
                <a:solidFill>
                  <a:srgbClr val="FF0000"/>
                </a:solidFill>
                <a:latin typeface="Times New Roman" pitchFamily="18" charset="0"/>
                <a:ea typeface="仿宋_GB2312"/>
                <a:cs typeface="Times New Roman" pitchFamily="18" charset="0"/>
              </a:rPr>
              <a:t>二、罪犯生活管理更加有效</a:t>
            </a:r>
            <a:endParaRPr altLang="en-US" sz="2400" dirty="0" smtClean="0">
              <a:solidFill>
                <a:srgbClr val="FF0000"/>
              </a:solidFill>
              <a:latin typeface="Arial" pitchFamily="34" charset="0"/>
              <a:ea typeface="宋体" pitchFamily="2" charset="-122"/>
              <a:cs typeface="宋体" pitchFamily="2" charset="-122"/>
            </a:endParaRPr>
          </a:p>
        </p:txBody>
      </p:sp>
      <p:pic>
        <p:nvPicPr>
          <p:cNvPr id="36" name="图片 35" descr="拼图1"/>
          <p:cNvPicPr/>
          <p:nvPr/>
        </p:nvPicPr>
        <p:blipFill>
          <a:blip r:embed="rId5" cstate="print"/>
          <a:stretch>
            <a:fillRect/>
          </a:stretch>
        </p:blipFill>
        <p:spPr bwMode="auto">
          <a:xfrm>
            <a:off x="3143240" y="1523987"/>
            <a:ext cx="5143536" cy="4381531"/>
          </a:xfrm>
          <a:prstGeom prst="rect">
            <a:avLst/>
          </a:prstGeom>
          <a:noFill/>
          <a:ln w="9525">
            <a:noFill/>
            <a:miter lim="800000"/>
            <a:headEnd/>
            <a:tailEnd/>
          </a:ln>
        </p:spPr>
      </p:pic>
      <p:sp>
        <p:nvSpPr>
          <p:cNvPr id="37" name="Rectangle 3"/>
          <p:cNvSpPr>
            <a:spLocks noChangeArrowheads="1"/>
          </p:cNvSpPr>
          <p:nvPr/>
        </p:nvSpPr>
        <p:spPr bwMode="auto">
          <a:xfrm>
            <a:off x="2786050" y="952483"/>
            <a:ext cx="514353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fontAlgn="base">
              <a:spcBef>
                <a:spcPct val="0"/>
              </a:spcBef>
              <a:spcAft>
                <a:spcPct val="0"/>
              </a:spcAft>
            </a:pPr>
            <a:r>
              <a:rPr altLang="en-US" sz="2000" b="1" dirty="0" smtClean="0">
                <a:solidFill>
                  <a:srgbClr val="FF0000"/>
                </a:solidFill>
                <a:latin typeface="Times New Roman" pitchFamily="18" charset="0"/>
                <a:ea typeface="仿宋_GB2312"/>
                <a:cs typeface="Times New Roman" pitchFamily="18" charset="0"/>
              </a:rPr>
              <a:t>三、监狱狱务公开及亲情帮教更加多彩</a:t>
            </a:r>
          </a:p>
        </p:txBody>
      </p:sp>
      <p:pic>
        <p:nvPicPr>
          <p:cNvPr id="38" name="图片 37" descr="拼图1"/>
          <p:cNvPicPr/>
          <p:nvPr/>
        </p:nvPicPr>
        <p:blipFill>
          <a:blip r:embed="rId6" cstate="print"/>
          <a:stretch>
            <a:fillRect/>
          </a:stretch>
        </p:blipFill>
        <p:spPr bwMode="auto">
          <a:xfrm>
            <a:off x="3143240" y="1523987"/>
            <a:ext cx="5286412" cy="4286280"/>
          </a:xfrm>
          <a:prstGeom prst="rect">
            <a:avLst/>
          </a:prstGeom>
          <a:noFill/>
          <a:ln w="9525">
            <a:noFill/>
            <a:miter lim="800000"/>
            <a:headEnd/>
            <a:tailEnd/>
          </a:ln>
        </p:spPr>
      </p:pic>
      <p:sp>
        <p:nvSpPr>
          <p:cNvPr id="39" name="Rectangle 3"/>
          <p:cNvSpPr>
            <a:spLocks noChangeArrowheads="1"/>
          </p:cNvSpPr>
          <p:nvPr/>
        </p:nvSpPr>
        <p:spPr bwMode="auto">
          <a:xfrm>
            <a:off x="2714612" y="990507"/>
            <a:ext cx="514353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fontAlgn="base">
              <a:spcBef>
                <a:spcPct val="0"/>
              </a:spcBef>
              <a:spcAft>
                <a:spcPct val="0"/>
              </a:spcAft>
            </a:pPr>
            <a:r>
              <a:rPr altLang="en-US" sz="2000" b="1" dirty="0" smtClean="0">
                <a:solidFill>
                  <a:srgbClr val="FF0000"/>
                </a:solidFill>
                <a:latin typeface="Times New Roman" pitchFamily="18" charset="0"/>
                <a:ea typeface="仿宋_GB2312"/>
                <a:cs typeface="Times New Roman" pitchFamily="18" charset="0"/>
              </a:rPr>
              <a:t>四、二维码在其它监狱管理方面的运用</a:t>
            </a:r>
          </a:p>
        </p:txBody>
      </p:sp>
      <p:pic>
        <p:nvPicPr>
          <p:cNvPr id="45" name="图片 44" descr="拼图1"/>
          <p:cNvPicPr/>
          <p:nvPr/>
        </p:nvPicPr>
        <p:blipFill>
          <a:blip r:embed="rId7" cstate="print"/>
          <a:stretch>
            <a:fillRect/>
          </a:stretch>
        </p:blipFill>
        <p:spPr bwMode="auto">
          <a:xfrm>
            <a:off x="3286116" y="1523987"/>
            <a:ext cx="5214974" cy="4286280"/>
          </a:xfrm>
          <a:prstGeom prst="rect">
            <a:avLst/>
          </a:prstGeom>
          <a:noFill/>
          <a:ln w="9525">
            <a:noFill/>
            <a:miter lim="800000"/>
            <a:headEnd/>
            <a:tailEnd/>
          </a:ln>
        </p:spPr>
      </p:pic>
      <p:graphicFrame>
        <p:nvGraphicFramePr>
          <p:cNvPr id="2" name="Object 10"/>
          <p:cNvGraphicFramePr>
            <a:graphicFrameLocks noChangeAspect="1"/>
          </p:cNvGraphicFramePr>
          <p:nvPr/>
        </p:nvGraphicFramePr>
        <p:xfrm>
          <a:off x="0" y="1"/>
          <a:ext cx="838200" cy="1037167"/>
        </p:xfrm>
        <a:graphic>
          <a:graphicData uri="http://schemas.openxmlformats.org/presentationml/2006/ole">
            <p:oleObj spid="_x0000_s5122" name="Image" r:id="rId8" imgW="8584127" imgH="7961905" progId="">
              <p:embed/>
            </p:oleObj>
          </a:graphicData>
        </a:graphic>
      </p:graphicFrame>
      <p:pic>
        <p:nvPicPr>
          <p:cNvPr id="24" name="Picture 1" descr="C:\Documents and Settings\Administrator\桌面\工作用图\青年创客-d.jpg"/>
          <p:cNvPicPr>
            <a:picLocks noChangeAspect="1" noChangeArrowheads="1"/>
          </p:cNvPicPr>
          <p:nvPr/>
        </p:nvPicPr>
        <p:blipFill>
          <a:blip r:embed="rId9"/>
          <a:srcRect/>
          <a:stretch>
            <a:fillRect/>
          </a:stretch>
        </p:blipFill>
        <p:spPr bwMode="auto">
          <a:xfrm>
            <a:off x="0" y="5821179"/>
            <a:ext cx="3143272" cy="1036821"/>
          </a:xfrm>
          <a:prstGeom prst="rect">
            <a:avLst/>
          </a:prstGeom>
          <a:noFill/>
        </p:spPr>
      </p:pic>
    </p:spTree>
    <p:extLst>
      <p:ext uri="{BB962C8B-B14F-4D97-AF65-F5344CB8AC3E}">
        <p14:creationId xmlns:p14="http://schemas.microsoft.com/office/powerpoint/2010/main" xmlns="" val="2841711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par>
                                <p:cTn id="8" presetID="64" presetClass="path" presetSubtype="0" accel="50000" decel="50000" fill="hold" grpId="0" nodeType="withEffect">
                                  <p:stCondLst>
                                    <p:cond delay="0"/>
                                  </p:stCondLst>
                                  <p:childTnLst>
                                    <p:animMotion origin="layout" path="M -1.38889E-6 6.17284E-7 L 0.00174 -0.35 " pathEditMode="relative" rAng="0" ptsTypes="AA">
                                      <p:cBhvr>
                                        <p:cTn id="9" dur="1000" fill="hold"/>
                                        <p:tgtEl>
                                          <p:spTgt spid="32"/>
                                        </p:tgtEl>
                                        <p:attrNameLst>
                                          <p:attrName>ppt_x</p:attrName>
                                          <p:attrName>ppt_y</p:attrName>
                                        </p:attrNameLst>
                                      </p:cBhvr>
                                      <p:rCtr x="1" y="-175"/>
                                    </p:animMotion>
                                  </p:childTnLst>
                                </p:cTn>
                              </p:par>
                            </p:childTnLst>
                          </p:cTn>
                        </p:par>
                        <p:par>
                          <p:cTn id="10" fill="hold">
                            <p:stCondLst>
                              <p:cond delay="2000"/>
                            </p:stCondLst>
                            <p:childTnLst>
                              <p:par>
                                <p:cTn id="11" presetID="6" presetClass="emph" presetSubtype="0" fill="hold" grpId="1" nodeType="afterEffect">
                                  <p:stCondLst>
                                    <p:cond delay="0"/>
                                  </p:stCondLst>
                                  <p:childTnLst>
                                    <p:animScale>
                                      <p:cBhvr>
                                        <p:cTn id="12" dur="1000" fill="hold"/>
                                        <p:tgtEl>
                                          <p:spTgt spid="32"/>
                                        </p:tgtEl>
                                      </p:cBhvr>
                                      <p:by x="75000" y="75000"/>
                                    </p:animScale>
                                  </p:childTnLst>
                                </p:cTn>
                              </p:par>
                            </p:childTnLst>
                          </p:cTn>
                        </p:par>
                        <p:par>
                          <p:cTn id="13" fill="hold">
                            <p:stCondLst>
                              <p:cond delay="3000"/>
                            </p:stCondLst>
                            <p:childTnLst>
                              <p:par>
                                <p:cTn id="14" presetID="3" presetClass="emph" presetSubtype="2" fill="hold" grpId="2" nodeType="afterEffect">
                                  <p:stCondLst>
                                    <p:cond delay="0"/>
                                  </p:stCondLst>
                                  <p:childTnLst>
                                    <p:animClr clrSpc="rgb">
                                      <p:cBhvr override="childStyle">
                                        <p:cTn id="15" dur="2000" fill="hold"/>
                                        <p:tgtEl>
                                          <p:spTgt spid="32"/>
                                        </p:tgtEl>
                                        <p:attrNameLst>
                                          <p:attrName>style.color</p:attrName>
                                        </p:attrNameLst>
                                      </p:cBhvr>
                                      <p:to>
                                        <a:srgbClr val="FFFFFF"/>
                                      </p:to>
                                    </p:animClr>
                                  </p:childTnLst>
                                </p:cTn>
                              </p:par>
                              <p:par>
                                <p:cTn id="16" presetID="37"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900" decel="100000" fill="hold"/>
                                        <p:tgtEl>
                                          <p:spTgt spid="102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par>
                          <p:cTn id="22" fill="hold">
                            <p:stCondLst>
                              <p:cond delay="5000"/>
                            </p:stCondLst>
                            <p:childTnLst>
                              <p:par>
                                <p:cTn id="23" presetID="35" presetClass="path" presetSubtype="0" accel="50000" decel="50000" fill="hold" nodeType="afterEffect">
                                  <p:stCondLst>
                                    <p:cond delay="0"/>
                                  </p:stCondLst>
                                  <p:childTnLst>
                                    <p:animMotion origin="layout" path="M -4.44444E-6 1.11111E-6 L -0.32673 1.11111E-6 " pathEditMode="relative" rAng="0" ptsTypes="AA">
                                      <p:cBhvr>
                                        <p:cTn id="24" dur="2000" fill="hold"/>
                                        <p:tgtEl>
                                          <p:spTgt spid="1026"/>
                                        </p:tgtEl>
                                        <p:attrNameLst>
                                          <p:attrName>ppt_x</p:attrName>
                                          <p:attrName>ppt_y</p:attrName>
                                        </p:attrNameLst>
                                      </p:cBhvr>
                                      <p:rCtr x="-163" y="0"/>
                                    </p:animMotion>
                                  </p:childTnLst>
                                </p:cTn>
                              </p:par>
                              <p:par>
                                <p:cTn id="25" presetID="6" presetClass="emph" presetSubtype="0" decel="50000" fill="hold" nodeType="withEffect">
                                  <p:stCondLst>
                                    <p:cond delay="0"/>
                                  </p:stCondLst>
                                  <p:childTnLst>
                                    <p:animScale>
                                      <p:cBhvr>
                                        <p:cTn id="26" dur="500" fill="hold"/>
                                        <p:tgtEl>
                                          <p:spTgt spid="1026"/>
                                        </p:tgtEl>
                                      </p:cBhvr>
                                      <p:by x="60000" y="60000"/>
                                    </p:animScale>
                                  </p:childTnLst>
                                </p:cTn>
                              </p:par>
                            </p:childTnLst>
                          </p:cTn>
                        </p:par>
                        <p:par>
                          <p:cTn id="27" fill="hold">
                            <p:stCondLst>
                              <p:cond delay="700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2000"/>
                                        <p:tgtEl>
                                          <p:spTgt spid="34"/>
                                        </p:tgtEl>
                                      </p:cBhvr>
                                    </p:animEffect>
                                  </p:childTnLst>
                                </p:cTn>
                              </p:par>
                            </p:childTnLst>
                          </p:cTn>
                        </p:par>
                        <p:par>
                          <p:cTn id="31" fill="hold">
                            <p:stCondLst>
                              <p:cond delay="9000"/>
                            </p:stCondLst>
                            <p:childTnLst>
                              <p:par>
                                <p:cTn id="32" presetID="15"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2000" fill="hold"/>
                                        <p:tgtEl>
                                          <p:spTgt spid="40"/>
                                        </p:tgtEl>
                                        <p:attrNameLst>
                                          <p:attrName>ppt_w</p:attrName>
                                        </p:attrNameLst>
                                      </p:cBhvr>
                                      <p:tavLst>
                                        <p:tav tm="0">
                                          <p:val>
                                            <p:fltVal val="0"/>
                                          </p:val>
                                        </p:tav>
                                        <p:tav tm="100000">
                                          <p:val>
                                            <p:strVal val="#ppt_w"/>
                                          </p:val>
                                        </p:tav>
                                      </p:tavLst>
                                    </p:anim>
                                    <p:anim calcmode="lin" valueType="num">
                                      <p:cBhvr>
                                        <p:cTn id="35" dur="2000" fill="hold"/>
                                        <p:tgtEl>
                                          <p:spTgt spid="40"/>
                                        </p:tgtEl>
                                        <p:attrNameLst>
                                          <p:attrName>ppt_h</p:attrName>
                                        </p:attrNameLst>
                                      </p:cBhvr>
                                      <p:tavLst>
                                        <p:tav tm="0">
                                          <p:val>
                                            <p:fltVal val="0"/>
                                          </p:val>
                                        </p:tav>
                                        <p:tav tm="100000">
                                          <p:val>
                                            <p:strVal val="#ppt_h"/>
                                          </p:val>
                                        </p:tav>
                                      </p:tavLst>
                                    </p:anim>
                                    <p:anim calcmode="lin" valueType="num">
                                      <p:cBhvr>
                                        <p:cTn id="36" dur="2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37" dur="2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11000"/>
                            </p:stCondLst>
                            <p:childTnLst>
                              <p:par>
                                <p:cTn id="39" presetID="2" presetClass="exit" presetSubtype="1" fill="hold" grpId="1" nodeType="afterEffect">
                                  <p:stCondLst>
                                    <p:cond delay="0"/>
                                  </p:stCondLst>
                                  <p:childTnLst>
                                    <p:anim calcmode="lin" valueType="num">
                                      <p:cBhvr additive="base">
                                        <p:cTn id="40" dur="2000"/>
                                        <p:tgtEl>
                                          <p:spTgt spid="34"/>
                                        </p:tgtEl>
                                        <p:attrNameLst>
                                          <p:attrName>ppt_x</p:attrName>
                                        </p:attrNameLst>
                                      </p:cBhvr>
                                      <p:tavLst>
                                        <p:tav tm="0">
                                          <p:val>
                                            <p:strVal val="ppt_x"/>
                                          </p:val>
                                        </p:tav>
                                        <p:tav tm="100000">
                                          <p:val>
                                            <p:strVal val="ppt_x"/>
                                          </p:val>
                                        </p:tav>
                                      </p:tavLst>
                                    </p:anim>
                                    <p:anim calcmode="lin" valueType="num">
                                      <p:cBhvr additive="base">
                                        <p:cTn id="41" dur="2000"/>
                                        <p:tgtEl>
                                          <p:spTgt spid="34"/>
                                        </p:tgtEl>
                                        <p:attrNameLst>
                                          <p:attrName>ppt_y</p:attrName>
                                        </p:attrNameLst>
                                      </p:cBhvr>
                                      <p:tavLst>
                                        <p:tav tm="0">
                                          <p:val>
                                            <p:strVal val="ppt_y"/>
                                          </p:val>
                                        </p:tav>
                                        <p:tav tm="100000">
                                          <p:val>
                                            <p:strVal val="0-ppt_h/2"/>
                                          </p:val>
                                        </p:tav>
                                      </p:tavLst>
                                    </p:anim>
                                    <p:set>
                                      <p:cBhvr>
                                        <p:cTn id="42" dur="1" fill="hold">
                                          <p:stCondLst>
                                            <p:cond delay="1999"/>
                                          </p:stCondLst>
                                        </p:cTn>
                                        <p:tgtEl>
                                          <p:spTgt spid="34"/>
                                        </p:tgtEl>
                                        <p:attrNameLst>
                                          <p:attrName>style.visibility</p:attrName>
                                        </p:attrNameLst>
                                      </p:cBhvr>
                                      <p:to>
                                        <p:strVal val="hidden"/>
                                      </p:to>
                                    </p:set>
                                  </p:childTnLst>
                                </p:cTn>
                              </p:par>
                              <p:par>
                                <p:cTn id="43" presetID="2" presetClass="exit" presetSubtype="4" fill="hold" nodeType="withEffect">
                                  <p:stCondLst>
                                    <p:cond delay="1000"/>
                                  </p:stCondLst>
                                  <p:childTnLst>
                                    <p:anim calcmode="lin" valueType="num">
                                      <p:cBhvr additive="base">
                                        <p:cTn id="44" dur="2000"/>
                                        <p:tgtEl>
                                          <p:spTgt spid="40"/>
                                        </p:tgtEl>
                                        <p:attrNameLst>
                                          <p:attrName>ppt_x</p:attrName>
                                        </p:attrNameLst>
                                      </p:cBhvr>
                                      <p:tavLst>
                                        <p:tav tm="0">
                                          <p:val>
                                            <p:strVal val="ppt_x"/>
                                          </p:val>
                                        </p:tav>
                                        <p:tav tm="100000">
                                          <p:val>
                                            <p:strVal val="ppt_x"/>
                                          </p:val>
                                        </p:tav>
                                      </p:tavLst>
                                    </p:anim>
                                    <p:anim calcmode="lin" valueType="num">
                                      <p:cBhvr additive="base">
                                        <p:cTn id="45" dur="2000"/>
                                        <p:tgtEl>
                                          <p:spTgt spid="40"/>
                                        </p:tgtEl>
                                        <p:attrNameLst>
                                          <p:attrName>ppt_y</p:attrName>
                                        </p:attrNameLst>
                                      </p:cBhvr>
                                      <p:tavLst>
                                        <p:tav tm="0">
                                          <p:val>
                                            <p:strVal val="ppt_y"/>
                                          </p:val>
                                        </p:tav>
                                        <p:tav tm="100000">
                                          <p:val>
                                            <p:strVal val="1+ppt_h/2"/>
                                          </p:val>
                                        </p:tav>
                                      </p:tavLst>
                                    </p:anim>
                                    <p:set>
                                      <p:cBhvr>
                                        <p:cTn id="46" dur="1" fill="hold">
                                          <p:stCondLst>
                                            <p:cond delay="1999"/>
                                          </p:stCondLst>
                                        </p:cTn>
                                        <p:tgtEl>
                                          <p:spTgt spid="40"/>
                                        </p:tgtEl>
                                        <p:attrNameLst>
                                          <p:attrName>style.visibility</p:attrName>
                                        </p:attrNameLst>
                                      </p:cBhvr>
                                      <p:to>
                                        <p:strVal val="hidden"/>
                                      </p:to>
                                    </p:set>
                                  </p:childTnLst>
                                </p:cTn>
                              </p:par>
                            </p:childTnLst>
                          </p:cTn>
                        </p:par>
                        <p:par>
                          <p:cTn id="47" fill="hold">
                            <p:stCondLst>
                              <p:cond delay="14000"/>
                            </p:stCondLst>
                            <p:childTnLst>
                              <p:par>
                                <p:cTn id="48" presetID="22" presetClass="entr" presetSubtype="8"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2000"/>
                                        <p:tgtEl>
                                          <p:spTgt spid="35"/>
                                        </p:tgtEl>
                                      </p:cBhvr>
                                    </p:animEffect>
                                  </p:childTnLst>
                                </p:cTn>
                              </p:par>
                            </p:childTnLst>
                          </p:cTn>
                        </p:par>
                        <p:par>
                          <p:cTn id="51" fill="hold">
                            <p:stCondLst>
                              <p:cond delay="16000"/>
                            </p:stCondLst>
                            <p:childTnLst>
                              <p:par>
                                <p:cTn id="52" presetID="15"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2000" fill="hold"/>
                                        <p:tgtEl>
                                          <p:spTgt spid="36"/>
                                        </p:tgtEl>
                                        <p:attrNameLst>
                                          <p:attrName>ppt_w</p:attrName>
                                        </p:attrNameLst>
                                      </p:cBhvr>
                                      <p:tavLst>
                                        <p:tav tm="0">
                                          <p:val>
                                            <p:fltVal val="0"/>
                                          </p:val>
                                        </p:tav>
                                        <p:tav tm="100000">
                                          <p:val>
                                            <p:strVal val="#ppt_w"/>
                                          </p:val>
                                        </p:tav>
                                      </p:tavLst>
                                    </p:anim>
                                    <p:anim calcmode="lin" valueType="num">
                                      <p:cBhvr>
                                        <p:cTn id="55" dur="2000" fill="hold"/>
                                        <p:tgtEl>
                                          <p:spTgt spid="36"/>
                                        </p:tgtEl>
                                        <p:attrNameLst>
                                          <p:attrName>ppt_h</p:attrName>
                                        </p:attrNameLst>
                                      </p:cBhvr>
                                      <p:tavLst>
                                        <p:tav tm="0">
                                          <p:val>
                                            <p:fltVal val="0"/>
                                          </p:val>
                                        </p:tav>
                                        <p:tav tm="100000">
                                          <p:val>
                                            <p:strVal val="#ppt_h"/>
                                          </p:val>
                                        </p:tav>
                                      </p:tavLst>
                                    </p:anim>
                                    <p:anim calcmode="lin" valueType="num">
                                      <p:cBhvr>
                                        <p:cTn id="56" dur="2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57" dur="2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18000"/>
                            </p:stCondLst>
                            <p:childTnLst>
                              <p:par>
                                <p:cTn id="59" presetID="2" presetClass="exit" presetSubtype="1" fill="hold" grpId="1" nodeType="afterEffect">
                                  <p:stCondLst>
                                    <p:cond delay="0"/>
                                  </p:stCondLst>
                                  <p:childTnLst>
                                    <p:anim calcmode="lin" valueType="num">
                                      <p:cBhvr additive="base">
                                        <p:cTn id="60" dur="2000"/>
                                        <p:tgtEl>
                                          <p:spTgt spid="35"/>
                                        </p:tgtEl>
                                        <p:attrNameLst>
                                          <p:attrName>ppt_x</p:attrName>
                                        </p:attrNameLst>
                                      </p:cBhvr>
                                      <p:tavLst>
                                        <p:tav tm="0">
                                          <p:val>
                                            <p:strVal val="ppt_x"/>
                                          </p:val>
                                        </p:tav>
                                        <p:tav tm="100000">
                                          <p:val>
                                            <p:strVal val="ppt_x"/>
                                          </p:val>
                                        </p:tav>
                                      </p:tavLst>
                                    </p:anim>
                                    <p:anim calcmode="lin" valueType="num">
                                      <p:cBhvr additive="base">
                                        <p:cTn id="61" dur="2000"/>
                                        <p:tgtEl>
                                          <p:spTgt spid="35"/>
                                        </p:tgtEl>
                                        <p:attrNameLst>
                                          <p:attrName>ppt_y</p:attrName>
                                        </p:attrNameLst>
                                      </p:cBhvr>
                                      <p:tavLst>
                                        <p:tav tm="0">
                                          <p:val>
                                            <p:strVal val="ppt_y"/>
                                          </p:val>
                                        </p:tav>
                                        <p:tav tm="100000">
                                          <p:val>
                                            <p:strVal val="0-ppt_h/2"/>
                                          </p:val>
                                        </p:tav>
                                      </p:tavLst>
                                    </p:anim>
                                    <p:set>
                                      <p:cBhvr>
                                        <p:cTn id="62" dur="1" fill="hold">
                                          <p:stCondLst>
                                            <p:cond delay="1999"/>
                                          </p:stCondLst>
                                        </p:cTn>
                                        <p:tgtEl>
                                          <p:spTgt spid="35"/>
                                        </p:tgtEl>
                                        <p:attrNameLst>
                                          <p:attrName>style.visibility</p:attrName>
                                        </p:attrNameLst>
                                      </p:cBhvr>
                                      <p:to>
                                        <p:strVal val="hidden"/>
                                      </p:to>
                                    </p:set>
                                  </p:childTnLst>
                                </p:cTn>
                              </p:par>
                              <p:par>
                                <p:cTn id="63" presetID="2" presetClass="exit" presetSubtype="4" fill="hold" nodeType="withEffect">
                                  <p:stCondLst>
                                    <p:cond delay="1000"/>
                                  </p:stCondLst>
                                  <p:childTnLst>
                                    <p:anim calcmode="lin" valueType="num">
                                      <p:cBhvr additive="base">
                                        <p:cTn id="64" dur="2000"/>
                                        <p:tgtEl>
                                          <p:spTgt spid="36"/>
                                        </p:tgtEl>
                                        <p:attrNameLst>
                                          <p:attrName>ppt_x</p:attrName>
                                        </p:attrNameLst>
                                      </p:cBhvr>
                                      <p:tavLst>
                                        <p:tav tm="0">
                                          <p:val>
                                            <p:strVal val="ppt_x"/>
                                          </p:val>
                                        </p:tav>
                                        <p:tav tm="100000">
                                          <p:val>
                                            <p:strVal val="ppt_x"/>
                                          </p:val>
                                        </p:tav>
                                      </p:tavLst>
                                    </p:anim>
                                    <p:anim calcmode="lin" valueType="num">
                                      <p:cBhvr additive="base">
                                        <p:cTn id="65" dur="2000"/>
                                        <p:tgtEl>
                                          <p:spTgt spid="36"/>
                                        </p:tgtEl>
                                        <p:attrNameLst>
                                          <p:attrName>ppt_y</p:attrName>
                                        </p:attrNameLst>
                                      </p:cBhvr>
                                      <p:tavLst>
                                        <p:tav tm="0">
                                          <p:val>
                                            <p:strVal val="ppt_y"/>
                                          </p:val>
                                        </p:tav>
                                        <p:tav tm="100000">
                                          <p:val>
                                            <p:strVal val="1+ppt_h/2"/>
                                          </p:val>
                                        </p:tav>
                                      </p:tavLst>
                                    </p:anim>
                                    <p:set>
                                      <p:cBhvr>
                                        <p:cTn id="66" dur="1" fill="hold">
                                          <p:stCondLst>
                                            <p:cond delay="1999"/>
                                          </p:stCondLst>
                                        </p:cTn>
                                        <p:tgtEl>
                                          <p:spTgt spid="36"/>
                                        </p:tgtEl>
                                        <p:attrNameLst>
                                          <p:attrName>style.visibility</p:attrName>
                                        </p:attrNameLst>
                                      </p:cBhvr>
                                      <p:to>
                                        <p:strVal val="hidden"/>
                                      </p:to>
                                    </p:set>
                                  </p:childTnLst>
                                </p:cTn>
                              </p:par>
                            </p:childTnLst>
                          </p:cTn>
                        </p:par>
                        <p:par>
                          <p:cTn id="67" fill="hold">
                            <p:stCondLst>
                              <p:cond delay="21000"/>
                            </p:stCondLst>
                            <p:childTnLst>
                              <p:par>
                                <p:cTn id="68" presetID="22" presetClass="entr" presetSubtype="8"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2000"/>
                                        <p:tgtEl>
                                          <p:spTgt spid="37"/>
                                        </p:tgtEl>
                                      </p:cBhvr>
                                    </p:animEffect>
                                  </p:childTnLst>
                                </p:cTn>
                              </p:par>
                            </p:childTnLst>
                          </p:cTn>
                        </p:par>
                        <p:par>
                          <p:cTn id="71" fill="hold">
                            <p:stCondLst>
                              <p:cond delay="23000"/>
                            </p:stCondLst>
                            <p:childTnLst>
                              <p:par>
                                <p:cTn id="72" presetID="15" presetClass="entr" presetSubtype="0"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2000" fill="hold"/>
                                        <p:tgtEl>
                                          <p:spTgt spid="38"/>
                                        </p:tgtEl>
                                        <p:attrNameLst>
                                          <p:attrName>ppt_w</p:attrName>
                                        </p:attrNameLst>
                                      </p:cBhvr>
                                      <p:tavLst>
                                        <p:tav tm="0">
                                          <p:val>
                                            <p:fltVal val="0"/>
                                          </p:val>
                                        </p:tav>
                                        <p:tav tm="100000">
                                          <p:val>
                                            <p:strVal val="#ppt_w"/>
                                          </p:val>
                                        </p:tav>
                                      </p:tavLst>
                                    </p:anim>
                                    <p:anim calcmode="lin" valueType="num">
                                      <p:cBhvr>
                                        <p:cTn id="75" dur="2000" fill="hold"/>
                                        <p:tgtEl>
                                          <p:spTgt spid="38"/>
                                        </p:tgtEl>
                                        <p:attrNameLst>
                                          <p:attrName>ppt_h</p:attrName>
                                        </p:attrNameLst>
                                      </p:cBhvr>
                                      <p:tavLst>
                                        <p:tav tm="0">
                                          <p:val>
                                            <p:fltVal val="0"/>
                                          </p:val>
                                        </p:tav>
                                        <p:tav tm="100000">
                                          <p:val>
                                            <p:strVal val="#ppt_h"/>
                                          </p:val>
                                        </p:tav>
                                      </p:tavLst>
                                    </p:anim>
                                    <p:anim calcmode="lin" valueType="num">
                                      <p:cBhvr>
                                        <p:cTn id="76" dur="2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77" dur="2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par>
                          <p:cTn id="78" fill="hold">
                            <p:stCondLst>
                              <p:cond delay="25000"/>
                            </p:stCondLst>
                            <p:childTnLst>
                              <p:par>
                                <p:cTn id="79" presetID="2" presetClass="exit" presetSubtype="1" fill="hold" grpId="1" nodeType="afterEffect">
                                  <p:stCondLst>
                                    <p:cond delay="0"/>
                                  </p:stCondLst>
                                  <p:childTnLst>
                                    <p:anim calcmode="lin" valueType="num">
                                      <p:cBhvr additive="base">
                                        <p:cTn id="80" dur="2000"/>
                                        <p:tgtEl>
                                          <p:spTgt spid="37"/>
                                        </p:tgtEl>
                                        <p:attrNameLst>
                                          <p:attrName>ppt_x</p:attrName>
                                        </p:attrNameLst>
                                      </p:cBhvr>
                                      <p:tavLst>
                                        <p:tav tm="0">
                                          <p:val>
                                            <p:strVal val="ppt_x"/>
                                          </p:val>
                                        </p:tav>
                                        <p:tav tm="100000">
                                          <p:val>
                                            <p:strVal val="ppt_x"/>
                                          </p:val>
                                        </p:tav>
                                      </p:tavLst>
                                    </p:anim>
                                    <p:anim calcmode="lin" valueType="num">
                                      <p:cBhvr additive="base">
                                        <p:cTn id="81" dur="2000"/>
                                        <p:tgtEl>
                                          <p:spTgt spid="37"/>
                                        </p:tgtEl>
                                        <p:attrNameLst>
                                          <p:attrName>ppt_y</p:attrName>
                                        </p:attrNameLst>
                                      </p:cBhvr>
                                      <p:tavLst>
                                        <p:tav tm="0">
                                          <p:val>
                                            <p:strVal val="ppt_y"/>
                                          </p:val>
                                        </p:tav>
                                        <p:tav tm="100000">
                                          <p:val>
                                            <p:strVal val="0-ppt_h/2"/>
                                          </p:val>
                                        </p:tav>
                                      </p:tavLst>
                                    </p:anim>
                                    <p:set>
                                      <p:cBhvr>
                                        <p:cTn id="82" dur="1" fill="hold">
                                          <p:stCondLst>
                                            <p:cond delay="1999"/>
                                          </p:stCondLst>
                                        </p:cTn>
                                        <p:tgtEl>
                                          <p:spTgt spid="37"/>
                                        </p:tgtEl>
                                        <p:attrNameLst>
                                          <p:attrName>style.visibility</p:attrName>
                                        </p:attrNameLst>
                                      </p:cBhvr>
                                      <p:to>
                                        <p:strVal val="hidden"/>
                                      </p:to>
                                    </p:set>
                                  </p:childTnLst>
                                </p:cTn>
                              </p:par>
                              <p:par>
                                <p:cTn id="83" presetID="2" presetClass="exit" presetSubtype="4" fill="hold" nodeType="withEffect">
                                  <p:stCondLst>
                                    <p:cond delay="1000"/>
                                  </p:stCondLst>
                                  <p:childTnLst>
                                    <p:anim calcmode="lin" valueType="num">
                                      <p:cBhvr additive="base">
                                        <p:cTn id="84" dur="2000"/>
                                        <p:tgtEl>
                                          <p:spTgt spid="38"/>
                                        </p:tgtEl>
                                        <p:attrNameLst>
                                          <p:attrName>ppt_x</p:attrName>
                                        </p:attrNameLst>
                                      </p:cBhvr>
                                      <p:tavLst>
                                        <p:tav tm="0">
                                          <p:val>
                                            <p:strVal val="ppt_x"/>
                                          </p:val>
                                        </p:tav>
                                        <p:tav tm="100000">
                                          <p:val>
                                            <p:strVal val="ppt_x"/>
                                          </p:val>
                                        </p:tav>
                                      </p:tavLst>
                                    </p:anim>
                                    <p:anim calcmode="lin" valueType="num">
                                      <p:cBhvr additive="base">
                                        <p:cTn id="85" dur="2000"/>
                                        <p:tgtEl>
                                          <p:spTgt spid="38"/>
                                        </p:tgtEl>
                                        <p:attrNameLst>
                                          <p:attrName>ppt_y</p:attrName>
                                        </p:attrNameLst>
                                      </p:cBhvr>
                                      <p:tavLst>
                                        <p:tav tm="0">
                                          <p:val>
                                            <p:strVal val="ppt_y"/>
                                          </p:val>
                                        </p:tav>
                                        <p:tav tm="100000">
                                          <p:val>
                                            <p:strVal val="1+ppt_h/2"/>
                                          </p:val>
                                        </p:tav>
                                      </p:tavLst>
                                    </p:anim>
                                    <p:set>
                                      <p:cBhvr>
                                        <p:cTn id="86" dur="1" fill="hold">
                                          <p:stCondLst>
                                            <p:cond delay="1999"/>
                                          </p:stCondLst>
                                        </p:cTn>
                                        <p:tgtEl>
                                          <p:spTgt spid="38"/>
                                        </p:tgtEl>
                                        <p:attrNameLst>
                                          <p:attrName>style.visibility</p:attrName>
                                        </p:attrNameLst>
                                      </p:cBhvr>
                                      <p:to>
                                        <p:strVal val="hidden"/>
                                      </p:to>
                                    </p:set>
                                  </p:childTnLst>
                                </p:cTn>
                              </p:par>
                            </p:childTnLst>
                          </p:cTn>
                        </p:par>
                        <p:par>
                          <p:cTn id="87" fill="hold">
                            <p:stCondLst>
                              <p:cond delay="28000"/>
                            </p:stCondLst>
                            <p:childTnLst>
                              <p:par>
                                <p:cTn id="88" presetID="2" presetClass="entr" presetSubtype="4" fill="hold" grpId="1"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1+#ppt_h/2"/>
                                          </p:val>
                                        </p:tav>
                                        <p:tav tm="100000">
                                          <p:val>
                                            <p:strVal val="#ppt_y"/>
                                          </p:val>
                                        </p:tav>
                                      </p:tavLst>
                                    </p:anim>
                                  </p:childTnLst>
                                </p:cTn>
                              </p:par>
                              <p:par>
                                <p:cTn id="92" presetID="15" presetClass="entr" presetSubtype="0"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 calcmode="lin" valueType="num">
                                      <p:cBhvr>
                                        <p:cTn id="94" dur="2000" fill="hold"/>
                                        <p:tgtEl>
                                          <p:spTgt spid="45"/>
                                        </p:tgtEl>
                                        <p:attrNameLst>
                                          <p:attrName>ppt_w</p:attrName>
                                        </p:attrNameLst>
                                      </p:cBhvr>
                                      <p:tavLst>
                                        <p:tav tm="0">
                                          <p:val>
                                            <p:fltVal val="0"/>
                                          </p:val>
                                        </p:tav>
                                        <p:tav tm="100000">
                                          <p:val>
                                            <p:strVal val="#ppt_w"/>
                                          </p:val>
                                        </p:tav>
                                      </p:tavLst>
                                    </p:anim>
                                    <p:anim calcmode="lin" valueType="num">
                                      <p:cBhvr>
                                        <p:cTn id="95" dur="2000" fill="hold"/>
                                        <p:tgtEl>
                                          <p:spTgt spid="45"/>
                                        </p:tgtEl>
                                        <p:attrNameLst>
                                          <p:attrName>ppt_h</p:attrName>
                                        </p:attrNameLst>
                                      </p:cBhvr>
                                      <p:tavLst>
                                        <p:tav tm="0">
                                          <p:val>
                                            <p:fltVal val="0"/>
                                          </p:val>
                                        </p:tav>
                                        <p:tav tm="100000">
                                          <p:val>
                                            <p:strVal val="#ppt_h"/>
                                          </p:val>
                                        </p:tav>
                                      </p:tavLst>
                                    </p:anim>
                                    <p:anim calcmode="lin" valueType="num">
                                      <p:cBhvr>
                                        <p:cTn id="96" dur="2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97" dur="2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2" grpId="2"/>
      <p:bldP spid="34" grpId="0"/>
      <p:bldP spid="34" grpId="1"/>
      <p:bldP spid="35" grpId="0"/>
      <p:bldP spid="35" grpId="1"/>
      <p:bldP spid="37" grpId="0"/>
      <p:bldP spid="37" grpId="1"/>
      <p:bldP spid="39" grpId="1"/>
    </p:bldLst>
  </p:timing>
</p:sld>
</file>

<file path=ppt/theme/theme1.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3029</TotalTime>
  <Words>4995</Words>
  <PresentationFormat>全屏显示(4:3)</PresentationFormat>
  <Paragraphs>438</Paragraphs>
  <Slides>35</Slides>
  <Notes>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37" baseType="lpstr">
      <vt:lpstr>Office 主题</vt:lpstr>
      <vt:lpstr>Image</vt:lpstr>
      <vt:lpstr>第二届全省司法行政青年 创客优秀成果展 </vt:lpstr>
      <vt:lpstr>幻灯片 2</vt:lpstr>
      <vt:lpstr>幻灯片 3</vt:lpstr>
      <vt:lpstr>幻灯片 4</vt:lpstr>
      <vt:lpstr>幻灯片 5</vt:lpstr>
      <vt:lpstr>幻灯片 6</vt:lpstr>
      <vt:lpstr>幻灯片 7</vt:lpstr>
      <vt:lpstr>成果七  建立江苏省法律援助基金会微信公众号 省法律援助基金会    宋振涛  刘有才</vt:lpstr>
      <vt:lpstr>幻灯片 9</vt:lpstr>
      <vt:lpstr>成果九 通过“诚信银行”微储蓄激励罪犯改造 南京女子监狱    秦迎 曾诚</vt:lpstr>
      <vt:lpstr>幻灯片 11</vt:lpstr>
      <vt:lpstr>幻灯片 12</vt:lpstr>
      <vt:lpstr>幻灯片 13</vt:lpstr>
      <vt:lpstr>成果十三   监所窨井盖一体化改造 彭城监狱    吴佃鹏 </vt:lpstr>
      <vt:lpstr>   成果十四   强戒人员综合音乐戒毒治疗模式                                                              方强强制隔离戒毒所  田彬 </vt:lpstr>
      <vt:lpstr>幻灯片 16</vt:lpstr>
      <vt:lpstr>  成果十六    强制隔离戒毒综合戒治信息平台                     南京市大连山强制隔离戒毒所   黄柏轶       综合戒治信息平台是对已有所政管理系统的完善。通过对外数据交换平台，完善个人信息。亲情会见、电话系统数据进行智能语音分析，与谈话录像、医护、个人消费、诊断评估等系统整合，民警可通过综合戒治平台数据更全面掌握强戒人员动态。  【核心创意】          综合戒治信息平台将强戒人员的医疗监护期、脱毒管控期、康复矫正期、回归适应期四个戒治阶段的个人信息，教育学习、训练矫治、医护治疗、评估情况数字化记录，建立强戒人员数据档案，既有利于在所期间戒治诊断评估的客观性与时效性又有利于戒毒回归人员后续照管的可持续性。</vt:lpstr>
      <vt:lpstr>幻灯片 18</vt:lpstr>
      <vt:lpstr>幻灯片 19</vt:lpstr>
      <vt:lpstr>幻灯片 20</vt:lpstr>
      <vt:lpstr>  成果二十   流动法律服务车工作机制（徐州市司法局   吴文博）                                                                                                                                                     </vt:lpstr>
      <vt:lpstr> 成果二十一    统一财务核算管理软件 徐州市司法局    杜姗 </vt:lpstr>
      <vt:lpstr>幻灯片 23</vt:lpstr>
      <vt:lpstr>成果二十三 “家庭律师”法律服务产品 苏州市相城区司法局    沈馨</vt:lpstr>
      <vt:lpstr>幻灯片 25</vt:lpstr>
      <vt:lpstr>幻灯片 26</vt:lpstr>
      <vt:lpstr>幻灯片 27</vt:lpstr>
      <vt:lpstr>幻灯片 28</vt:lpstr>
      <vt:lpstr>幻灯片 29</vt:lpstr>
      <vt:lpstr>幻灯片 30</vt:lpstr>
      <vt:lpstr>幻灯片 31</vt:lpstr>
      <vt:lpstr>  成果二十八     公证信息大数据化整合管理与应用 扬州市司法局   苏珊珊  </vt:lpstr>
      <vt:lpstr>成果二十九     司法行政领域社会组织管理和保障机制 广陵区司法局   聂玲 </vt:lpstr>
      <vt:lpstr>成果三十   基层司法所分档建设管理模式 宿迁市司法局   刘  普                                                          </vt:lpstr>
      <vt:lpstr>谢谢！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zing</dc:creator>
  <cp:lastModifiedBy>宫照军</cp:lastModifiedBy>
  <cp:revision>298</cp:revision>
  <dcterms:created xsi:type="dcterms:W3CDTF">2014-08-29T16:08:06Z</dcterms:created>
  <dcterms:modified xsi:type="dcterms:W3CDTF">2016-11-01T01:37:02Z</dcterms:modified>
</cp:coreProperties>
</file>